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2" r:id="rId1"/>
  </p:sldMasterIdLst>
  <p:notesMasterIdLst>
    <p:notesMasterId r:id="rId121"/>
  </p:notesMasterIdLst>
  <p:handoutMasterIdLst>
    <p:handoutMasterId r:id="rId122"/>
  </p:handoutMasterIdLst>
  <p:sldIdLst>
    <p:sldId id="1086" r:id="rId2"/>
    <p:sldId id="289" r:id="rId3"/>
    <p:sldId id="1003" r:id="rId4"/>
    <p:sldId id="1001" r:id="rId5"/>
    <p:sldId id="640" r:id="rId6"/>
    <p:sldId id="1087" r:id="rId7"/>
    <p:sldId id="637" r:id="rId8"/>
    <p:sldId id="999" r:id="rId9"/>
    <p:sldId id="1000" r:id="rId10"/>
    <p:sldId id="1145" r:id="rId11"/>
    <p:sldId id="1146" r:id="rId12"/>
    <p:sldId id="1158" r:id="rId13"/>
    <p:sldId id="1149" r:id="rId14"/>
    <p:sldId id="1150" r:id="rId15"/>
    <p:sldId id="1148" r:id="rId16"/>
    <p:sldId id="1160" r:id="rId17"/>
    <p:sldId id="1157" r:id="rId18"/>
    <p:sldId id="1009" r:id="rId19"/>
    <p:sldId id="1010" r:id="rId20"/>
    <p:sldId id="1059" r:id="rId21"/>
    <p:sldId id="963" r:id="rId22"/>
    <p:sldId id="1011" r:id="rId23"/>
    <p:sldId id="1012" r:id="rId24"/>
    <p:sldId id="1162" r:id="rId25"/>
    <p:sldId id="1013" r:id="rId26"/>
    <p:sldId id="1094" r:id="rId27"/>
    <p:sldId id="1095" r:id="rId28"/>
    <p:sldId id="1096" r:id="rId29"/>
    <p:sldId id="1097" r:id="rId30"/>
    <p:sldId id="1098" r:id="rId31"/>
    <p:sldId id="1099" r:id="rId32"/>
    <p:sldId id="1100" r:id="rId33"/>
    <p:sldId id="1101" r:id="rId34"/>
    <p:sldId id="1102" r:id="rId35"/>
    <p:sldId id="1103" r:id="rId36"/>
    <p:sldId id="1104" r:id="rId37"/>
    <p:sldId id="1105" r:id="rId38"/>
    <p:sldId id="1106" r:id="rId39"/>
    <p:sldId id="1107" r:id="rId40"/>
    <p:sldId id="1108" r:id="rId41"/>
    <p:sldId id="1109" r:id="rId42"/>
    <p:sldId id="1110" r:id="rId43"/>
    <p:sldId id="1111" r:id="rId44"/>
    <p:sldId id="1112" r:id="rId45"/>
    <p:sldId id="1113" r:id="rId46"/>
    <p:sldId id="1114" r:id="rId47"/>
    <p:sldId id="1115" r:id="rId48"/>
    <p:sldId id="1116" r:id="rId49"/>
    <p:sldId id="1117" r:id="rId50"/>
    <p:sldId id="1118" r:id="rId51"/>
    <p:sldId id="1119" r:id="rId52"/>
    <p:sldId id="1120" r:id="rId53"/>
    <p:sldId id="1121" r:id="rId54"/>
    <p:sldId id="1122" r:id="rId55"/>
    <p:sldId id="1123" r:id="rId56"/>
    <p:sldId id="1124" r:id="rId57"/>
    <p:sldId id="1125" r:id="rId58"/>
    <p:sldId id="1126" r:id="rId59"/>
    <p:sldId id="1127" r:id="rId60"/>
    <p:sldId id="1128" r:id="rId61"/>
    <p:sldId id="1129" r:id="rId62"/>
    <p:sldId id="1130" r:id="rId63"/>
    <p:sldId id="1131" r:id="rId64"/>
    <p:sldId id="1132" r:id="rId65"/>
    <p:sldId id="1133" r:id="rId66"/>
    <p:sldId id="1134" r:id="rId67"/>
    <p:sldId id="1135" r:id="rId68"/>
    <p:sldId id="1136" r:id="rId69"/>
    <p:sldId id="1139" r:id="rId70"/>
    <p:sldId id="1137" r:id="rId71"/>
    <p:sldId id="1138" r:id="rId72"/>
    <p:sldId id="1056" r:id="rId73"/>
    <p:sldId id="1057" r:id="rId74"/>
    <p:sldId id="1058" r:id="rId75"/>
    <p:sldId id="689" r:id="rId76"/>
    <p:sldId id="975" r:id="rId77"/>
    <p:sldId id="684" r:id="rId78"/>
    <p:sldId id="734" r:id="rId79"/>
    <p:sldId id="735" r:id="rId80"/>
    <p:sldId id="976" r:id="rId81"/>
    <p:sldId id="977" r:id="rId82"/>
    <p:sldId id="980" r:id="rId83"/>
    <p:sldId id="985" r:id="rId84"/>
    <p:sldId id="986" r:id="rId85"/>
    <p:sldId id="987" r:id="rId86"/>
    <p:sldId id="988" r:id="rId87"/>
    <p:sldId id="989" r:id="rId88"/>
    <p:sldId id="990" r:id="rId89"/>
    <p:sldId id="992" r:id="rId90"/>
    <p:sldId id="1061" r:id="rId91"/>
    <p:sldId id="1065" r:id="rId92"/>
    <p:sldId id="1066" r:id="rId93"/>
    <p:sldId id="1067" r:id="rId94"/>
    <p:sldId id="1068" r:id="rId95"/>
    <p:sldId id="1069" r:id="rId96"/>
    <p:sldId id="1070" r:id="rId97"/>
    <p:sldId id="1071" r:id="rId98"/>
    <p:sldId id="1072" r:id="rId99"/>
    <p:sldId id="1073" r:id="rId100"/>
    <p:sldId id="1074" r:id="rId101"/>
    <p:sldId id="1075" r:id="rId102"/>
    <p:sldId id="1076" r:id="rId103"/>
    <p:sldId id="1077" r:id="rId104"/>
    <p:sldId id="1078" r:id="rId105"/>
    <p:sldId id="1079" r:id="rId106"/>
    <p:sldId id="1080" r:id="rId107"/>
    <p:sldId id="1081" r:id="rId108"/>
    <p:sldId id="1082" r:id="rId109"/>
    <p:sldId id="1085" r:id="rId110"/>
    <p:sldId id="771" r:id="rId111"/>
    <p:sldId id="772" r:id="rId112"/>
    <p:sldId id="777" r:id="rId113"/>
    <p:sldId id="915" r:id="rId114"/>
    <p:sldId id="916" r:id="rId115"/>
    <p:sldId id="918" r:id="rId116"/>
    <p:sldId id="922" r:id="rId117"/>
    <p:sldId id="917" r:id="rId118"/>
    <p:sldId id="509" r:id="rId119"/>
    <p:sldId id="1161" r:id="rId120"/>
  </p:sldIdLst>
  <p:sldSz cx="9144000" cy="6858000" type="screen4x3"/>
  <p:notesSz cx="6735763" cy="9866313"/>
  <p:defaultTextStyle>
    <a:defPPr>
      <a:defRPr lang="pt-BR"/>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99"/>
    <a:srgbClr val="FFCC99"/>
    <a:srgbClr val="DDDDDD"/>
    <a:srgbClr val="FF3300"/>
    <a:srgbClr val="FF6600"/>
    <a:srgbClr val="3333FF"/>
    <a:srgbClr val="9E1D0C"/>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002" autoAdjust="0"/>
  </p:normalViewPr>
  <p:slideViewPr>
    <p:cSldViewPr snapToGrid="0" snapToObjects="1">
      <p:cViewPr varScale="1">
        <p:scale>
          <a:sx n="83" d="100"/>
          <a:sy n="83" d="100"/>
        </p:scale>
        <p:origin x="845" y="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notesMaster" Target="notesMasters/notesMaster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diagrams/_rels/data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image" Target="../media/image16.jpg"/></Relationships>
</file>

<file path=ppt/diagrams/_rels/drawing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image" Target="../media/image16.jp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521CFF-5A9C-4A44-94F2-3122FA92F06C}" type="doc">
      <dgm:prSet loTypeId="urn:microsoft.com/office/officeart/2005/8/layout/hProcess9" loCatId="process" qsTypeId="urn:microsoft.com/office/officeart/2005/8/quickstyle/3d1" qsCatId="3D" csTypeId="urn:microsoft.com/office/officeart/2005/8/colors/colorful4" csCatId="colorful" phldr="1"/>
      <dgm:spPr/>
    </dgm:pt>
    <dgm:pt modelId="{73675C3E-E867-4B0A-A96E-1EE42327A1D1}">
      <dgm:prSet phldrT="[Texto]"/>
      <dgm:spPr>
        <a:solidFill>
          <a:srgbClr val="7E0000"/>
        </a:solidFill>
      </dgm:spPr>
      <dgm:t>
        <a:bodyPr/>
        <a:lstStyle/>
        <a:p>
          <a:r>
            <a:rPr lang="pt-BR" dirty="0"/>
            <a:t>Entrada</a:t>
          </a:r>
        </a:p>
      </dgm:t>
    </dgm:pt>
    <dgm:pt modelId="{7148EF91-4F9E-4D42-8C32-0F2665DF78E4}" type="parTrans" cxnId="{63C8ADA8-F39F-4E31-ADDB-FB6CD33A39F9}">
      <dgm:prSet/>
      <dgm:spPr/>
      <dgm:t>
        <a:bodyPr/>
        <a:lstStyle/>
        <a:p>
          <a:endParaRPr lang="pt-BR"/>
        </a:p>
      </dgm:t>
    </dgm:pt>
    <dgm:pt modelId="{B0FE10D9-E2A5-4A50-AD94-CD6D4923F48C}" type="sibTrans" cxnId="{63C8ADA8-F39F-4E31-ADDB-FB6CD33A39F9}">
      <dgm:prSet/>
      <dgm:spPr/>
      <dgm:t>
        <a:bodyPr/>
        <a:lstStyle/>
        <a:p>
          <a:endParaRPr lang="pt-BR"/>
        </a:p>
      </dgm:t>
    </dgm:pt>
    <dgm:pt modelId="{CC0092E6-3C59-49C6-9E4A-6841D67250A2}">
      <dgm:prSet phldrT="[Texto]"/>
      <dgm:spPr>
        <a:solidFill>
          <a:srgbClr val="0070C0"/>
        </a:solidFill>
      </dgm:spPr>
      <dgm:t>
        <a:bodyPr/>
        <a:lstStyle/>
        <a:p>
          <a:r>
            <a:rPr lang="pt-BR" dirty="0"/>
            <a:t>Processamento</a:t>
          </a:r>
        </a:p>
      </dgm:t>
    </dgm:pt>
    <dgm:pt modelId="{21B36AFF-269B-4FA7-AE02-B6B7C59D9BF1}" type="parTrans" cxnId="{DBB2AD33-6570-42E9-AD6C-80D8B5FE8E69}">
      <dgm:prSet/>
      <dgm:spPr/>
      <dgm:t>
        <a:bodyPr/>
        <a:lstStyle/>
        <a:p>
          <a:endParaRPr lang="pt-BR"/>
        </a:p>
      </dgm:t>
    </dgm:pt>
    <dgm:pt modelId="{A3624610-E6A4-4B13-A916-1182CE0D0B48}" type="sibTrans" cxnId="{DBB2AD33-6570-42E9-AD6C-80D8B5FE8E69}">
      <dgm:prSet/>
      <dgm:spPr/>
      <dgm:t>
        <a:bodyPr/>
        <a:lstStyle/>
        <a:p>
          <a:endParaRPr lang="pt-BR"/>
        </a:p>
      </dgm:t>
    </dgm:pt>
    <dgm:pt modelId="{3A437F34-8DF5-4483-9B93-7A109E70F96B}">
      <dgm:prSet phldrT="[Texto]"/>
      <dgm:spPr>
        <a:solidFill>
          <a:srgbClr val="7030A0"/>
        </a:solidFill>
      </dgm:spPr>
      <dgm:t>
        <a:bodyPr/>
        <a:lstStyle/>
        <a:p>
          <a:r>
            <a:rPr lang="pt-BR" dirty="0"/>
            <a:t>Saída</a:t>
          </a:r>
        </a:p>
      </dgm:t>
    </dgm:pt>
    <dgm:pt modelId="{30DC3CE9-851B-4D73-8987-AA6EF0533F7C}" type="parTrans" cxnId="{86B55B0A-0E08-4D34-A9EB-08F2D0265BAD}">
      <dgm:prSet/>
      <dgm:spPr/>
      <dgm:t>
        <a:bodyPr/>
        <a:lstStyle/>
        <a:p>
          <a:endParaRPr lang="pt-BR"/>
        </a:p>
      </dgm:t>
    </dgm:pt>
    <dgm:pt modelId="{0A08E7A8-A192-4118-8525-9D432D341ED2}" type="sibTrans" cxnId="{86B55B0A-0E08-4D34-A9EB-08F2D0265BAD}">
      <dgm:prSet/>
      <dgm:spPr/>
      <dgm:t>
        <a:bodyPr/>
        <a:lstStyle/>
        <a:p>
          <a:endParaRPr lang="pt-BR"/>
        </a:p>
      </dgm:t>
    </dgm:pt>
    <dgm:pt modelId="{5DE07F72-C196-44E9-8365-D072B183E24C}" type="pres">
      <dgm:prSet presAssocID="{C2521CFF-5A9C-4A44-94F2-3122FA92F06C}" presName="CompostProcess" presStyleCnt="0">
        <dgm:presLayoutVars>
          <dgm:dir/>
          <dgm:resizeHandles val="exact"/>
        </dgm:presLayoutVars>
      </dgm:prSet>
      <dgm:spPr/>
    </dgm:pt>
    <dgm:pt modelId="{EE8EB4FE-BF46-4CF3-896A-CB307B80C210}" type="pres">
      <dgm:prSet presAssocID="{C2521CFF-5A9C-4A44-94F2-3122FA92F06C}" presName="arrow" presStyleLbl="bgShp" presStyleIdx="0" presStyleCnt="1"/>
      <dgm:spPr>
        <a:solidFill>
          <a:srgbClr val="FFFF00"/>
        </a:solidFill>
      </dgm:spPr>
    </dgm:pt>
    <dgm:pt modelId="{81B8D16D-E0DE-4B21-9B93-52524366303A}" type="pres">
      <dgm:prSet presAssocID="{C2521CFF-5A9C-4A44-94F2-3122FA92F06C}" presName="linearProcess" presStyleCnt="0"/>
      <dgm:spPr/>
    </dgm:pt>
    <dgm:pt modelId="{580F0AE0-7BA4-45DB-B3A2-85ACB610DF21}" type="pres">
      <dgm:prSet presAssocID="{73675C3E-E867-4B0A-A96E-1EE42327A1D1}" presName="textNode" presStyleLbl="node1" presStyleIdx="0" presStyleCnt="3">
        <dgm:presLayoutVars>
          <dgm:bulletEnabled val="1"/>
        </dgm:presLayoutVars>
      </dgm:prSet>
      <dgm:spPr/>
      <dgm:t>
        <a:bodyPr/>
        <a:lstStyle/>
        <a:p>
          <a:endParaRPr lang="pt-BR"/>
        </a:p>
      </dgm:t>
    </dgm:pt>
    <dgm:pt modelId="{8DCCCDE7-64F3-40F0-BBFA-C188B512B17D}" type="pres">
      <dgm:prSet presAssocID="{B0FE10D9-E2A5-4A50-AD94-CD6D4923F48C}" presName="sibTrans" presStyleCnt="0"/>
      <dgm:spPr/>
    </dgm:pt>
    <dgm:pt modelId="{EA7BE7CA-3FB0-46A7-B7AF-F9313CE180D5}" type="pres">
      <dgm:prSet presAssocID="{CC0092E6-3C59-49C6-9E4A-6841D67250A2}" presName="textNode" presStyleLbl="node1" presStyleIdx="1" presStyleCnt="3">
        <dgm:presLayoutVars>
          <dgm:bulletEnabled val="1"/>
        </dgm:presLayoutVars>
      </dgm:prSet>
      <dgm:spPr/>
      <dgm:t>
        <a:bodyPr/>
        <a:lstStyle/>
        <a:p>
          <a:endParaRPr lang="pt-BR"/>
        </a:p>
      </dgm:t>
    </dgm:pt>
    <dgm:pt modelId="{1103C65D-D8AC-479E-8A40-A49FED098685}" type="pres">
      <dgm:prSet presAssocID="{A3624610-E6A4-4B13-A916-1182CE0D0B48}" presName="sibTrans" presStyleCnt="0"/>
      <dgm:spPr/>
    </dgm:pt>
    <dgm:pt modelId="{D5469A5B-BC08-4F1A-A468-64B4B434DE30}" type="pres">
      <dgm:prSet presAssocID="{3A437F34-8DF5-4483-9B93-7A109E70F96B}" presName="textNode" presStyleLbl="node1" presStyleIdx="2" presStyleCnt="3">
        <dgm:presLayoutVars>
          <dgm:bulletEnabled val="1"/>
        </dgm:presLayoutVars>
      </dgm:prSet>
      <dgm:spPr/>
      <dgm:t>
        <a:bodyPr/>
        <a:lstStyle/>
        <a:p>
          <a:endParaRPr lang="pt-BR"/>
        </a:p>
      </dgm:t>
    </dgm:pt>
  </dgm:ptLst>
  <dgm:cxnLst>
    <dgm:cxn modelId="{2592BDF0-C8A5-4654-93AD-7EB5C526D608}" type="presOf" srcId="{3A437F34-8DF5-4483-9B93-7A109E70F96B}" destId="{D5469A5B-BC08-4F1A-A468-64B4B434DE30}" srcOrd="0" destOrd="0" presId="urn:microsoft.com/office/officeart/2005/8/layout/hProcess9"/>
    <dgm:cxn modelId="{86B55B0A-0E08-4D34-A9EB-08F2D0265BAD}" srcId="{C2521CFF-5A9C-4A44-94F2-3122FA92F06C}" destId="{3A437F34-8DF5-4483-9B93-7A109E70F96B}" srcOrd="2" destOrd="0" parTransId="{30DC3CE9-851B-4D73-8987-AA6EF0533F7C}" sibTransId="{0A08E7A8-A192-4118-8525-9D432D341ED2}"/>
    <dgm:cxn modelId="{DBB2AD33-6570-42E9-AD6C-80D8B5FE8E69}" srcId="{C2521CFF-5A9C-4A44-94F2-3122FA92F06C}" destId="{CC0092E6-3C59-49C6-9E4A-6841D67250A2}" srcOrd="1" destOrd="0" parTransId="{21B36AFF-269B-4FA7-AE02-B6B7C59D9BF1}" sibTransId="{A3624610-E6A4-4B13-A916-1182CE0D0B48}"/>
    <dgm:cxn modelId="{A5EC6B6C-A4CF-4478-AFAA-66E3946A35C8}" type="presOf" srcId="{C2521CFF-5A9C-4A44-94F2-3122FA92F06C}" destId="{5DE07F72-C196-44E9-8365-D072B183E24C}" srcOrd="0" destOrd="0" presId="urn:microsoft.com/office/officeart/2005/8/layout/hProcess9"/>
    <dgm:cxn modelId="{63C8ADA8-F39F-4E31-ADDB-FB6CD33A39F9}" srcId="{C2521CFF-5A9C-4A44-94F2-3122FA92F06C}" destId="{73675C3E-E867-4B0A-A96E-1EE42327A1D1}" srcOrd="0" destOrd="0" parTransId="{7148EF91-4F9E-4D42-8C32-0F2665DF78E4}" sibTransId="{B0FE10D9-E2A5-4A50-AD94-CD6D4923F48C}"/>
    <dgm:cxn modelId="{4251333E-8830-4186-B23D-1F671E3293AF}" type="presOf" srcId="{73675C3E-E867-4B0A-A96E-1EE42327A1D1}" destId="{580F0AE0-7BA4-45DB-B3A2-85ACB610DF21}" srcOrd="0" destOrd="0" presId="urn:microsoft.com/office/officeart/2005/8/layout/hProcess9"/>
    <dgm:cxn modelId="{BE5ACE4C-898D-441F-ACA6-26F8D4EB5C4C}" type="presOf" srcId="{CC0092E6-3C59-49C6-9E4A-6841D67250A2}" destId="{EA7BE7CA-3FB0-46A7-B7AF-F9313CE180D5}" srcOrd="0" destOrd="0" presId="urn:microsoft.com/office/officeart/2005/8/layout/hProcess9"/>
    <dgm:cxn modelId="{A7F5DA74-3173-4090-B529-7023B196EC10}" type="presParOf" srcId="{5DE07F72-C196-44E9-8365-D072B183E24C}" destId="{EE8EB4FE-BF46-4CF3-896A-CB307B80C210}" srcOrd="0" destOrd="0" presId="urn:microsoft.com/office/officeart/2005/8/layout/hProcess9"/>
    <dgm:cxn modelId="{F1B1FE34-7B68-4374-9492-048A072AABC9}" type="presParOf" srcId="{5DE07F72-C196-44E9-8365-D072B183E24C}" destId="{81B8D16D-E0DE-4B21-9B93-52524366303A}" srcOrd="1" destOrd="0" presId="urn:microsoft.com/office/officeart/2005/8/layout/hProcess9"/>
    <dgm:cxn modelId="{D95D3761-626C-43E1-A096-115506BFE3BE}" type="presParOf" srcId="{81B8D16D-E0DE-4B21-9B93-52524366303A}" destId="{580F0AE0-7BA4-45DB-B3A2-85ACB610DF21}" srcOrd="0" destOrd="0" presId="urn:microsoft.com/office/officeart/2005/8/layout/hProcess9"/>
    <dgm:cxn modelId="{4E7DA203-9E80-4E51-B7CD-B43EC783F2FA}" type="presParOf" srcId="{81B8D16D-E0DE-4B21-9B93-52524366303A}" destId="{8DCCCDE7-64F3-40F0-BBFA-C188B512B17D}" srcOrd="1" destOrd="0" presId="urn:microsoft.com/office/officeart/2005/8/layout/hProcess9"/>
    <dgm:cxn modelId="{41102E11-E6B8-420B-982A-4F23F7D3AD5C}" type="presParOf" srcId="{81B8D16D-E0DE-4B21-9B93-52524366303A}" destId="{EA7BE7CA-3FB0-46A7-B7AF-F9313CE180D5}" srcOrd="2" destOrd="0" presId="urn:microsoft.com/office/officeart/2005/8/layout/hProcess9"/>
    <dgm:cxn modelId="{44C94505-6429-4665-AE92-09A4DBAB8B5C}" type="presParOf" srcId="{81B8D16D-E0DE-4B21-9B93-52524366303A}" destId="{1103C65D-D8AC-479E-8A40-A49FED098685}" srcOrd="3" destOrd="0" presId="urn:microsoft.com/office/officeart/2005/8/layout/hProcess9"/>
    <dgm:cxn modelId="{C4D72C37-F1FF-4DB2-8286-13516EDA37D4}" type="presParOf" srcId="{81B8D16D-E0DE-4B21-9B93-52524366303A}" destId="{D5469A5B-BC08-4F1A-A468-64B4B434DE30}"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6147BFA-69D2-4F4A-8A2D-85D266349756}" type="doc">
      <dgm:prSet loTypeId="urn:microsoft.com/office/officeart/2009/layout/CircleArrowProcess" loCatId="cycle" qsTypeId="urn:microsoft.com/office/officeart/2005/8/quickstyle/simple1" qsCatId="simple" csTypeId="urn:microsoft.com/office/officeart/2005/8/colors/colorful1" csCatId="colorful" phldr="1"/>
      <dgm:spPr/>
      <dgm:t>
        <a:bodyPr/>
        <a:lstStyle/>
        <a:p>
          <a:endParaRPr lang="pt-BR"/>
        </a:p>
      </dgm:t>
    </dgm:pt>
    <dgm:pt modelId="{B731236C-D576-4BAE-A4E1-A1BA1DF94798}">
      <dgm:prSet phldrT="[Texto]" custT="1"/>
      <dgm:spPr/>
      <dgm:t>
        <a:bodyPr/>
        <a:lstStyle/>
        <a:p>
          <a:r>
            <a:rPr lang="pt-BR" sz="1200" dirty="0">
              <a:solidFill>
                <a:srgbClr val="FF0000"/>
              </a:solidFill>
              <a:latin typeface="Arial Black" panose="020B0A04020102020204" pitchFamily="34" charset="0"/>
              <a:cs typeface="Aharoni" panose="02010803020104030203" pitchFamily="2" charset="-79"/>
            </a:rPr>
            <a:t>Comunicação</a:t>
          </a:r>
        </a:p>
      </dgm:t>
    </dgm:pt>
    <dgm:pt modelId="{9E52702F-82BD-4AEA-8B8C-47F0D33C4DC7}" type="parTrans" cxnId="{2FF643C6-B7B5-4C74-AE64-F6CFE17B7D63}">
      <dgm:prSet/>
      <dgm:spPr/>
      <dgm:t>
        <a:bodyPr/>
        <a:lstStyle/>
        <a:p>
          <a:endParaRPr lang="pt-BR" sz="1800">
            <a:latin typeface="Arial Black" panose="020B0A04020102020204" pitchFamily="34" charset="0"/>
            <a:cs typeface="Aharoni" panose="02010803020104030203" pitchFamily="2" charset="-79"/>
          </a:endParaRPr>
        </a:p>
      </dgm:t>
    </dgm:pt>
    <dgm:pt modelId="{E751C7F5-7C3D-472D-9519-7D6E329B03D8}" type="sibTrans" cxnId="{2FF643C6-B7B5-4C74-AE64-F6CFE17B7D63}">
      <dgm:prSet/>
      <dgm:spPr/>
      <dgm:t>
        <a:bodyPr/>
        <a:lstStyle/>
        <a:p>
          <a:endParaRPr lang="pt-BR" sz="1800">
            <a:latin typeface="Arial Black" panose="020B0A04020102020204" pitchFamily="34" charset="0"/>
            <a:cs typeface="Aharoni" panose="02010803020104030203" pitchFamily="2" charset="-79"/>
          </a:endParaRPr>
        </a:p>
      </dgm:t>
    </dgm:pt>
    <dgm:pt modelId="{E01A9D43-B108-41E1-A2AD-E471FE20E6B4}">
      <dgm:prSet phldrT="[Texto]" custT="1"/>
      <dgm:spPr/>
      <dgm:t>
        <a:bodyPr/>
        <a:lstStyle/>
        <a:p>
          <a:r>
            <a:rPr lang="pt-BR" sz="1200" dirty="0">
              <a:solidFill>
                <a:srgbClr val="00B050"/>
              </a:solidFill>
              <a:latin typeface="Arial Black" panose="020B0A04020102020204" pitchFamily="34" charset="0"/>
              <a:cs typeface="Aharoni" panose="02010803020104030203" pitchFamily="2" charset="-79"/>
            </a:rPr>
            <a:t>Trabalho em equipe</a:t>
          </a:r>
        </a:p>
      </dgm:t>
    </dgm:pt>
    <dgm:pt modelId="{492FA8CC-6330-42FA-850B-E663B26AB79F}" type="parTrans" cxnId="{3B360783-5DBE-4CDE-9AEC-04A93CF1FB07}">
      <dgm:prSet/>
      <dgm:spPr/>
      <dgm:t>
        <a:bodyPr/>
        <a:lstStyle/>
        <a:p>
          <a:endParaRPr lang="pt-BR" sz="1800">
            <a:latin typeface="Arial Black" panose="020B0A04020102020204" pitchFamily="34" charset="0"/>
            <a:cs typeface="Aharoni" panose="02010803020104030203" pitchFamily="2" charset="-79"/>
          </a:endParaRPr>
        </a:p>
      </dgm:t>
    </dgm:pt>
    <dgm:pt modelId="{A7542983-4FEE-4AB9-BA7A-2C548E5FAD8C}" type="sibTrans" cxnId="{3B360783-5DBE-4CDE-9AEC-04A93CF1FB07}">
      <dgm:prSet/>
      <dgm:spPr/>
      <dgm:t>
        <a:bodyPr/>
        <a:lstStyle/>
        <a:p>
          <a:endParaRPr lang="pt-BR" sz="1800">
            <a:latin typeface="Arial Black" panose="020B0A04020102020204" pitchFamily="34" charset="0"/>
            <a:cs typeface="Aharoni" panose="02010803020104030203" pitchFamily="2" charset="-79"/>
          </a:endParaRPr>
        </a:p>
      </dgm:t>
    </dgm:pt>
    <dgm:pt modelId="{BF52D361-EA6A-44B1-90C6-3E74B61F4746}">
      <dgm:prSet phldrT="[Texto]" custT="1"/>
      <dgm:spPr/>
      <dgm:t>
        <a:bodyPr/>
        <a:lstStyle/>
        <a:p>
          <a:r>
            <a:rPr lang="pt-BR" sz="1200" dirty="0">
              <a:solidFill>
                <a:srgbClr val="7030A0"/>
              </a:solidFill>
              <a:latin typeface="Arial Black" panose="020B0A04020102020204" pitchFamily="34" charset="0"/>
              <a:cs typeface="Aharoni" panose="02010803020104030203" pitchFamily="2" charset="-79"/>
            </a:rPr>
            <a:t>Flexibilidade</a:t>
          </a:r>
        </a:p>
      </dgm:t>
    </dgm:pt>
    <dgm:pt modelId="{4E51B567-97B8-451A-8C96-28601F2B7260}" type="parTrans" cxnId="{DEBD87FA-C70D-472B-9F97-AEBE8422C3FD}">
      <dgm:prSet/>
      <dgm:spPr/>
      <dgm:t>
        <a:bodyPr/>
        <a:lstStyle/>
        <a:p>
          <a:endParaRPr lang="pt-BR" sz="1800">
            <a:latin typeface="Arial Black" panose="020B0A04020102020204" pitchFamily="34" charset="0"/>
            <a:cs typeface="Aharoni" panose="02010803020104030203" pitchFamily="2" charset="-79"/>
          </a:endParaRPr>
        </a:p>
      </dgm:t>
    </dgm:pt>
    <dgm:pt modelId="{95FB385D-1641-48FB-88C3-9C3BEB751C72}" type="sibTrans" cxnId="{DEBD87FA-C70D-472B-9F97-AEBE8422C3FD}">
      <dgm:prSet/>
      <dgm:spPr/>
      <dgm:t>
        <a:bodyPr/>
        <a:lstStyle/>
        <a:p>
          <a:endParaRPr lang="pt-BR" sz="1800">
            <a:latin typeface="Arial Black" panose="020B0A04020102020204" pitchFamily="34" charset="0"/>
            <a:cs typeface="Aharoni" panose="02010803020104030203" pitchFamily="2" charset="-79"/>
          </a:endParaRPr>
        </a:p>
      </dgm:t>
    </dgm:pt>
    <dgm:pt modelId="{6F8256FB-B7C7-42B2-BB9C-2E7CEB950798}">
      <dgm:prSet phldrT="[Texto]" custT="1"/>
      <dgm:spPr/>
      <dgm:t>
        <a:bodyPr/>
        <a:lstStyle/>
        <a:p>
          <a:r>
            <a:rPr lang="pt-BR" sz="1200" dirty="0">
              <a:solidFill>
                <a:srgbClr val="00B0F0"/>
              </a:solidFill>
              <a:latin typeface="Arial Black" panose="020B0A04020102020204" pitchFamily="34" charset="0"/>
              <a:cs typeface="Aharoni" panose="02010803020104030203" pitchFamily="2" charset="-79"/>
            </a:rPr>
            <a:t>Fornecer produto funcionando </a:t>
          </a:r>
          <a:r>
            <a:rPr lang="pt-BR" sz="1050" dirty="0">
              <a:solidFill>
                <a:srgbClr val="00B0F0"/>
              </a:solidFill>
              <a:latin typeface="Arial Black" panose="020B0A04020102020204" pitchFamily="34" charset="0"/>
              <a:cs typeface="Aharoni" panose="02010803020104030203" pitchFamily="2" charset="-79"/>
            </a:rPr>
            <a:t>(</a:t>
          </a:r>
          <a:r>
            <a:rPr lang="pt-BR" sz="900" dirty="0" err="1">
              <a:solidFill>
                <a:srgbClr val="00B0F0"/>
              </a:solidFill>
              <a:latin typeface="Arial Black" panose="020B0A04020102020204" pitchFamily="34" charset="0"/>
              <a:cs typeface="Aharoni" panose="02010803020104030203" pitchFamily="2" charset="-79"/>
            </a:rPr>
            <a:t>incrementalmente</a:t>
          </a:r>
          <a:r>
            <a:rPr lang="pt-BR" sz="900" dirty="0">
              <a:solidFill>
                <a:srgbClr val="00B0F0"/>
              </a:solidFill>
              <a:latin typeface="Arial Black" panose="020B0A04020102020204" pitchFamily="34" charset="0"/>
              <a:cs typeface="Aharoni" panose="02010803020104030203" pitchFamily="2" charset="-79"/>
            </a:rPr>
            <a:t>)</a:t>
          </a:r>
        </a:p>
      </dgm:t>
    </dgm:pt>
    <dgm:pt modelId="{35BEF1E5-05BA-43D0-90F6-A478E8AE2910}" type="parTrans" cxnId="{0B2ED558-1F2E-4C0B-B97B-F20AED186E68}">
      <dgm:prSet/>
      <dgm:spPr/>
      <dgm:t>
        <a:bodyPr/>
        <a:lstStyle/>
        <a:p>
          <a:endParaRPr lang="pt-BR" sz="1800">
            <a:latin typeface="Arial Black" panose="020B0A04020102020204" pitchFamily="34" charset="0"/>
            <a:cs typeface="Aharoni" panose="02010803020104030203" pitchFamily="2" charset="-79"/>
          </a:endParaRPr>
        </a:p>
      </dgm:t>
    </dgm:pt>
    <dgm:pt modelId="{6823E99B-8E83-4460-B625-F0C1B2656D1E}" type="sibTrans" cxnId="{0B2ED558-1F2E-4C0B-B97B-F20AED186E68}">
      <dgm:prSet/>
      <dgm:spPr/>
      <dgm:t>
        <a:bodyPr/>
        <a:lstStyle/>
        <a:p>
          <a:endParaRPr lang="pt-BR" sz="1800">
            <a:latin typeface="Arial Black" panose="020B0A04020102020204" pitchFamily="34" charset="0"/>
            <a:cs typeface="Aharoni" panose="02010803020104030203" pitchFamily="2" charset="-79"/>
          </a:endParaRPr>
        </a:p>
      </dgm:t>
    </dgm:pt>
    <dgm:pt modelId="{E1ADB6F2-537E-4125-A270-BE967445D81F}" type="pres">
      <dgm:prSet presAssocID="{46147BFA-69D2-4F4A-8A2D-85D266349756}" presName="Name0" presStyleCnt="0">
        <dgm:presLayoutVars>
          <dgm:chMax val="7"/>
          <dgm:chPref val="7"/>
          <dgm:dir/>
          <dgm:animLvl val="lvl"/>
        </dgm:presLayoutVars>
      </dgm:prSet>
      <dgm:spPr/>
      <dgm:t>
        <a:bodyPr/>
        <a:lstStyle/>
        <a:p>
          <a:endParaRPr lang="pt-BR"/>
        </a:p>
      </dgm:t>
    </dgm:pt>
    <dgm:pt modelId="{A0992AA0-3F71-4417-9492-EC084D71276D}" type="pres">
      <dgm:prSet presAssocID="{B731236C-D576-4BAE-A4E1-A1BA1DF94798}" presName="Accent1" presStyleCnt="0"/>
      <dgm:spPr/>
    </dgm:pt>
    <dgm:pt modelId="{39B858B4-A3D0-4550-B13E-067226EF4333}" type="pres">
      <dgm:prSet presAssocID="{B731236C-D576-4BAE-A4E1-A1BA1DF94798}" presName="Accent" presStyleLbl="node1" presStyleIdx="0" presStyleCnt="4"/>
      <dgm:spPr/>
    </dgm:pt>
    <dgm:pt modelId="{D7CF9715-27C4-4833-AD23-40B45D11DBBF}" type="pres">
      <dgm:prSet presAssocID="{B731236C-D576-4BAE-A4E1-A1BA1DF94798}" presName="Parent1" presStyleLbl="revTx" presStyleIdx="0" presStyleCnt="4">
        <dgm:presLayoutVars>
          <dgm:chMax val="1"/>
          <dgm:chPref val="1"/>
          <dgm:bulletEnabled val="1"/>
        </dgm:presLayoutVars>
      </dgm:prSet>
      <dgm:spPr/>
      <dgm:t>
        <a:bodyPr/>
        <a:lstStyle/>
        <a:p>
          <a:endParaRPr lang="pt-BR"/>
        </a:p>
      </dgm:t>
    </dgm:pt>
    <dgm:pt modelId="{91694391-A0F3-44D8-A1A3-6194F375FCC2}" type="pres">
      <dgm:prSet presAssocID="{E01A9D43-B108-41E1-A2AD-E471FE20E6B4}" presName="Accent2" presStyleCnt="0"/>
      <dgm:spPr/>
    </dgm:pt>
    <dgm:pt modelId="{D15FBD0B-506A-4BCC-9740-E93C2B03EDEF}" type="pres">
      <dgm:prSet presAssocID="{E01A9D43-B108-41E1-A2AD-E471FE20E6B4}" presName="Accent" presStyleLbl="node1" presStyleIdx="1" presStyleCnt="4"/>
      <dgm:spPr/>
    </dgm:pt>
    <dgm:pt modelId="{2F35119F-5E4F-478D-B48E-6A6501B801B9}" type="pres">
      <dgm:prSet presAssocID="{E01A9D43-B108-41E1-A2AD-E471FE20E6B4}" presName="Parent2" presStyleLbl="revTx" presStyleIdx="1" presStyleCnt="4">
        <dgm:presLayoutVars>
          <dgm:chMax val="1"/>
          <dgm:chPref val="1"/>
          <dgm:bulletEnabled val="1"/>
        </dgm:presLayoutVars>
      </dgm:prSet>
      <dgm:spPr/>
      <dgm:t>
        <a:bodyPr/>
        <a:lstStyle/>
        <a:p>
          <a:endParaRPr lang="pt-BR"/>
        </a:p>
      </dgm:t>
    </dgm:pt>
    <dgm:pt modelId="{ABAB6D2E-2FA2-4F16-8C02-CAA15F2C4ECE}" type="pres">
      <dgm:prSet presAssocID="{BF52D361-EA6A-44B1-90C6-3E74B61F4746}" presName="Accent3" presStyleCnt="0"/>
      <dgm:spPr/>
    </dgm:pt>
    <dgm:pt modelId="{487CF958-CCF3-472F-A459-5EAFF54786B5}" type="pres">
      <dgm:prSet presAssocID="{BF52D361-EA6A-44B1-90C6-3E74B61F4746}" presName="Accent" presStyleLbl="node1" presStyleIdx="2" presStyleCnt="4"/>
      <dgm:spPr/>
    </dgm:pt>
    <dgm:pt modelId="{558323AD-BA83-4D41-AA7F-0FAF1C2BA2FC}" type="pres">
      <dgm:prSet presAssocID="{BF52D361-EA6A-44B1-90C6-3E74B61F4746}" presName="Parent3" presStyleLbl="revTx" presStyleIdx="2" presStyleCnt="4">
        <dgm:presLayoutVars>
          <dgm:chMax val="1"/>
          <dgm:chPref val="1"/>
          <dgm:bulletEnabled val="1"/>
        </dgm:presLayoutVars>
      </dgm:prSet>
      <dgm:spPr/>
      <dgm:t>
        <a:bodyPr/>
        <a:lstStyle/>
        <a:p>
          <a:endParaRPr lang="pt-BR"/>
        </a:p>
      </dgm:t>
    </dgm:pt>
    <dgm:pt modelId="{E5A4889A-2317-40D2-A2A9-C1EB8A6CCC76}" type="pres">
      <dgm:prSet presAssocID="{6F8256FB-B7C7-42B2-BB9C-2E7CEB950798}" presName="Accent4" presStyleCnt="0"/>
      <dgm:spPr/>
    </dgm:pt>
    <dgm:pt modelId="{2595A665-5939-453B-93A5-7EE4A6C155DC}" type="pres">
      <dgm:prSet presAssocID="{6F8256FB-B7C7-42B2-BB9C-2E7CEB950798}" presName="Accent" presStyleLbl="node1" presStyleIdx="3" presStyleCnt="4"/>
      <dgm:spPr/>
    </dgm:pt>
    <dgm:pt modelId="{C61FE3A2-8489-4DB9-839B-154E4D4C2C8C}" type="pres">
      <dgm:prSet presAssocID="{6F8256FB-B7C7-42B2-BB9C-2E7CEB950798}" presName="Parent4" presStyleLbl="revTx" presStyleIdx="3" presStyleCnt="4" custScaleX="116812" custLinFactNeighborX="2832">
        <dgm:presLayoutVars>
          <dgm:chMax val="1"/>
          <dgm:chPref val="1"/>
          <dgm:bulletEnabled val="1"/>
        </dgm:presLayoutVars>
      </dgm:prSet>
      <dgm:spPr/>
      <dgm:t>
        <a:bodyPr/>
        <a:lstStyle/>
        <a:p>
          <a:endParaRPr lang="pt-BR"/>
        </a:p>
      </dgm:t>
    </dgm:pt>
  </dgm:ptLst>
  <dgm:cxnLst>
    <dgm:cxn modelId="{59013782-6267-4069-89BB-B0DC28FFB764}" type="presOf" srcId="{6F8256FB-B7C7-42B2-BB9C-2E7CEB950798}" destId="{C61FE3A2-8489-4DB9-839B-154E4D4C2C8C}" srcOrd="0" destOrd="0" presId="urn:microsoft.com/office/officeart/2009/layout/CircleArrowProcess"/>
    <dgm:cxn modelId="{B31C3156-8C78-4C5A-B802-AAE94784433E}" type="presOf" srcId="{BF52D361-EA6A-44B1-90C6-3E74B61F4746}" destId="{558323AD-BA83-4D41-AA7F-0FAF1C2BA2FC}" srcOrd="0" destOrd="0" presId="urn:microsoft.com/office/officeart/2009/layout/CircleArrowProcess"/>
    <dgm:cxn modelId="{DC69489E-2CEF-4923-AB7C-F7EFEE513503}" type="presOf" srcId="{B731236C-D576-4BAE-A4E1-A1BA1DF94798}" destId="{D7CF9715-27C4-4833-AD23-40B45D11DBBF}" srcOrd="0" destOrd="0" presId="urn:microsoft.com/office/officeart/2009/layout/CircleArrowProcess"/>
    <dgm:cxn modelId="{0B2ED558-1F2E-4C0B-B97B-F20AED186E68}" srcId="{46147BFA-69D2-4F4A-8A2D-85D266349756}" destId="{6F8256FB-B7C7-42B2-BB9C-2E7CEB950798}" srcOrd="3" destOrd="0" parTransId="{35BEF1E5-05BA-43D0-90F6-A478E8AE2910}" sibTransId="{6823E99B-8E83-4460-B625-F0C1B2656D1E}"/>
    <dgm:cxn modelId="{2FF643C6-B7B5-4C74-AE64-F6CFE17B7D63}" srcId="{46147BFA-69D2-4F4A-8A2D-85D266349756}" destId="{B731236C-D576-4BAE-A4E1-A1BA1DF94798}" srcOrd="0" destOrd="0" parTransId="{9E52702F-82BD-4AEA-8B8C-47F0D33C4DC7}" sibTransId="{E751C7F5-7C3D-472D-9519-7D6E329B03D8}"/>
    <dgm:cxn modelId="{CC0BF453-D48B-4B38-BCE9-1C3361FFC41D}" type="presOf" srcId="{E01A9D43-B108-41E1-A2AD-E471FE20E6B4}" destId="{2F35119F-5E4F-478D-B48E-6A6501B801B9}" srcOrd="0" destOrd="0" presId="urn:microsoft.com/office/officeart/2009/layout/CircleArrowProcess"/>
    <dgm:cxn modelId="{3B360783-5DBE-4CDE-9AEC-04A93CF1FB07}" srcId="{46147BFA-69D2-4F4A-8A2D-85D266349756}" destId="{E01A9D43-B108-41E1-A2AD-E471FE20E6B4}" srcOrd="1" destOrd="0" parTransId="{492FA8CC-6330-42FA-850B-E663B26AB79F}" sibTransId="{A7542983-4FEE-4AB9-BA7A-2C548E5FAD8C}"/>
    <dgm:cxn modelId="{DEBD87FA-C70D-472B-9F97-AEBE8422C3FD}" srcId="{46147BFA-69D2-4F4A-8A2D-85D266349756}" destId="{BF52D361-EA6A-44B1-90C6-3E74B61F4746}" srcOrd="2" destOrd="0" parTransId="{4E51B567-97B8-451A-8C96-28601F2B7260}" sibTransId="{95FB385D-1641-48FB-88C3-9C3BEB751C72}"/>
    <dgm:cxn modelId="{701DEBD4-FC38-46A9-B097-8A6835E5F74C}" type="presOf" srcId="{46147BFA-69D2-4F4A-8A2D-85D266349756}" destId="{E1ADB6F2-537E-4125-A270-BE967445D81F}" srcOrd="0" destOrd="0" presId="urn:microsoft.com/office/officeart/2009/layout/CircleArrowProcess"/>
    <dgm:cxn modelId="{EE378579-ACCA-4293-810A-7ED4BE682847}" type="presParOf" srcId="{E1ADB6F2-537E-4125-A270-BE967445D81F}" destId="{A0992AA0-3F71-4417-9492-EC084D71276D}" srcOrd="0" destOrd="0" presId="urn:microsoft.com/office/officeart/2009/layout/CircleArrowProcess"/>
    <dgm:cxn modelId="{2F689D1E-5E52-4059-BDE0-B9CB17ACFBE4}" type="presParOf" srcId="{A0992AA0-3F71-4417-9492-EC084D71276D}" destId="{39B858B4-A3D0-4550-B13E-067226EF4333}" srcOrd="0" destOrd="0" presId="urn:microsoft.com/office/officeart/2009/layout/CircleArrowProcess"/>
    <dgm:cxn modelId="{02BA09B0-789D-49DB-87C3-6C8AED4B03EE}" type="presParOf" srcId="{E1ADB6F2-537E-4125-A270-BE967445D81F}" destId="{D7CF9715-27C4-4833-AD23-40B45D11DBBF}" srcOrd="1" destOrd="0" presId="urn:microsoft.com/office/officeart/2009/layout/CircleArrowProcess"/>
    <dgm:cxn modelId="{94552002-A478-403F-995B-FA7C4D339BF4}" type="presParOf" srcId="{E1ADB6F2-537E-4125-A270-BE967445D81F}" destId="{91694391-A0F3-44D8-A1A3-6194F375FCC2}" srcOrd="2" destOrd="0" presId="urn:microsoft.com/office/officeart/2009/layout/CircleArrowProcess"/>
    <dgm:cxn modelId="{A5DE9B29-90C4-4FF1-BF69-EDA95CE7EF65}" type="presParOf" srcId="{91694391-A0F3-44D8-A1A3-6194F375FCC2}" destId="{D15FBD0B-506A-4BCC-9740-E93C2B03EDEF}" srcOrd="0" destOrd="0" presId="urn:microsoft.com/office/officeart/2009/layout/CircleArrowProcess"/>
    <dgm:cxn modelId="{10866B32-DC51-4838-93D5-92D1184C936D}" type="presParOf" srcId="{E1ADB6F2-537E-4125-A270-BE967445D81F}" destId="{2F35119F-5E4F-478D-B48E-6A6501B801B9}" srcOrd="3" destOrd="0" presId="urn:microsoft.com/office/officeart/2009/layout/CircleArrowProcess"/>
    <dgm:cxn modelId="{D69ED853-15F6-4401-A4B6-F051261EA4D7}" type="presParOf" srcId="{E1ADB6F2-537E-4125-A270-BE967445D81F}" destId="{ABAB6D2E-2FA2-4F16-8C02-CAA15F2C4ECE}" srcOrd="4" destOrd="0" presId="urn:microsoft.com/office/officeart/2009/layout/CircleArrowProcess"/>
    <dgm:cxn modelId="{6989A556-9C6D-4B42-81C8-20CDE468E97E}" type="presParOf" srcId="{ABAB6D2E-2FA2-4F16-8C02-CAA15F2C4ECE}" destId="{487CF958-CCF3-472F-A459-5EAFF54786B5}" srcOrd="0" destOrd="0" presId="urn:microsoft.com/office/officeart/2009/layout/CircleArrowProcess"/>
    <dgm:cxn modelId="{5B117253-3F9B-4F89-86FA-ECDAF15AEF6A}" type="presParOf" srcId="{E1ADB6F2-537E-4125-A270-BE967445D81F}" destId="{558323AD-BA83-4D41-AA7F-0FAF1C2BA2FC}" srcOrd="5" destOrd="0" presId="urn:microsoft.com/office/officeart/2009/layout/CircleArrowProcess"/>
    <dgm:cxn modelId="{F45FB074-4725-4C84-AF51-44415210A5D3}" type="presParOf" srcId="{E1ADB6F2-537E-4125-A270-BE967445D81F}" destId="{E5A4889A-2317-40D2-A2A9-C1EB8A6CCC76}" srcOrd="6" destOrd="0" presId="urn:microsoft.com/office/officeart/2009/layout/CircleArrowProcess"/>
    <dgm:cxn modelId="{534FD8BE-FC54-4DF6-81ED-D5AA24480199}" type="presParOf" srcId="{E5A4889A-2317-40D2-A2A9-C1EB8A6CCC76}" destId="{2595A665-5939-453B-93A5-7EE4A6C155DC}" srcOrd="0" destOrd="0" presId="urn:microsoft.com/office/officeart/2009/layout/CircleArrowProcess"/>
    <dgm:cxn modelId="{B92C044B-B14D-4166-B9C9-8DA7085416D8}" type="presParOf" srcId="{E1ADB6F2-537E-4125-A270-BE967445D81F}" destId="{C61FE3A2-8489-4DB9-839B-154E4D4C2C8C}" srcOrd="7"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EBDBA40-8835-4D4F-88EA-BCB6DF86BE27}" type="doc">
      <dgm:prSet loTypeId="urn:microsoft.com/office/officeart/2005/8/layout/hList7" loCatId="list" qsTypeId="urn:microsoft.com/office/officeart/2005/8/quickstyle/3d3" qsCatId="3D" csTypeId="urn:microsoft.com/office/officeart/2005/8/colors/colorful5" csCatId="colorful" phldr="1"/>
      <dgm:spPr/>
      <dgm:t>
        <a:bodyPr/>
        <a:lstStyle/>
        <a:p>
          <a:endParaRPr lang="pt-BR"/>
        </a:p>
      </dgm:t>
    </dgm:pt>
    <dgm:pt modelId="{D14ECBAF-4E4F-4DBE-AFCB-E16927916A5A}">
      <dgm:prSet phldrT="[Texto]" custT="1"/>
      <dgm:spPr/>
      <dgm:t>
        <a:bodyPr/>
        <a:lstStyle/>
        <a:p>
          <a:r>
            <a:rPr lang="pt-BR" altLang="pt-BR" sz="2800" b="1" dirty="0">
              <a:solidFill>
                <a:srgbClr val="FFFF00"/>
              </a:solidFill>
            </a:rPr>
            <a:t>Transparência</a:t>
          </a:r>
          <a:endParaRPr lang="pt-BR" sz="2800" dirty="0">
            <a:solidFill>
              <a:srgbClr val="FFFF00"/>
            </a:solidFill>
          </a:endParaRPr>
        </a:p>
      </dgm:t>
    </dgm:pt>
    <dgm:pt modelId="{11061F5B-0BA8-47A0-BA48-F0477487E722}" type="parTrans" cxnId="{F0CB226E-50DE-4EED-ACB4-350E3DDDD24C}">
      <dgm:prSet/>
      <dgm:spPr/>
      <dgm:t>
        <a:bodyPr/>
        <a:lstStyle/>
        <a:p>
          <a:endParaRPr lang="pt-BR"/>
        </a:p>
      </dgm:t>
    </dgm:pt>
    <dgm:pt modelId="{00579DCB-87C2-4FF8-8EB0-0BD7D3A19337}" type="sibTrans" cxnId="{F0CB226E-50DE-4EED-ACB4-350E3DDDD24C}">
      <dgm:prSet/>
      <dgm:spPr/>
      <dgm:t>
        <a:bodyPr/>
        <a:lstStyle/>
        <a:p>
          <a:endParaRPr lang="pt-BR"/>
        </a:p>
      </dgm:t>
    </dgm:pt>
    <dgm:pt modelId="{41AAAD51-93F0-4184-B450-7992462025EE}">
      <dgm:prSet phldrT="[Texto]" custT="1"/>
      <dgm:spPr/>
      <dgm:t>
        <a:bodyPr/>
        <a:lstStyle/>
        <a:p>
          <a:r>
            <a:rPr lang="pt-BR" altLang="pt-BR" sz="2800" b="1" dirty="0">
              <a:solidFill>
                <a:srgbClr val="FFFF00"/>
              </a:solidFill>
            </a:rPr>
            <a:t>Inspeção</a:t>
          </a:r>
          <a:endParaRPr lang="pt-BR" sz="2800" b="1" dirty="0">
            <a:solidFill>
              <a:srgbClr val="FFFF00"/>
            </a:solidFill>
          </a:endParaRPr>
        </a:p>
      </dgm:t>
    </dgm:pt>
    <dgm:pt modelId="{5059643E-DDAF-42BD-AAC0-0BC4E211A02C}" type="parTrans" cxnId="{6AA161CB-691D-478C-A043-EACCA5E98B59}">
      <dgm:prSet/>
      <dgm:spPr/>
      <dgm:t>
        <a:bodyPr/>
        <a:lstStyle/>
        <a:p>
          <a:endParaRPr lang="pt-BR"/>
        </a:p>
      </dgm:t>
    </dgm:pt>
    <dgm:pt modelId="{F4ED8332-73EA-4A9A-9113-320A397AB7D2}" type="sibTrans" cxnId="{6AA161CB-691D-478C-A043-EACCA5E98B59}">
      <dgm:prSet/>
      <dgm:spPr/>
      <dgm:t>
        <a:bodyPr/>
        <a:lstStyle/>
        <a:p>
          <a:endParaRPr lang="pt-BR"/>
        </a:p>
      </dgm:t>
    </dgm:pt>
    <dgm:pt modelId="{D9A7D386-E0A0-47DF-8E22-0395F623EA47}">
      <dgm:prSet phldrT="[Texto]" custT="1"/>
      <dgm:spPr/>
      <dgm:t>
        <a:bodyPr/>
        <a:lstStyle/>
        <a:p>
          <a:r>
            <a:rPr lang="pt-BR" altLang="pt-BR" sz="2800" b="1" dirty="0">
              <a:solidFill>
                <a:srgbClr val="FFFF00"/>
              </a:solidFill>
            </a:rPr>
            <a:t>Adaptação</a:t>
          </a:r>
          <a:endParaRPr lang="pt-BR" sz="2800" b="1" dirty="0">
            <a:solidFill>
              <a:srgbClr val="FFFF00"/>
            </a:solidFill>
          </a:endParaRPr>
        </a:p>
      </dgm:t>
    </dgm:pt>
    <dgm:pt modelId="{6335194A-5CBB-4B04-B1F6-D1BCEB2D565D}" type="parTrans" cxnId="{838E3903-F440-4970-A263-2D82FC994481}">
      <dgm:prSet/>
      <dgm:spPr/>
      <dgm:t>
        <a:bodyPr/>
        <a:lstStyle/>
        <a:p>
          <a:endParaRPr lang="pt-BR"/>
        </a:p>
      </dgm:t>
    </dgm:pt>
    <dgm:pt modelId="{D7C67415-5D5D-4310-9B80-02593E42CFAC}" type="sibTrans" cxnId="{838E3903-F440-4970-A263-2D82FC994481}">
      <dgm:prSet/>
      <dgm:spPr/>
      <dgm:t>
        <a:bodyPr/>
        <a:lstStyle/>
        <a:p>
          <a:endParaRPr lang="pt-BR"/>
        </a:p>
      </dgm:t>
    </dgm:pt>
    <dgm:pt modelId="{0D545E50-4AB1-4D14-9927-D6B82E82A07C}">
      <dgm:prSet custT="1"/>
      <dgm:spPr/>
      <dgm:t>
        <a:bodyPr/>
        <a:lstStyle/>
        <a:p>
          <a:r>
            <a:rPr lang="pt-BR" altLang="pt-BR" sz="2400" dirty="0"/>
            <a:t>Transparência dos processos, requisitos de entrega e status</a:t>
          </a:r>
        </a:p>
      </dgm:t>
    </dgm:pt>
    <dgm:pt modelId="{B4C6202C-923A-43E7-93C0-7E756CDBDA65}" type="parTrans" cxnId="{7F7747D4-909F-478E-8BF3-03913B9F8916}">
      <dgm:prSet/>
      <dgm:spPr/>
      <dgm:t>
        <a:bodyPr/>
        <a:lstStyle/>
        <a:p>
          <a:endParaRPr lang="pt-BR"/>
        </a:p>
      </dgm:t>
    </dgm:pt>
    <dgm:pt modelId="{0379F8AE-79B1-4637-B331-2672B3EB7BF3}" type="sibTrans" cxnId="{7F7747D4-909F-478E-8BF3-03913B9F8916}">
      <dgm:prSet/>
      <dgm:spPr/>
      <dgm:t>
        <a:bodyPr/>
        <a:lstStyle/>
        <a:p>
          <a:endParaRPr lang="pt-BR"/>
        </a:p>
      </dgm:t>
    </dgm:pt>
    <dgm:pt modelId="{DBE97F25-0FA4-430E-A4FA-066E9841B5BC}">
      <dgm:prSet custT="1"/>
      <dgm:spPr/>
      <dgm:t>
        <a:bodyPr/>
        <a:lstStyle/>
        <a:p>
          <a:r>
            <a:rPr lang="pt-BR" altLang="pt-BR" sz="2400" dirty="0"/>
            <a:t>Inspeção constante de tudo o que está sendo feito</a:t>
          </a:r>
        </a:p>
      </dgm:t>
    </dgm:pt>
    <dgm:pt modelId="{036E8B1A-A415-41E4-BF3F-2D0D84664C57}" type="parTrans" cxnId="{38271721-BBCE-4475-8BE4-22CB0F689474}">
      <dgm:prSet/>
      <dgm:spPr/>
      <dgm:t>
        <a:bodyPr/>
        <a:lstStyle/>
        <a:p>
          <a:endParaRPr lang="pt-BR"/>
        </a:p>
      </dgm:t>
    </dgm:pt>
    <dgm:pt modelId="{DD49EA07-3163-4CBE-A39B-7F9146DFB325}" type="sibTrans" cxnId="{38271721-BBCE-4475-8BE4-22CB0F689474}">
      <dgm:prSet/>
      <dgm:spPr/>
      <dgm:t>
        <a:bodyPr/>
        <a:lstStyle/>
        <a:p>
          <a:endParaRPr lang="pt-BR"/>
        </a:p>
      </dgm:t>
    </dgm:pt>
    <dgm:pt modelId="{89E4B14C-26F1-4D9A-871B-9BE7A155F886}">
      <dgm:prSet custT="1"/>
      <dgm:spPr/>
      <dgm:t>
        <a:bodyPr/>
        <a:lstStyle/>
        <a:p>
          <a:r>
            <a:rPr lang="pt-BR" altLang="pt-BR" sz="2400" dirty="0"/>
            <a:t>Adaptação, tanto do processo, quanto do produto às mudanças</a:t>
          </a:r>
        </a:p>
      </dgm:t>
    </dgm:pt>
    <dgm:pt modelId="{9EE935A3-301B-469B-A186-6FF75303BA7D}" type="parTrans" cxnId="{30E51EB3-D9C4-4134-849F-822A9075F8F2}">
      <dgm:prSet/>
      <dgm:spPr/>
      <dgm:t>
        <a:bodyPr/>
        <a:lstStyle/>
        <a:p>
          <a:endParaRPr lang="pt-BR"/>
        </a:p>
      </dgm:t>
    </dgm:pt>
    <dgm:pt modelId="{406974D2-87B5-4827-BCAC-D16AF2FD8F07}" type="sibTrans" cxnId="{30E51EB3-D9C4-4134-849F-822A9075F8F2}">
      <dgm:prSet/>
      <dgm:spPr/>
      <dgm:t>
        <a:bodyPr/>
        <a:lstStyle/>
        <a:p>
          <a:endParaRPr lang="pt-BR"/>
        </a:p>
      </dgm:t>
    </dgm:pt>
    <dgm:pt modelId="{DCC46A8A-A666-4DDF-B75D-C93639C178E0}" type="pres">
      <dgm:prSet presAssocID="{0EBDBA40-8835-4D4F-88EA-BCB6DF86BE27}" presName="Name0" presStyleCnt="0">
        <dgm:presLayoutVars>
          <dgm:dir/>
          <dgm:resizeHandles val="exact"/>
        </dgm:presLayoutVars>
      </dgm:prSet>
      <dgm:spPr/>
      <dgm:t>
        <a:bodyPr/>
        <a:lstStyle/>
        <a:p>
          <a:endParaRPr lang="pt-BR"/>
        </a:p>
      </dgm:t>
    </dgm:pt>
    <dgm:pt modelId="{160845B1-E87A-499F-8FE7-B046912F2333}" type="pres">
      <dgm:prSet presAssocID="{0EBDBA40-8835-4D4F-88EA-BCB6DF86BE27}" presName="fgShape" presStyleLbl="fgShp" presStyleIdx="0" presStyleCnt="1" custLinFactNeighborY="33334"/>
      <dgm:spPr/>
    </dgm:pt>
    <dgm:pt modelId="{354D0B09-D963-4B48-9B3E-12C0B4995CF0}" type="pres">
      <dgm:prSet presAssocID="{0EBDBA40-8835-4D4F-88EA-BCB6DF86BE27}" presName="linComp" presStyleCnt="0"/>
      <dgm:spPr/>
    </dgm:pt>
    <dgm:pt modelId="{74BE5D4C-FE8A-417A-9B07-C86DE7D67348}" type="pres">
      <dgm:prSet presAssocID="{D14ECBAF-4E4F-4DBE-AFCB-E16927916A5A}" presName="compNode" presStyleCnt="0"/>
      <dgm:spPr/>
    </dgm:pt>
    <dgm:pt modelId="{B5F3118A-5C64-4306-A397-0D14486FD80F}" type="pres">
      <dgm:prSet presAssocID="{D14ECBAF-4E4F-4DBE-AFCB-E16927916A5A}" presName="bkgdShape" presStyleLbl="node1" presStyleIdx="0" presStyleCnt="3"/>
      <dgm:spPr/>
      <dgm:t>
        <a:bodyPr/>
        <a:lstStyle/>
        <a:p>
          <a:endParaRPr lang="pt-BR"/>
        </a:p>
      </dgm:t>
    </dgm:pt>
    <dgm:pt modelId="{3F7F5C12-11CB-4B68-B6BE-59EE020F9F88}" type="pres">
      <dgm:prSet presAssocID="{D14ECBAF-4E4F-4DBE-AFCB-E16927916A5A}" presName="nodeTx" presStyleLbl="node1" presStyleIdx="0" presStyleCnt="3">
        <dgm:presLayoutVars>
          <dgm:bulletEnabled val="1"/>
        </dgm:presLayoutVars>
      </dgm:prSet>
      <dgm:spPr/>
      <dgm:t>
        <a:bodyPr/>
        <a:lstStyle/>
        <a:p>
          <a:endParaRPr lang="pt-BR"/>
        </a:p>
      </dgm:t>
    </dgm:pt>
    <dgm:pt modelId="{C743AC7A-9ED0-498D-B632-F6D1AA02DF1D}" type="pres">
      <dgm:prSet presAssocID="{D14ECBAF-4E4F-4DBE-AFCB-E16927916A5A}" presName="invisiNode" presStyleLbl="node1" presStyleIdx="0" presStyleCnt="3"/>
      <dgm:spPr/>
    </dgm:pt>
    <dgm:pt modelId="{45A350FE-6514-46BC-AAA7-824D121CBA09}" type="pres">
      <dgm:prSet presAssocID="{D14ECBAF-4E4F-4DBE-AFCB-E16927916A5A}"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44000" r="-44000"/>
          </a:stretch>
        </a:blipFill>
      </dgm:spPr>
    </dgm:pt>
    <dgm:pt modelId="{0E0C9EFE-40D4-4118-89DC-6B3D7B37C6C0}" type="pres">
      <dgm:prSet presAssocID="{00579DCB-87C2-4FF8-8EB0-0BD7D3A19337}" presName="sibTrans" presStyleLbl="sibTrans2D1" presStyleIdx="0" presStyleCnt="0"/>
      <dgm:spPr/>
      <dgm:t>
        <a:bodyPr/>
        <a:lstStyle/>
        <a:p>
          <a:endParaRPr lang="pt-BR"/>
        </a:p>
      </dgm:t>
    </dgm:pt>
    <dgm:pt modelId="{895818B2-CBC5-498F-B1EF-5A105DDCFC23}" type="pres">
      <dgm:prSet presAssocID="{41AAAD51-93F0-4184-B450-7992462025EE}" presName="compNode" presStyleCnt="0"/>
      <dgm:spPr/>
    </dgm:pt>
    <dgm:pt modelId="{50EF7C1C-BD43-4A9E-A593-F42C2EF202E5}" type="pres">
      <dgm:prSet presAssocID="{41AAAD51-93F0-4184-B450-7992462025EE}" presName="bkgdShape" presStyleLbl="node1" presStyleIdx="1" presStyleCnt="3"/>
      <dgm:spPr/>
      <dgm:t>
        <a:bodyPr/>
        <a:lstStyle/>
        <a:p>
          <a:endParaRPr lang="pt-BR"/>
        </a:p>
      </dgm:t>
    </dgm:pt>
    <dgm:pt modelId="{5BEB523E-515E-4234-815A-741AD43750B7}" type="pres">
      <dgm:prSet presAssocID="{41AAAD51-93F0-4184-B450-7992462025EE}" presName="nodeTx" presStyleLbl="node1" presStyleIdx="1" presStyleCnt="3">
        <dgm:presLayoutVars>
          <dgm:bulletEnabled val="1"/>
        </dgm:presLayoutVars>
      </dgm:prSet>
      <dgm:spPr/>
      <dgm:t>
        <a:bodyPr/>
        <a:lstStyle/>
        <a:p>
          <a:endParaRPr lang="pt-BR"/>
        </a:p>
      </dgm:t>
    </dgm:pt>
    <dgm:pt modelId="{A579A440-C438-49EB-95AF-AA21784E451F}" type="pres">
      <dgm:prSet presAssocID="{41AAAD51-93F0-4184-B450-7992462025EE}" presName="invisiNode" presStyleLbl="node1" presStyleIdx="1" presStyleCnt="3"/>
      <dgm:spPr/>
    </dgm:pt>
    <dgm:pt modelId="{87F9CCBA-7213-4154-BCB7-5763FE6B9773}" type="pres">
      <dgm:prSet presAssocID="{41AAAD51-93F0-4184-B450-7992462025EE}"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pt>
    <dgm:pt modelId="{81E7B271-828D-493D-BED8-AFF4FEA04BB6}" type="pres">
      <dgm:prSet presAssocID="{F4ED8332-73EA-4A9A-9113-320A397AB7D2}" presName="sibTrans" presStyleLbl="sibTrans2D1" presStyleIdx="0" presStyleCnt="0"/>
      <dgm:spPr/>
      <dgm:t>
        <a:bodyPr/>
        <a:lstStyle/>
        <a:p>
          <a:endParaRPr lang="pt-BR"/>
        </a:p>
      </dgm:t>
    </dgm:pt>
    <dgm:pt modelId="{F17B0E74-A144-431B-A5E2-B2C688AAFFD9}" type="pres">
      <dgm:prSet presAssocID="{D9A7D386-E0A0-47DF-8E22-0395F623EA47}" presName="compNode" presStyleCnt="0"/>
      <dgm:spPr/>
    </dgm:pt>
    <dgm:pt modelId="{4D53E339-803C-414E-9F24-DEBCBCED9F71}" type="pres">
      <dgm:prSet presAssocID="{D9A7D386-E0A0-47DF-8E22-0395F623EA47}" presName="bkgdShape" presStyleLbl="node1" presStyleIdx="2" presStyleCnt="3"/>
      <dgm:spPr/>
      <dgm:t>
        <a:bodyPr/>
        <a:lstStyle/>
        <a:p>
          <a:endParaRPr lang="pt-BR"/>
        </a:p>
      </dgm:t>
    </dgm:pt>
    <dgm:pt modelId="{0A0F0242-6E40-4A92-B702-FA89EA9A9A35}" type="pres">
      <dgm:prSet presAssocID="{D9A7D386-E0A0-47DF-8E22-0395F623EA47}" presName="nodeTx" presStyleLbl="node1" presStyleIdx="2" presStyleCnt="3">
        <dgm:presLayoutVars>
          <dgm:bulletEnabled val="1"/>
        </dgm:presLayoutVars>
      </dgm:prSet>
      <dgm:spPr/>
      <dgm:t>
        <a:bodyPr/>
        <a:lstStyle/>
        <a:p>
          <a:endParaRPr lang="pt-BR"/>
        </a:p>
      </dgm:t>
    </dgm:pt>
    <dgm:pt modelId="{83E87E8F-10FE-4FDF-AC05-2FAA9B677583}" type="pres">
      <dgm:prSet presAssocID="{D9A7D386-E0A0-47DF-8E22-0395F623EA47}" presName="invisiNode" presStyleLbl="node1" presStyleIdx="2" presStyleCnt="3"/>
      <dgm:spPr/>
    </dgm:pt>
    <dgm:pt modelId="{065F31F5-E4D9-4B09-8DE6-965D889157FC}" type="pres">
      <dgm:prSet presAssocID="{D9A7D386-E0A0-47DF-8E22-0395F623EA47}" presName="imagNod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51000" r="-51000"/>
          </a:stretch>
        </a:blipFill>
      </dgm:spPr>
    </dgm:pt>
  </dgm:ptLst>
  <dgm:cxnLst>
    <dgm:cxn modelId="{3B610331-F5AB-4499-8085-FAD63B32BAD3}" type="presOf" srcId="{89E4B14C-26F1-4D9A-871B-9BE7A155F886}" destId="{4D53E339-803C-414E-9F24-DEBCBCED9F71}" srcOrd="0" destOrd="1" presId="urn:microsoft.com/office/officeart/2005/8/layout/hList7"/>
    <dgm:cxn modelId="{D9663D22-5321-4F45-B1C0-214BA4AC9D05}" type="presOf" srcId="{41AAAD51-93F0-4184-B450-7992462025EE}" destId="{5BEB523E-515E-4234-815A-741AD43750B7}" srcOrd="1" destOrd="0" presId="urn:microsoft.com/office/officeart/2005/8/layout/hList7"/>
    <dgm:cxn modelId="{7F7747D4-909F-478E-8BF3-03913B9F8916}" srcId="{D14ECBAF-4E4F-4DBE-AFCB-E16927916A5A}" destId="{0D545E50-4AB1-4D14-9927-D6B82E82A07C}" srcOrd="0" destOrd="0" parTransId="{B4C6202C-923A-43E7-93C0-7E756CDBDA65}" sibTransId="{0379F8AE-79B1-4637-B331-2672B3EB7BF3}"/>
    <dgm:cxn modelId="{8BD4BEDB-0E10-41D6-842D-AB60C273E075}" type="presOf" srcId="{89E4B14C-26F1-4D9A-871B-9BE7A155F886}" destId="{0A0F0242-6E40-4A92-B702-FA89EA9A9A35}" srcOrd="1" destOrd="1" presId="urn:microsoft.com/office/officeart/2005/8/layout/hList7"/>
    <dgm:cxn modelId="{30E51EB3-D9C4-4134-849F-822A9075F8F2}" srcId="{D9A7D386-E0A0-47DF-8E22-0395F623EA47}" destId="{89E4B14C-26F1-4D9A-871B-9BE7A155F886}" srcOrd="0" destOrd="0" parTransId="{9EE935A3-301B-469B-A186-6FF75303BA7D}" sibTransId="{406974D2-87B5-4827-BCAC-D16AF2FD8F07}"/>
    <dgm:cxn modelId="{C0944768-2406-472B-A4C3-0BBF8E8DEC45}" type="presOf" srcId="{D14ECBAF-4E4F-4DBE-AFCB-E16927916A5A}" destId="{3F7F5C12-11CB-4B68-B6BE-59EE020F9F88}" srcOrd="1" destOrd="0" presId="urn:microsoft.com/office/officeart/2005/8/layout/hList7"/>
    <dgm:cxn modelId="{F0CB226E-50DE-4EED-ACB4-350E3DDDD24C}" srcId="{0EBDBA40-8835-4D4F-88EA-BCB6DF86BE27}" destId="{D14ECBAF-4E4F-4DBE-AFCB-E16927916A5A}" srcOrd="0" destOrd="0" parTransId="{11061F5B-0BA8-47A0-BA48-F0477487E722}" sibTransId="{00579DCB-87C2-4FF8-8EB0-0BD7D3A19337}"/>
    <dgm:cxn modelId="{838E3903-F440-4970-A263-2D82FC994481}" srcId="{0EBDBA40-8835-4D4F-88EA-BCB6DF86BE27}" destId="{D9A7D386-E0A0-47DF-8E22-0395F623EA47}" srcOrd="2" destOrd="0" parTransId="{6335194A-5CBB-4B04-B1F6-D1BCEB2D565D}" sibTransId="{D7C67415-5D5D-4310-9B80-02593E42CFAC}"/>
    <dgm:cxn modelId="{D6BB0E65-B552-4403-B0AA-33AFD622157D}" type="presOf" srcId="{0D545E50-4AB1-4D14-9927-D6B82E82A07C}" destId="{3F7F5C12-11CB-4B68-B6BE-59EE020F9F88}" srcOrd="1" destOrd="1" presId="urn:microsoft.com/office/officeart/2005/8/layout/hList7"/>
    <dgm:cxn modelId="{E297EA0A-DEC3-4715-8919-475D48D0E27F}" type="presOf" srcId="{00579DCB-87C2-4FF8-8EB0-0BD7D3A19337}" destId="{0E0C9EFE-40D4-4118-89DC-6B3D7B37C6C0}" srcOrd="0" destOrd="0" presId="urn:microsoft.com/office/officeart/2005/8/layout/hList7"/>
    <dgm:cxn modelId="{7DE69FF2-51A1-47F7-AC3C-E7632AF886FD}" type="presOf" srcId="{0EBDBA40-8835-4D4F-88EA-BCB6DF86BE27}" destId="{DCC46A8A-A666-4DDF-B75D-C93639C178E0}" srcOrd="0" destOrd="0" presId="urn:microsoft.com/office/officeart/2005/8/layout/hList7"/>
    <dgm:cxn modelId="{6AA161CB-691D-478C-A043-EACCA5E98B59}" srcId="{0EBDBA40-8835-4D4F-88EA-BCB6DF86BE27}" destId="{41AAAD51-93F0-4184-B450-7992462025EE}" srcOrd="1" destOrd="0" parTransId="{5059643E-DDAF-42BD-AAC0-0BC4E211A02C}" sibTransId="{F4ED8332-73EA-4A9A-9113-320A397AB7D2}"/>
    <dgm:cxn modelId="{80E47D7F-CEFE-4006-8E95-327B5204765A}" type="presOf" srcId="{DBE97F25-0FA4-430E-A4FA-066E9841B5BC}" destId="{5BEB523E-515E-4234-815A-741AD43750B7}" srcOrd="1" destOrd="1" presId="urn:microsoft.com/office/officeart/2005/8/layout/hList7"/>
    <dgm:cxn modelId="{C8B23C83-4A99-41C2-BD72-2D5D706A444E}" type="presOf" srcId="{D9A7D386-E0A0-47DF-8E22-0395F623EA47}" destId="{0A0F0242-6E40-4A92-B702-FA89EA9A9A35}" srcOrd="1" destOrd="0" presId="urn:microsoft.com/office/officeart/2005/8/layout/hList7"/>
    <dgm:cxn modelId="{746DF33B-92E9-4C8C-AC1B-E8A45B8BC0D3}" type="presOf" srcId="{D14ECBAF-4E4F-4DBE-AFCB-E16927916A5A}" destId="{B5F3118A-5C64-4306-A397-0D14486FD80F}" srcOrd="0" destOrd="0" presId="urn:microsoft.com/office/officeart/2005/8/layout/hList7"/>
    <dgm:cxn modelId="{D1432123-C29F-4D77-97C6-9F81A1138994}" type="presOf" srcId="{0D545E50-4AB1-4D14-9927-D6B82E82A07C}" destId="{B5F3118A-5C64-4306-A397-0D14486FD80F}" srcOrd="0" destOrd="1" presId="urn:microsoft.com/office/officeart/2005/8/layout/hList7"/>
    <dgm:cxn modelId="{E898F52E-7274-47B7-BF07-4BD1C7357A2C}" type="presOf" srcId="{DBE97F25-0FA4-430E-A4FA-066E9841B5BC}" destId="{50EF7C1C-BD43-4A9E-A593-F42C2EF202E5}" srcOrd="0" destOrd="1" presId="urn:microsoft.com/office/officeart/2005/8/layout/hList7"/>
    <dgm:cxn modelId="{CC21579D-C7DE-4577-8354-E668ECDA34ED}" type="presOf" srcId="{F4ED8332-73EA-4A9A-9113-320A397AB7D2}" destId="{81E7B271-828D-493D-BED8-AFF4FEA04BB6}" srcOrd="0" destOrd="0" presId="urn:microsoft.com/office/officeart/2005/8/layout/hList7"/>
    <dgm:cxn modelId="{7435207E-21E5-4200-B0F3-DFFA07EED340}" type="presOf" srcId="{41AAAD51-93F0-4184-B450-7992462025EE}" destId="{50EF7C1C-BD43-4A9E-A593-F42C2EF202E5}" srcOrd="0" destOrd="0" presId="urn:microsoft.com/office/officeart/2005/8/layout/hList7"/>
    <dgm:cxn modelId="{38271721-BBCE-4475-8BE4-22CB0F689474}" srcId="{41AAAD51-93F0-4184-B450-7992462025EE}" destId="{DBE97F25-0FA4-430E-A4FA-066E9841B5BC}" srcOrd="0" destOrd="0" parTransId="{036E8B1A-A415-41E4-BF3F-2D0D84664C57}" sibTransId="{DD49EA07-3163-4CBE-A39B-7F9146DFB325}"/>
    <dgm:cxn modelId="{6AABAEFA-C5E3-4AAB-9DB2-85C49E4D1A67}" type="presOf" srcId="{D9A7D386-E0A0-47DF-8E22-0395F623EA47}" destId="{4D53E339-803C-414E-9F24-DEBCBCED9F71}" srcOrd="0" destOrd="0" presId="urn:microsoft.com/office/officeart/2005/8/layout/hList7"/>
    <dgm:cxn modelId="{024FFB85-FC69-4115-A616-19AAE1173635}" type="presParOf" srcId="{DCC46A8A-A666-4DDF-B75D-C93639C178E0}" destId="{160845B1-E87A-499F-8FE7-B046912F2333}" srcOrd="0" destOrd="0" presId="urn:microsoft.com/office/officeart/2005/8/layout/hList7"/>
    <dgm:cxn modelId="{B82298D3-E4B6-4E29-9354-05F05EF413F2}" type="presParOf" srcId="{DCC46A8A-A666-4DDF-B75D-C93639C178E0}" destId="{354D0B09-D963-4B48-9B3E-12C0B4995CF0}" srcOrd="1" destOrd="0" presId="urn:microsoft.com/office/officeart/2005/8/layout/hList7"/>
    <dgm:cxn modelId="{CD1A7A45-8E80-4FAB-B937-5E5FEEC36E4B}" type="presParOf" srcId="{354D0B09-D963-4B48-9B3E-12C0B4995CF0}" destId="{74BE5D4C-FE8A-417A-9B07-C86DE7D67348}" srcOrd="0" destOrd="0" presId="urn:microsoft.com/office/officeart/2005/8/layout/hList7"/>
    <dgm:cxn modelId="{4AE6F219-9228-4C7F-8B38-06C00AD53335}" type="presParOf" srcId="{74BE5D4C-FE8A-417A-9B07-C86DE7D67348}" destId="{B5F3118A-5C64-4306-A397-0D14486FD80F}" srcOrd="0" destOrd="0" presId="urn:microsoft.com/office/officeart/2005/8/layout/hList7"/>
    <dgm:cxn modelId="{FC24B437-33F7-4752-B8BB-FB7A086B9C82}" type="presParOf" srcId="{74BE5D4C-FE8A-417A-9B07-C86DE7D67348}" destId="{3F7F5C12-11CB-4B68-B6BE-59EE020F9F88}" srcOrd="1" destOrd="0" presId="urn:microsoft.com/office/officeart/2005/8/layout/hList7"/>
    <dgm:cxn modelId="{7CE68ED6-68CB-4CFE-948D-2EF07337A086}" type="presParOf" srcId="{74BE5D4C-FE8A-417A-9B07-C86DE7D67348}" destId="{C743AC7A-9ED0-498D-B632-F6D1AA02DF1D}" srcOrd="2" destOrd="0" presId="urn:microsoft.com/office/officeart/2005/8/layout/hList7"/>
    <dgm:cxn modelId="{B27F976D-643A-49B1-96A9-B22AB78D6598}" type="presParOf" srcId="{74BE5D4C-FE8A-417A-9B07-C86DE7D67348}" destId="{45A350FE-6514-46BC-AAA7-824D121CBA09}" srcOrd="3" destOrd="0" presId="urn:microsoft.com/office/officeart/2005/8/layout/hList7"/>
    <dgm:cxn modelId="{029032B8-B498-40E5-8FA9-4D7AA01FB325}" type="presParOf" srcId="{354D0B09-D963-4B48-9B3E-12C0B4995CF0}" destId="{0E0C9EFE-40D4-4118-89DC-6B3D7B37C6C0}" srcOrd="1" destOrd="0" presId="urn:microsoft.com/office/officeart/2005/8/layout/hList7"/>
    <dgm:cxn modelId="{C253D330-7375-40C5-A537-C6AE4AC3FDD8}" type="presParOf" srcId="{354D0B09-D963-4B48-9B3E-12C0B4995CF0}" destId="{895818B2-CBC5-498F-B1EF-5A105DDCFC23}" srcOrd="2" destOrd="0" presId="urn:microsoft.com/office/officeart/2005/8/layout/hList7"/>
    <dgm:cxn modelId="{ECC598D9-91E2-4682-BF19-30DBD783F385}" type="presParOf" srcId="{895818B2-CBC5-498F-B1EF-5A105DDCFC23}" destId="{50EF7C1C-BD43-4A9E-A593-F42C2EF202E5}" srcOrd="0" destOrd="0" presId="urn:microsoft.com/office/officeart/2005/8/layout/hList7"/>
    <dgm:cxn modelId="{C0312173-2E82-4F6F-B85D-D87044393370}" type="presParOf" srcId="{895818B2-CBC5-498F-B1EF-5A105DDCFC23}" destId="{5BEB523E-515E-4234-815A-741AD43750B7}" srcOrd="1" destOrd="0" presId="urn:microsoft.com/office/officeart/2005/8/layout/hList7"/>
    <dgm:cxn modelId="{68401C1E-7C71-4ADF-8F3C-5A1B65DE94E6}" type="presParOf" srcId="{895818B2-CBC5-498F-B1EF-5A105DDCFC23}" destId="{A579A440-C438-49EB-95AF-AA21784E451F}" srcOrd="2" destOrd="0" presId="urn:microsoft.com/office/officeart/2005/8/layout/hList7"/>
    <dgm:cxn modelId="{2A0697CE-166C-4251-B9DC-B3BA74392F15}" type="presParOf" srcId="{895818B2-CBC5-498F-B1EF-5A105DDCFC23}" destId="{87F9CCBA-7213-4154-BCB7-5763FE6B9773}" srcOrd="3" destOrd="0" presId="urn:microsoft.com/office/officeart/2005/8/layout/hList7"/>
    <dgm:cxn modelId="{27C37E7B-03E4-42C8-9A5B-983D4A6C7529}" type="presParOf" srcId="{354D0B09-D963-4B48-9B3E-12C0B4995CF0}" destId="{81E7B271-828D-493D-BED8-AFF4FEA04BB6}" srcOrd="3" destOrd="0" presId="urn:microsoft.com/office/officeart/2005/8/layout/hList7"/>
    <dgm:cxn modelId="{94EDC8C8-D6F4-47DA-B572-33F4604A8352}" type="presParOf" srcId="{354D0B09-D963-4B48-9B3E-12C0B4995CF0}" destId="{F17B0E74-A144-431B-A5E2-B2C688AAFFD9}" srcOrd="4" destOrd="0" presId="urn:microsoft.com/office/officeart/2005/8/layout/hList7"/>
    <dgm:cxn modelId="{CB54DD89-20DE-4A11-87E7-1C680288F486}" type="presParOf" srcId="{F17B0E74-A144-431B-A5E2-B2C688AAFFD9}" destId="{4D53E339-803C-414E-9F24-DEBCBCED9F71}" srcOrd="0" destOrd="0" presId="urn:microsoft.com/office/officeart/2005/8/layout/hList7"/>
    <dgm:cxn modelId="{81D75E84-675A-4C3A-8C20-4DB3FF9859FC}" type="presParOf" srcId="{F17B0E74-A144-431B-A5E2-B2C688AAFFD9}" destId="{0A0F0242-6E40-4A92-B702-FA89EA9A9A35}" srcOrd="1" destOrd="0" presId="urn:microsoft.com/office/officeart/2005/8/layout/hList7"/>
    <dgm:cxn modelId="{C9C03C94-6878-470F-9490-BDE95FFE414C}" type="presParOf" srcId="{F17B0E74-A144-431B-A5E2-B2C688AAFFD9}" destId="{83E87E8F-10FE-4FDF-AC05-2FAA9B677583}" srcOrd="2" destOrd="0" presId="urn:microsoft.com/office/officeart/2005/8/layout/hList7"/>
    <dgm:cxn modelId="{CCB75955-1389-41D8-9A1C-35862379E114}" type="presParOf" srcId="{F17B0E74-A144-431B-A5E2-B2C688AAFFD9}" destId="{065F31F5-E4D9-4B09-8DE6-965D889157FC}" srcOrd="3" destOrd="0" presId="urn:microsoft.com/office/officeart/2005/8/layout/hList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A64F2FF-BDC8-41C3-945F-7EEF1E7580F9}" type="doc">
      <dgm:prSet loTypeId="urn:microsoft.com/office/officeart/2008/layout/HorizontalMultiLevelHierarchy" loCatId="hierarchy" qsTypeId="urn:microsoft.com/office/officeart/2005/8/quickstyle/3d1" qsCatId="3D" csTypeId="urn:microsoft.com/office/officeart/2005/8/colors/accent1_2" csCatId="accent1" phldr="1"/>
      <dgm:spPr/>
      <dgm:t>
        <a:bodyPr/>
        <a:lstStyle/>
        <a:p>
          <a:endParaRPr lang="pt-BR"/>
        </a:p>
      </dgm:t>
    </dgm:pt>
    <dgm:pt modelId="{7EDD8DFD-76D9-4242-91D0-533C72CD229F}">
      <dgm:prSet phldrT="[Texto]" custT="1"/>
      <dgm:spPr>
        <a:solidFill>
          <a:schemeClr val="accent2"/>
        </a:solidFill>
      </dgm:spPr>
      <dgm:t>
        <a:bodyPr/>
        <a:lstStyle/>
        <a:p>
          <a:r>
            <a:rPr lang="pt-BR" sz="3600"/>
            <a:t>Papéis</a:t>
          </a:r>
        </a:p>
      </dgm:t>
    </dgm:pt>
    <dgm:pt modelId="{FCDC00F9-B1C4-42E4-B84B-4A472932B9F7}" type="parTrans" cxnId="{CC548111-60FF-4FB2-864A-BFD118072D50}">
      <dgm:prSet/>
      <dgm:spPr/>
      <dgm:t>
        <a:bodyPr/>
        <a:lstStyle/>
        <a:p>
          <a:endParaRPr lang="pt-BR" sz="1100"/>
        </a:p>
      </dgm:t>
    </dgm:pt>
    <dgm:pt modelId="{DD9720A1-54B6-4B41-AB45-8D7EFAABB359}" type="sibTrans" cxnId="{CC548111-60FF-4FB2-864A-BFD118072D50}">
      <dgm:prSet/>
      <dgm:spPr/>
      <dgm:t>
        <a:bodyPr/>
        <a:lstStyle/>
        <a:p>
          <a:endParaRPr lang="pt-BR" sz="1100"/>
        </a:p>
      </dgm:t>
    </dgm:pt>
    <dgm:pt modelId="{3B5B71E5-C4D9-4B2C-922E-0B854AD004D1}" type="pres">
      <dgm:prSet presAssocID="{2A64F2FF-BDC8-41C3-945F-7EEF1E7580F9}" presName="Name0" presStyleCnt="0">
        <dgm:presLayoutVars>
          <dgm:chPref val="1"/>
          <dgm:dir/>
          <dgm:animOne val="branch"/>
          <dgm:animLvl val="lvl"/>
          <dgm:resizeHandles val="exact"/>
        </dgm:presLayoutVars>
      </dgm:prSet>
      <dgm:spPr/>
      <dgm:t>
        <a:bodyPr/>
        <a:lstStyle/>
        <a:p>
          <a:endParaRPr lang="pt-BR"/>
        </a:p>
      </dgm:t>
    </dgm:pt>
    <dgm:pt modelId="{E56388E7-E3EF-4692-BFAA-BFDE11E4FFE2}" type="pres">
      <dgm:prSet presAssocID="{7EDD8DFD-76D9-4242-91D0-533C72CD229F}" presName="root1" presStyleCnt="0"/>
      <dgm:spPr/>
    </dgm:pt>
    <dgm:pt modelId="{766DF19B-B5BE-457C-8D04-CE86709F477B}" type="pres">
      <dgm:prSet presAssocID="{7EDD8DFD-76D9-4242-91D0-533C72CD229F}" presName="LevelOneTextNode" presStyleLbl="node0" presStyleIdx="0" presStyleCnt="1" custLinFactX="-70236" custLinFactNeighborX="-100000" custLinFactNeighborY="-389">
        <dgm:presLayoutVars>
          <dgm:chPref val="3"/>
        </dgm:presLayoutVars>
      </dgm:prSet>
      <dgm:spPr/>
      <dgm:t>
        <a:bodyPr/>
        <a:lstStyle/>
        <a:p>
          <a:endParaRPr lang="pt-BR"/>
        </a:p>
      </dgm:t>
    </dgm:pt>
    <dgm:pt modelId="{9306BD66-0BBA-4E7A-A5FB-500BD17D7F83}" type="pres">
      <dgm:prSet presAssocID="{7EDD8DFD-76D9-4242-91D0-533C72CD229F}" presName="level2hierChild" presStyleCnt="0"/>
      <dgm:spPr/>
    </dgm:pt>
  </dgm:ptLst>
  <dgm:cxnLst>
    <dgm:cxn modelId="{CC548111-60FF-4FB2-864A-BFD118072D50}" srcId="{2A64F2FF-BDC8-41C3-945F-7EEF1E7580F9}" destId="{7EDD8DFD-76D9-4242-91D0-533C72CD229F}" srcOrd="0" destOrd="0" parTransId="{FCDC00F9-B1C4-42E4-B84B-4A472932B9F7}" sibTransId="{DD9720A1-54B6-4B41-AB45-8D7EFAABB359}"/>
    <dgm:cxn modelId="{25370424-A04E-4758-9251-BABC0339745C}" type="presOf" srcId="{7EDD8DFD-76D9-4242-91D0-533C72CD229F}" destId="{766DF19B-B5BE-457C-8D04-CE86709F477B}" srcOrd="0" destOrd="0" presId="urn:microsoft.com/office/officeart/2008/layout/HorizontalMultiLevelHierarchy"/>
    <dgm:cxn modelId="{DBF5DADE-E828-4A7D-96F2-BBF802DDD7D2}" type="presOf" srcId="{2A64F2FF-BDC8-41C3-945F-7EEF1E7580F9}" destId="{3B5B71E5-C4D9-4B2C-922E-0B854AD004D1}" srcOrd="0" destOrd="0" presId="urn:microsoft.com/office/officeart/2008/layout/HorizontalMultiLevelHierarchy"/>
    <dgm:cxn modelId="{20A7F110-8A69-42ED-B81F-38D60F74F2F9}" type="presParOf" srcId="{3B5B71E5-C4D9-4B2C-922E-0B854AD004D1}" destId="{E56388E7-E3EF-4692-BFAA-BFDE11E4FFE2}" srcOrd="0" destOrd="0" presId="urn:microsoft.com/office/officeart/2008/layout/HorizontalMultiLevelHierarchy"/>
    <dgm:cxn modelId="{D33C036A-E987-47F5-A60B-1A12E5D5B711}" type="presParOf" srcId="{E56388E7-E3EF-4692-BFAA-BFDE11E4FFE2}" destId="{766DF19B-B5BE-457C-8D04-CE86709F477B}" srcOrd="0" destOrd="0" presId="urn:microsoft.com/office/officeart/2008/layout/HorizontalMultiLevelHierarchy"/>
    <dgm:cxn modelId="{1D296CBC-23ED-40E1-9D82-C95A25160508}" type="presParOf" srcId="{E56388E7-E3EF-4692-BFAA-BFDE11E4FFE2}" destId="{9306BD66-0BBA-4E7A-A5FB-500BD17D7F83}" srcOrd="1" destOrd="0" presId="urn:microsoft.com/office/officeart/2008/layout/HorizontalMultiLevelHierarchy"/>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A64F2FF-BDC8-41C3-945F-7EEF1E7580F9}"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pt-BR"/>
        </a:p>
      </dgm:t>
    </dgm:pt>
    <dgm:pt modelId="{7EDD8DFD-76D9-4242-91D0-533C72CD229F}">
      <dgm:prSet phldrT="[Texto]" custT="1">
        <dgm:style>
          <a:lnRef idx="0">
            <a:schemeClr val="accent1"/>
          </a:lnRef>
          <a:fillRef idx="3">
            <a:schemeClr val="accent1"/>
          </a:fillRef>
          <a:effectRef idx="3">
            <a:schemeClr val="accent1"/>
          </a:effectRef>
          <a:fontRef idx="minor">
            <a:schemeClr val="lt1"/>
          </a:fontRef>
        </dgm:style>
      </dgm:prSet>
      <dgm:spPr/>
      <dgm:t>
        <a:bodyPr/>
        <a:lstStyle/>
        <a:p>
          <a:r>
            <a:rPr lang="pt-BR" sz="3600" dirty="0"/>
            <a:t>Cerimônias</a:t>
          </a:r>
        </a:p>
      </dgm:t>
    </dgm:pt>
    <dgm:pt modelId="{FCDC00F9-B1C4-42E4-B84B-4A472932B9F7}" type="parTrans" cxnId="{CC548111-60FF-4FB2-864A-BFD118072D50}">
      <dgm:prSet/>
      <dgm:spPr/>
      <dgm:t>
        <a:bodyPr/>
        <a:lstStyle/>
        <a:p>
          <a:endParaRPr lang="pt-BR" sz="1100"/>
        </a:p>
      </dgm:t>
    </dgm:pt>
    <dgm:pt modelId="{DD9720A1-54B6-4B41-AB45-8D7EFAABB359}" type="sibTrans" cxnId="{CC548111-60FF-4FB2-864A-BFD118072D50}">
      <dgm:prSet/>
      <dgm:spPr/>
      <dgm:t>
        <a:bodyPr/>
        <a:lstStyle/>
        <a:p>
          <a:endParaRPr lang="pt-BR" sz="1100"/>
        </a:p>
      </dgm:t>
    </dgm:pt>
    <dgm:pt modelId="{AB96C1CC-2A41-4C50-B62A-D581D2F5C40E}">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dirty="0">
              <a:solidFill>
                <a:schemeClr val="bg1"/>
              </a:solidFill>
            </a:rPr>
            <a:t>Planejamento do </a:t>
          </a:r>
          <a:r>
            <a:rPr lang="pt-BR" sz="2800" b="1" i="1" dirty="0">
              <a:solidFill>
                <a:schemeClr val="bg1"/>
              </a:solidFill>
            </a:rPr>
            <a:t>Sprint</a:t>
          </a:r>
          <a:endParaRPr lang="pt-BR" sz="2800" b="1" dirty="0">
            <a:solidFill>
              <a:schemeClr val="bg1"/>
            </a:solidFill>
          </a:endParaRPr>
        </a:p>
      </dgm:t>
    </dgm:pt>
    <dgm:pt modelId="{055B305C-A9B9-421B-9CAE-A99201515805}" type="parTrans" cxnId="{874E983D-BA99-4AFE-A151-1ACA5824CE72}">
      <dgm:prSet custT="1"/>
      <dgm:spPr/>
      <dgm:t>
        <a:bodyPr/>
        <a:lstStyle/>
        <a:p>
          <a:endParaRPr lang="pt-BR" sz="100"/>
        </a:p>
      </dgm:t>
    </dgm:pt>
    <dgm:pt modelId="{1500C119-FF85-48F6-90E9-003D86F7A932}" type="sibTrans" cxnId="{874E983D-BA99-4AFE-A151-1ACA5824CE72}">
      <dgm:prSet/>
      <dgm:spPr/>
      <dgm:t>
        <a:bodyPr/>
        <a:lstStyle/>
        <a:p>
          <a:endParaRPr lang="pt-BR" sz="1100"/>
        </a:p>
      </dgm:t>
    </dgm:pt>
    <dgm:pt modelId="{EAA0BAB8-150D-4C0D-AED3-B989BADD1736}">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i="1" dirty="0">
              <a:solidFill>
                <a:schemeClr val="bg1"/>
              </a:solidFill>
            </a:rPr>
            <a:t>Daily </a:t>
          </a:r>
          <a:r>
            <a:rPr lang="pt-BR" sz="2800" b="1" i="1" dirty="0" err="1">
              <a:solidFill>
                <a:schemeClr val="bg1"/>
              </a:solidFill>
            </a:rPr>
            <a:t>Scrum</a:t>
          </a:r>
          <a:r>
            <a:rPr lang="pt-BR" sz="2800" b="1" i="1" dirty="0">
              <a:solidFill>
                <a:schemeClr val="bg1"/>
              </a:solidFill>
            </a:rPr>
            <a:t> </a:t>
          </a:r>
          <a:r>
            <a:rPr lang="pt-BR" sz="2800" b="1" dirty="0">
              <a:solidFill>
                <a:schemeClr val="bg1"/>
              </a:solidFill>
            </a:rPr>
            <a:t>(Reuniões diárias)</a:t>
          </a:r>
        </a:p>
      </dgm:t>
    </dgm:pt>
    <dgm:pt modelId="{B6C2A77A-1CB3-44DF-97CD-DBC1497176FA}" type="parTrans" cxnId="{D64C9E89-214D-4678-B44D-2B4978F1B46A}">
      <dgm:prSet custT="1"/>
      <dgm:spPr/>
      <dgm:t>
        <a:bodyPr/>
        <a:lstStyle/>
        <a:p>
          <a:endParaRPr lang="pt-BR" sz="100"/>
        </a:p>
      </dgm:t>
    </dgm:pt>
    <dgm:pt modelId="{74248330-B366-428C-BA1C-496681D544D7}" type="sibTrans" cxnId="{D64C9E89-214D-4678-B44D-2B4978F1B46A}">
      <dgm:prSet/>
      <dgm:spPr/>
      <dgm:t>
        <a:bodyPr/>
        <a:lstStyle/>
        <a:p>
          <a:endParaRPr lang="pt-BR" sz="1100"/>
        </a:p>
      </dgm:t>
    </dgm:pt>
    <dgm:pt modelId="{3C8F3CF3-26B1-48C8-8493-5028E4F8C8AB}">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dirty="0">
              <a:solidFill>
                <a:schemeClr val="bg1"/>
              </a:solidFill>
            </a:rPr>
            <a:t>Execução do </a:t>
          </a:r>
          <a:r>
            <a:rPr lang="pt-BR" sz="2800" b="1" i="1" dirty="0">
              <a:solidFill>
                <a:schemeClr val="bg1"/>
              </a:solidFill>
            </a:rPr>
            <a:t>Sprint</a:t>
          </a:r>
          <a:endParaRPr lang="pt-BR" sz="2800" b="1" dirty="0">
            <a:solidFill>
              <a:schemeClr val="bg1"/>
            </a:solidFill>
          </a:endParaRPr>
        </a:p>
      </dgm:t>
    </dgm:pt>
    <dgm:pt modelId="{DE92815D-4D58-4E7E-B8CC-3003D6D2AEF5}" type="parTrans" cxnId="{79751AA8-2DDA-490F-9EC0-B3C19ADE9D8F}">
      <dgm:prSet/>
      <dgm:spPr/>
      <dgm:t>
        <a:bodyPr/>
        <a:lstStyle/>
        <a:p>
          <a:endParaRPr lang="pt-BR"/>
        </a:p>
      </dgm:t>
    </dgm:pt>
    <dgm:pt modelId="{0D1DF919-A4C5-4399-8491-F8E5584917B2}" type="sibTrans" cxnId="{79751AA8-2DDA-490F-9EC0-B3C19ADE9D8F}">
      <dgm:prSet/>
      <dgm:spPr/>
      <dgm:t>
        <a:bodyPr/>
        <a:lstStyle/>
        <a:p>
          <a:endParaRPr lang="pt-BR"/>
        </a:p>
      </dgm:t>
    </dgm:pt>
    <dgm:pt modelId="{BF6D2EC2-013F-49B5-873E-1E03E9ACD96E}">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i="1" dirty="0" err="1">
              <a:solidFill>
                <a:schemeClr val="bg1"/>
              </a:solidFill>
            </a:rPr>
            <a:t>Product</a:t>
          </a:r>
          <a:r>
            <a:rPr lang="pt-BR" sz="2800" b="1" i="1" dirty="0">
              <a:solidFill>
                <a:schemeClr val="bg1"/>
              </a:solidFill>
            </a:rPr>
            <a:t> </a:t>
          </a:r>
          <a:r>
            <a:rPr lang="pt-BR" sz="2800" b="1" i="1" dirty="0" err="1">
              <a:solidFill>
                <a:schemeClr val="bg1"/>
              </a:solidFill>
            </a:rPr>
            <a:t>Backlog</a:t>
          </a:r>
          <a:r>
            <a:rPr lang="pt-BR" sz="2800" b="1" i="1" dirty="0">
              <a:solidFill>
                <a:schemeClr val="bg1"/>
              </a:solidFill>
            </a:rPr>
            <a:t> </a:t>
          </a:r>
          <a:r>
            <a:rPr lang="pt-BR" sz="2800" b="1" i="1" dirty="0" err="1">
              <a:solidFill>
                <a:schemeClr val="bg1"/>
              </a:solidFill>
            </a:rPr>
            <a:t>Grooming</a:t>
          </a:r>
          <a:endParaRPr lang="pt-BR" sz="2800" b="1" dirty="0">
            <a:solidFill>
              <a:schemeClr val="bg1"/>
            </a:solidFill>
          </a:endParaRPr>
        </a:p>
      </dgm:t>
    </dgm:pt>
    <dgm:pt modelId="{1B1F7C8D-9085-4EB6-A2EF-02456990B5FE}" type="parTrans" cxnId="{A22770DC-6C77-4CAB-A3FD-FF0C3DD52360}">
      <dgm:prSet/>
      <dgm:spPr/>
      <dgm:t>
        <a:bodyPr/>
        <a:lstStyle/>
        <a:p>
          <a:endParaRPr lang="pt-BR"/>
        </a:p>
      </dgm:t>
    </dgm:pt>
    <dgm:pt modelId="{79CB08DC-9537-4170-8BF6-88A6E50797DE}" type="sibTrans" cxnId="{A22770DC-6C77-4CAB-A3FD-FF0C3DD52360}">
      <dgm:prSet/>
      <dgm:spPr/>
      <dgm:t>
        <a:bodyPr/>
        <a:lstStyle/>
        <a:p>
          <a:endParaRPr lang="pt-BR"/>
        </a:p>
      </dgm:t>
    </dgm:pt>
    <dgm:pt modelId="{8B400601-94F7-4772-9F20-C4B4A74731C4}">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dirty="0">
              <a:solidFill>
                <a:schemeClr val="bg1"/>
              </a:solidFill>
            </a:rPr>
            <a:t>Revisão do </a:t>
          </a:r>
          <a:r>
            <a:rPr lang="pt-BR" sz="2800" b="1" i="1" dirty="0">
              <a:solidFill>
                <a:schemeClr val="bg1"/>
              </a:solidFill>
            </a:rPr>
            <a:t>Sprint</a:t>
          </a:r>
          <a:endParaRPr lang="pt-BR" sz="2800" b="1" dirty="0">
            <a:solidFill>
              <a:schemeClr val="bg1"/>
            </a:solidFill>
          </a:endParaRPr>
        </a:p>
      </dgm:t>
    </dgm:pt>
    <dgm:pt modelId="{1FE9D8A6-6137-45DE-8A91-7B4EE1D14357}" type="parTrans" cxnId="{AB79DA1A-4F42-40AE-8F3E-ECF0EC753B87}">
      <dgm:prSet/>
      <dgm:spPr/>
      <dgm:t>
        <a:bodyPr/>
        <a:lstStyle/>
        <a:p>
          <a:endParaRPr lang="pt-BR"/>
        </a:p>
      </dgm:t>
    </dgm:pt>
    <dgm:pt modelId="{C8C704DF-FCB6-42DB-B726-545D77345D5E}" type="sibTrans" cxnId="{AB79DA1A-4F42-40AE-8F3E-ECF0EC753B87}">
      <dgm:prSet/>
      <dgm:spPr/>
      <dgm:t>
        <a:bodyPr/>
        <a:lstStyle/>
        <a:p>
          <a:endParaRPr lang="pt-BR"/>
        </a:p>
      </dgm:t>
    </dgm:pt>
    <dgm:pt modelId="{02D30DD5-A531-4998-AC41-DC919DDAEF81}">
      <dgm:prSet phldrT="[Texto]" custT="1">
        <dgm:style>
          <a:lnRef idx="0">
            <a:schemeClr val="accent1"/>
          </a:lnRef>
          <a:fillRef idx="3">
            <a:schemeClr val="accent1"/>
          </a:fillRef>
          <a:effectRef idx="3">
            <a:schemeClr val="accent1"/>
          </a:effectRef>
          <a:fontRef idx="minor">
            <a:schemeClr val="lt1"/>
          </a:fontRef>
        </dgm:style>
      </dgm:prSet>
      <dgm:spPr>
        <a:solidFill>
          <a:schemeClr val="tx2">
            <a:lumMod val="60000"/>
            <a:lumOff val="40000"/>
          </a:schemeClr>
        </a:solidFill>
      </dgm:spPr>
      <dgm:t>
        <a:bodyPr/>
        <a:lstStyle/>
        <a:p>
          <a:r>
            <a:rPr lang="pt-BR" sz="2800" b="1">
              <a:solidFill>
                <a:schemeClr val="bg1"/>
              </a:solidFill>
            </a:rPr>
            <a:t>Retrospectiva da </a:t>
          </a:r>
          <a:r>
            <a:rPr lang="pt-BR" sz="2800" b="1" i="1">
              <a:solidFill>
                <a:schemeClr val="bg1"/>
              </a:solidFill>
            </a:rPr>
            <a:t>sprint</a:t>
          </a:r>
          <a:endParaRPr lang="pt-BR" sz="2800" b="1" dirty="0">
            <a:solidFill>
              <a:schemeClr val="bg1"/>
            </a:solidFill>
          </a:endParaRPr>
        </a:p>
      </dgm:t>
    </dgm:pt>
    <dgm:pt modelId="{2BA63DFC-5980-40E9-BB43-5E7C2BCB4580}" type="parTrans" cxnId="{E972DBB6-E95C-4FCB-A34F-973CB4CE572F}">
      <dgm:prSet/>
      <dgm:spPr/>
      <dgm:t>
        <a:bodyPr/>
        <a:lstStyle/>
        <a:p>
          <a:endParaRPr lang="pt-BR"/>
        </a:p>
      </dgm:t>
    </dgm:pt>
    <dgm:pt modelId="{D6F0FEA5-B2F8-4049-B024-6D6B4D0C7E20}" type="sibTrans" cxnId="{E972DBB6-E95C-4FCB-A34F-973CB4CE572F}">
      <dgm:prSet/>
      <dgm:spPr/>
      <dgm:t>
        <a:bodyPr/>
        <a:lstStyle/>
        <a:p>
          <a:endParaRPr lang="pt-BR"/>
        </a:p>
      </dgm:t>
    </dgm:pt>
    <dgm:pt modelId="{3B5B71E5-C4D9-4B2C-922E-0B854AD004D1}" type="pres">
      <dgm:prSet presAssocID="{2A64F2FF-BDC8-41C3-945F-7EEF1E7580F9}" presName="Name0" presStyleCnt="0">
        <dgm:presLayoutVars>
          <dgm:chPref val="1"/>
          <dgm:dir/>
          <dgm:animOne val="branch"/>
          <dgm:animLvl val="lvl"/>
          <dgm:resizeHandles val="exact"/>
        </dgm:presLayoutVars>
      </dgm:prSet>
      <dgm:spPr/>
      <dgm:t>
        <a:bodyPr/>
        <a:lstStyle/>
        <a:p>
          <a:endParaRPr lang="pt-BR"/>
        </a:p>
      </dgm:t>
    </dgm:pt>
    <dgm:pt modelId="{E56388E7-E3EF-4692-BFAA-BFDE11E4FFE2}" type="pres">
      <dgm:prSet presAssocID="{7EDD8DFD-76D9-4242-91D0-533C72CD229F}" presName="root1" presStyleCnt="0"/>
      <dgm:spPr/>
    </dgm:pt>
    <dgm:pt modelId="{766DF19B-B5BE-457C-8D04-CE86709F477B}" type="pres">
      <dgm:prSet presAssocID="{7EDD8DFD-76D9-4242-91D0-533C72CD229F}" presName="LevelOneTextNode" presStyleLbl="node0" presStyleIdx="0" presStyleCnt="1">
        <dgm:presLayoutVars>
          <dgm:chPref val="3"/>
        </dgm:presLayoutVars>
      </dgm:prSet>
      <dgm:spPr/>
      <dgm:t>
        <a:bodyPr/>
        <a:lstStyle/>
        <a:p>
          <a:endParaRPr lang="pt-BR"/>
        </a:p>
      </dgm:t>
    </dgm:pt>
    <dgm:pt modelId="{9306BD66-0BBA-4E7A-A5FB-500BD17D7F83}" type="pres">
      <dgm:prSet presAssocID="{7EDD8DFD-76D9-4242-91D0-533C72CD229F}" presName="level2hierChild" presStyleCnt="0"/>
      <dgm:spPr/>
    </dgm:pt>
    <dgm:pt modelId="{282E6734-BF52-4300-9B16-E863C45F454B}" type="pres">
      <dgm:prSet presAssocID="{055B305C-A9B9-421B-9CAE-A99201515805}" presName="conn2-1" presStyleLbl="parChTrans1D2" presStyleIdx="0" presStyleCnt="6"/>
      <dgm:spPr/>
      <dgm:t>
        <a:bodyPr/>
        <a:lstStyle/>
        <a:p>
          <a:endParaRPr lang="pt-BR"/>
        </a:p>
      </dgm:t>
    </dgm:pt>
    <dgm:pt modelId="{F4095DA1-5C52-47F6-8131-664FC450D01B}" type="pres">
      <dgm:prSet presAssocID="{055B305C-A9B9-421B-9CAE-A99201515805}" presName="connTx" presStyleLbl="parChTrans1D2" presStyleIdx="0" presStyleCnt="6"/>
      <dgm:spPr/>
      <dgm:t>
        <a:bodyPr/>
        <a:lstStyle/>
        <a:p>
          <a:endParaRPr lang="pt-BR"/>
        </a:p>
      </dgm:t>
    </dgm:pt>
    <dgm:pt modelId="{CF34EBBC-2108-447B-9D77-2DF859A899A0}" type="pres">
      <dgm:prSet presAssocID="{AB96C1CC-2A41-4C50-B62A-D581D2F5C40E}" presName="root2" presStyleCnt="0"/>
      <dgm:spPr/>
    </dgm:pt>
    <dgm:pt modelId="{9D4FCB7F-7542-4A96-94F5-EA7EDEF9B486}" type="pres">
      <dgm:prSet presAssocID="{AB96C1CC-2A41-4C50-B62A-D581D2F5C40E}" presName="LevelTwoTextNode" presStyleLbl="node2" presStyleIdx="0" presStyleCnt="6" custScaleX="170001" custScaleY="46792">
        <dgm:presLayoutVars>
          <dgm:chPref val="3"/>
        </dgm:presLayoutVars>
      </dgm:prSet>
      <dgm:spPr/>
      <dgm:t>
        <a:bodyPr/>
        <a:lstStyle/>
        <a:p>
          <a:endParaRPr lang="pt-BR"/>
        </a:p>
      </dgm:t>
    </dgm:pt>
    <dgm:pt modelId="{28DC4A93-DE06-4694-AD69-57861C5D518C}" type="pres">
      <dgm:prSet presAssocID="{AB96C1CC-2A41-4C50-B62A-D581D2F5C40E}" presName="level3hierChild" presStyleCnt="0"/>
      <dgm:spPr/>
    </dgm:pt>
    <dgm:pt modelId="{E1712124-5C34-4015-BB7A-A4A7A33D5FE6}" type="pres">
      <dgm:prSet presAssocID="{B6C2A77A-1CB3-44DF-97CD-DBC1497176FA}" presName="conn2-1" presStyleLbl="parChTrans1D2" presStyleIdx="1" presStyleCnt="6"/>
      <dgm:spPr/>
      <dgm:t>
        <a:bodyPr/>
        <a:lstStyle/>
        <a:p>
          <a:endParaRPr lang="pt-BR"/>
        </a:p>
      </dgm:t>
    </dgm:pt>
    <dgm:pt modelId="{C68C713F-DA1F-499D-8A33-41FAAB575A1D}" type="pres">
      <dgm:prSet presAssocID="{B6C2A77A-1CB3-44DF-97CD-DBC1497176FA}" presName="connTx" presStyleLbl="parChTrans1D2" presStyleIdx="1" presStyleCnt="6"/>
      <dgm:spPr/>
      <dgm:t>
        <a:bodyPr/>
        <a:lstStyle/>
        <a:p>
          <a:endParaRPr lang="pt-BR"/>
        </a:p>
      </dgm:t>
    </dgm:pt>
    <dgm:pt modelId="{735F382B-68D4-4C92-B727-4A81D99207A2}" type="pres">
      <dgm:prSet presAssocID="{EAA0BAB8-150D-4C0D-AED3-B989BADD1736}" presName="root2" presStyleCnt="0"/>
      <dgm:spPr/>
    </dgm:pt>
    <dgm:pt modelId="{065B01A3-A042-4F4F-A320-39FC0908BEFC}" type="pres">
      <dgm:prSet presAssocID="{EAA0BAB8-150D-4C0D-AED3-B989BADD1736}" presName="LevelTwoTextNode" presStyleLbl="node2" presStyleIdx="1" presStyleCnt="6" custScaleX="170001" custScaleY="46792">
        <dgm:presLayoutVars>
          <dgm:chPref val="3"/>
        </dgm:presLayoutVars>
      </dgm:prSet>
      <dgm:spPr/>
      <dgm:t>
        <a:bodyPr/>
        <a:lstStyle/>
        <a:p>
          <a:endParaRPr lang="pt-BR"/>
        </a:p>
      </dgm:t>
    </dgm:pt>
    <dgm:pt modelId="{5C9E4546-F9E9-4691-9C7F-E5912251A3FA}" type="pres">
      <dgm:prSet presAssocID="{EAA0BAB8-150D-4C0D-AED3-B989BADD1736}" presName="level3hierChild" presStyleCnt="0"/>
      <dgm:spPr/>
    </dgm:pt>
    <dgm:pt modelId="{645E9AC3-4788-4417-93C3-344454C359A0}" type="pres">
      <dgm:prSet presAssocID="{DE92815D-4D58-4E7E-B8CC-3003D6D2AEF5}" presName="conn2-1" presStyleLbl="parChTrans1D2" presStyleIdx="2" presStyleCnt="6"/>
      <dgm:spPr/>
      <dgm:t>
        <a:bodyPr/>
        <a:lstStyle/>
        <a:p>
          <a:endParaRPr lang="pt-BR"/>
        </a:p>
      </dgm:t>
    </dgm:pt>
    <dgm:pt modelId="{868AA8DE-20D6-4567-9531-F5A4FC014AF3}" type="pres">
      <dgm:prSet presAssocID="{DE92815D-4D58-4E7E-B8CC-3003D6D2AEF5}" presName="connTx" presStyleLbl="parChTrans1D2" presStyleIdx="2" presStyleCnt="6"/>
      <dgm:spPr/>
      <dgm:t>
        <a:bodyPr/>
        <a:lstStyle/>
        <a:p>
          <a:endParaRPr lang="pt-BR"/>
        </a:p>
      </dgm:t>
    </dgm:pt>
    <dgm:pt modelId="{ED9E2AD9-78C3-420E-9FDB-846DC7A06872}" type="pres">
      <dgm:prSet presAssocID="{3C8F3CF3-26B1-48C8-8493-5028E4F8C8AB}" presName="root2" presStyleCnt="0"/>
      <dgm:spPr/>
    </dgm:pt>
    <dgm:pt modelId="{8C2E9519-76B9-4095-A22B-D4178A639B2C}" type="pres">
      <dgm:prSet presAssocID="{3C8F3CF3-26B1-48C8-8493-5028E4F8C8AB}" presName="LevelTwoTextNode" presStyleLbl="node2" presStyleIdx="2" presStyleCnt="6" custScaleX="170001" custScaleY="46792">
        <dgm:presLayoutVars>
          <dgm:chPref val="3"/>
        </dgm:presLayoutVars>
      </dgm:prSet>
      <dgm:spPr/>
      <dgm:t>
        <a:bodyPr/>
        <a:lstStyle/>
        <a:p>
          <a:endParaRPr lang="pt-BR"/>
        </a:p>
      </dgm:t>
    </dgm:pt>
    <dgm:pt modelId="{55863F46-13D9-416F-916F-AC78DAAABB09}" type="pres">
      <dgm:prSet presAssocID="{3C8F3CF3-26B1-48C8-8493-5028E4F8C8AB}" presName="level3hierChild" presStyleCnt="0"/>
      <dgm:spPr/>
    </dgm:pt>
    <dgm:pt modelId="{B87C229E-5225-4812-8450-F7097C511AE1}" type="pres">
      <dgm:prSet presAssocID="{1FE9D8A6-6137-45DE-8A91-7B4EE1D14357}" presName="conn2-1" presStyleLbl="parChTrans1D2" presStyleIdx="3" presStyleCnt="6"/>
      <dgm:spPr/>
      <dgm:t>
        <a:bodyPr/>
        <a:lstStyle/>
        <a:p>
          <a:endParaRPr lang="pt-BR"/>
        </a:p>
      </dgm:t>
    </dgm:pt>
    <dgm:pt modelId="{F16ECE8B-D938-4ACC-B594-A1FD9D066BD0}" type="pres">
      <dgm:prSet presAssocID="{1FE9D8A6-6137-45DE-8A91-7B4EE1D14357}" presName="connTx" presStyleLbl="parChTrans1D2" presStyleIdx="3" presStyleCnt="6"/>
      <dgm:spPr/>
      <dgm:t>
        <a:bodyPr/>
        <a:lstStyle/>
        <a:p>
          <a:endParaRPr lang="pt-BR"/>
        </a:p>
      </dgm:t>
    </dgm:pt>
    <dgm:pt modelId="{15E74880-40D6-4934-AC8C-0E6836C37FFE}" type="pres">
      <dgm:prSet presAssocID="{8B400601-94F7-4772-9F20-C4B4A74731C4}" presName="root2" presStyleCnt="0"/>
      <dgm:spPr/>
    </dgm:pt>
    <dgm:pt modelId="{E866E5AB-DF67-4B1B-8308-C1E0130A8854}" type="pres">
      <dgm:prSet presAssocID="{8B400601-94F7-4772-9F20-C4B4A74731C4}" presName="LevelTwoTextNode" presStyleLbl="node2" presStyleIdx="3" presStyleCnt="6" custScaleX="170001" custScaleY="46792">
        <dgm:presLayoutVars>
          <dgm:chPref val="3"/>
        </dgm:presLayoutVars>
      </dgm:prSet>
      <dgm:spPr/>
      <dgm:t>
        <a:bodyPr/>
        <a:lstStyle/>
        <a:p>
          <a:endParaRPr lang="pt-BR"/>
        </a:p>
      </dgm:t>
    </dgm:pt>
    <dgm:pt modelId="{35E50484-534E-4B8F-BC42-01977C819FFF}" type="pres">
      <dgm:prSet presAssocID="{8B400601-94F7-4772-9F20-C4B4A74731C4}" presName="level3hierChild" presStyleCnt="0"/>
      <dgm:spPr/>
    </dgm:pt>
    <dgm:pt modelId="{9CEE82BD-2861-4EFA-9C3D-4EF87AF71FB4}" type="pres">
      <dgm:prSet presAssocID="{1B1F7C8D-9085-4EB6-A2EF-02456990B5FE}" presName="conn2-1" presStyleLbl="parChTrans1D2" presStyleIdx="4" presStyleCnt="6"/>
      <dgm:spPr/>
      <dgm:t>
        <a:bodyPr/>
        <a:lstStyle/>
        <a:p>
          <a:endParaRPr lang="pt-BR"/>
        </a:p>
      </dgm:t>
    </dgm:pt>
    <dgm:pt modelId="{AE2C1019-F065-4B89-8E8C-A3F3D1432D35}" type="pres">
      <dgm:prSet presAssocID="{1B1F7C8D-9085-4EB6-A2EF-02456990B5FE}" presName="connTx" presStyleLbl="parChTrans1D2" presStyleIdx="4" presStyleCnt="6"/>
      <dgm:spPr/>
      <dgm:t>
        <a:bodyPr/>
        <a:lstStyle/>
        <a:p>
          <a:endParaRPr lang="pt-BR"/>
        </a:p>
      </dgm:t>
    </dgm:pt>
    <dgm:pt modelId="{36BCC5F3-A896-4FBE-828A-0C1227973139}" type="pres">
      <dgm:prSet presAssocID="{BF6D2EC2-013F-49B5-873E-1E03E9ACD96E}" presName="root2" presStyleCnt="0"/>
      <dgm:spPr/>
    </dgm:pt>
    <dgm:pt modelId="{AFE3C7C1-6852-4E97-8023-06713B235405}" type="pres">
      <dgm:prSet presAssocID="{BF6D2EC2-013F-49B5-873E-1E03E9ACD96E}" presName="LevelTwoTextNode" presStyleLbl="node2" presStyleIdx="4" presStyleCnt="6" custScaleX="170001" custScaleY="46792">
        <dgm:presLayoutVars>
          <dgm:chPref val="3"/>
        </dgm:presLayoutVars>
      </dgm:prSet>
      <dgm:spPr/>
      <dgm:t>
        <a:bodyPr/>
        <a:lstStyle/>
        <a:p>
          <a:endParaRPr lang="pt-BR"/>
        </a:p>
      </dgm:t>
    </dgm:pt>
    <dgm:pt modelId="{1C53D65B-2ABC-4A80-9218-72994632E33F}" type="pres">
      <dgm:prSet presAssocID="{BF6D2EC2-013F-49B5-873E-1E03E9ACD96E}" presName="level3hierChild" presStyleCnt="0"/>
      <dgm:spPr/>
    </dgm:pt>
    <dgm:pt modelId="{CC2C3C3B-4F61-489C-9FF3-B15FDCBAF78E}" type="pres">
      <dgm:prSet presAssocID="{2BA63DFC-5980-40E9-BB43-5E7C2BCB4580}" presName="conn2-1" presStyleLbl="parChTrans1D2" presStyleIdx="5" presStyleCnt="6"/>
      <dgm:spPr/>
      <dgm:t>
        <a:bodyPr/>
        <a:lstStyle/>
        <a:p>
          <a:endParaRPr lang="pt-BR"/>
        </a:p>
      </dgm:t>
    </dgm:pt>
    <dgm:pt modelId="{3F91D0E0-6204-45CD-91A5-AE1FDF6781D5}" type="pres">
      <dgm:prSet presAssocID="{2BA63DFC-5980-40E9-BB43-5E7C2BCB4580}" presName="connTx" presStyleLbl="parChTrans1D2" presStyleIdx="5" presStyleCnt="6"/>
      <dgm:spPr/>
      <dgm:t>
        <a:bodyPr/>
        <a:lstStyle/>
        <a:p>
          <a:endParaRPr lang="pt-BR"/>
        </a:p>
      </dgm:t>
    </dgm:pt>
    <dgm:pt modelId="{F371BB46-430D-4987-ACEB-4380FF2853D2}" type="pres">
      <dgm:prSet presAssocID="{02D30DD5-A531-4998-AC41-DC919DDAEF81}" presName="root2" presStyleCnt="0"/>
      <dgm:spPr/>
    </dgm:pt>
    <dgm:pt modelId="{B5BC16C2-B45E-49A9-AA73-938A1FA5CEEA}" type="pres">
      <dgm:prSet presAssocID="{02D30DD5-A531-4998-AC41-DC919DDAEF81}" presName="LevelTwoTextNode" presStyleLbl="node2" presStyleIdx="5" presStyleCnt="6" custScaleX="170842" custScaleY="46792">
        <dgm:presLayoutVars>
          <dgm:chPref val="3"/>
        </dgm:presLayoutVars>
      </dgm:prSet>
      <dgm:spPr/>
      <dgm:t>
        <a:bodyPr/>
        <a:lstStyle/>
        <a:p>
          <a:endParaRPr lang="pt-BR"/>
        </a:p>
      </dgm:t>
    </dgm:pt>
    <dgm:pt modelId="{C5EAFDB4-D553-4D61-ABED-C536ED322253}" type="pres">
      <dgm:prSet presAssocID="{02D30DD5-A531-4998-AC41-DC919DDAEF81}" presName="level3hierChild" presStyleCnt="0"/>
      <dgm:spPr/>
    </dgm:pt>
  </dgm:ptLst>
  <dgm:cxnLst>
    <dgm:cxn modelId="{C1682996-D340-4016-9A5D-F7FFD84B6B6C}" type="presOf" srcId="{2BA63DFC-5980-40E9-BB43-5E7C2BCB4580}" destId="{3F91D0E0-6204-45CD-91A5-AE1FDF6781D5}" srcOrd="1" destOrd="0" presId="urn:microsoft.com/office/officeart/2008/layout/HorizontalMultiLevelHierarchy"/>
    <dgm:cxn modelId="{0D01C240-AD24-4077-BC1B-84F12221F6ED}" type="presOf" srcId="{B6C2A77A-1CB3-44DF-97CD-DBC1497176FA}" destId="{C68C713F-DA1F-499D-8A33-41FAAB575A1D}" srcOrd="1" destOrd="0" presId="urn:microsoft.com/office/officeart/2008/layout/HorizontalMultiLevelHierarchy"/>
    <dgm:cxn modelId="{02D929F6-6B89-46FA-9C1C-084429F5B1D2}" type="presOf" srcId="{1FE9D8A6-6137-45DE-8A91-7B4EE1D14357}" destId="{F16ECE8B-D938-4ACC-B594-A1FD9D066BD0}" srcOrd="1" destOrd="0" presId="urn:microsoft.com/office/officeart/2008/layout/HorizontalMultiLevelHierarchy"/>
    <dgm:cxn modelId="{387208C2-9877-468F-9067-E203AF544EC0}" type="presOf" srcId="{02D30DD5-A531-4998-AC41-DC919DDAEF81}" destId="{B5BC16C2-B45E-49A9-AA73-938A1FA5CEEA}" srcOrd="0" destOrd="0" presId="urn:microsoft.com/office/officeart/2008/layout/HorizontalMultiLevelHierarchy"/>
    <dgm:cxn modelId="{AB79DA1A-4F42-40AE-8F3E-ECF0EC753B87}" srcId="{7EDD8DFD-76D9-4242-91D0-533C72CD229F}" destId="{8B400601-94F7-4772-9F20-C4B4A74731C4}" srcOrd="3" destOrd="0" parTransId="{1FE9D8A6-6137-45DE-8A91-7B4EE1D14357}" sibTransId="{C8C704DF-FCB6-42DB-B726-545D77345D5E}"/>
    <dgm:cxn modelId="{6801770B-3E0D-4875-A0B8-4C5C8AE00DB3}" type="presOf" srcId="{1FE9D8A6-6137-45DE-8A91-7B4EE1D14357}" destId="{B87C229E-5225-4812-8450-F7097C511AE1}" srcOrd="0" destOrd="0" presId="urn:microsoft.com/office/officeart/2008/layout/HorizontalMultiLevelHierarchy"/>
    <dgm:cxn modelId="{899D44B6-2329-40DE-9255-35810FBAC3C6}" type="presOf" srcId="{EAA0BAB8-150D-4C0D-AED3-B989BADD1736}" destId="{065B01A3-A042-4F4F-A320-39FC0908BEFC}" srcOrd="0" destOrd="0" presId="urn:microsoft.com/office/officeart/2008/layout/HorizontalMultiLevelHierarchy"/>
    <dgm:cxn modelId="{79C8C8CE-B4EC-4546-A717-3BCAE96EBA9D}" type="presOf" srcId="{DE92815D-4D58-4E7E-B8CC-3003D6D2AEF5}" destId="{868AA8DE-20D6-4567-9531-F5A4FC014AF3}" srcOrd="1" destOrd="0" presId="urn:microsoft.com/office/officeart/2008/layout/HorizontalMultiLevelHierarchy"/>
    <dgm:cxn modelId="{E972DBB6-E95C-4FCB-A34F-973CB4CE572F}" srcId="{7EDD8DFD-76D9-4242-91D0-533C72CD229F}" destId="{02D30DD5-A531-4998-AC41-DC919DDAEF81}" srcOrd="5" destOrd="0" parTransId="{2BA63DFC-5980-40E9-BB43-5E7C2BCB4580}" sibTransId="{D6F0FEA5-B2F8-4049-B024-6D6B4D0C7E20}"/>
    <dgm:cxn modelId="{AC4EFD5E-B2A9-422F-B9A8-D11ADBC3B1E1}" type="presOf" srcId="{055B305C-A9B9-421B-9CAE-A99201515805}" destId="{F4095DA1-5C52-47F6-8131-664FC450D01B}" srcOrd="1" destOrd="0" presId="urn:microsoft.com/office/officeart/2008/layout/HorizontalMultiLevelHierarchy"/>
    <dgm:cxn modelId="{9677711C-C9E8-4800-856D-020236A59978}" type="presOf" srcId="{2BA63DFC-5980-40E9-BB43-5E7C2BCB4580}" destId="{CC2C3C3B-4F61-489C-9FF3-B15FDCBAF78E}" srcOrd="0" destOrd="0" presId="urn:microsoft.com/office/officeart/2008/layout/HorizontalMultiLevelHierarchy"/>
    <dgm:cxn modelId="{874E983D-BA99-4AFE-A151-1ACA5824CE72}" srcId="{7EDD8DFD-76D9-4242-91D0-533C72CD229F}" destId="{AB96C1CC-2A41-4C50-B62A-D581D2F5C40E}" srcOrd="0" destOrd="0" parTransId="{055B305C-A9B9-421B-9CAE-A99201515805}" sibTransId="{1500C119-FF85-48F6-90E9-003D86F7A932}"/>
    <dgm:cxn modelId="{CC548111-60FF-4FB2-864A-BFD118072D50}" srcId="{2A64F2FF-BDC8-41C3-945F-7EEF1E7580F9}" destId="{7EDD8DFD-76D9-4242-91D0-533C72CD229F}" srcOrd="0" destOrd="0" parTransId="{FCDC00F9-B1C4-42E4-B84B-4A472932B9F7}" sibTransId="{DD9720A1-54B6-4B41-AB45-8D7EFAABB359}"/>
    <dgm:cxn modelId="{C22A69C4-A302-4D34-B9CF-6DE220F03F3E}" type="presOf" srcId="{8B400601-94F7-4772-9F20-C4B4A74731C4}" destId="{E866E5AB-DF67-4B1B-8308-C1E0130A8854}" srcOrd="0" destOrd="0" presId="urn:microsoft.com/office/officeart/2008/layout/HorizontalMultiLevelHierarchy"/>
    <dgm:cxn modelId="{ED43B337-257D-43E2-AF88-B6084288D303}" type="presOf" srcId="{7EDD8DFD-76D9-4242-91D0-533C72CD229F}" destId="{766DF19B-B5BE-457C-8D04-CE86709F477B}" srcOrd="0" destOrd="0" presId="urn:microsoft.com/office/officeart/2008/layout/HorizontalMultiLevelHierarchy"/>
    <dgm:cxn modelId="{D7DA88AC-A381-42AA-BD9B-0117649CD3B1}" type="presOf" srcId="{1B1F7C8D-9085-4EB6-A2EF-02456990B5FE}" destId="{AE2C1019-F065-4B89-8E8C-A3F3D1432D35}" srcOrd="1" destOrd="0" presId="urn:microsoft.com/office/officeart/2008/layout/HorizontalMultiLevelHierarchy"/>
    <dgm:cxn modelId="{D64C9E89-214D-4678-B44D-2B4978F1B46A}" srcId="{7EDD8DFD-76D9-4242-91D0-533C72CD229F}" destId="{EAA0BAB8-150D-4C0D-AED3-B989BADD1736}" srcOrd="1" destOrd="0" parTransId="{B6C2A77A-1CB3-44DF-97CD-DBC1497176FA}" sibTransId="{74248330-B366-428C-BA1C-496681D544D7}"/>
    <dgm:cxn modelId="{CA04A8CA-5FBF-4A1A-A37F-C7428F582E71}" type="presOf" srcId="{AB96C1CC-2A41-4C50-B62A-D581D2F5C40E}" destId="{9D4FCB7F-7542-4A96-94F5-EA7EDEF9B486}" srcOrd="0" destOrd="0" presId="urn:microsoft.com/office/officeart/2008/layout/HorizontalMultiLevelHierarchy"/>
    <dgm:cxn modelId="{01759273-975D-4C1B-9002-9A39C901394E}" type="presOf" srcId="{1B1F7C8D-9085-4EB6-A2EF-02456990B5FE}" destId="{9CEE82BD-2861-4EFA-9C3D-4EF87AF71FB4}" srcOrd="0" destOrd="0" presId="urn:microsoft.com/office/officeart/2008/layout/HorizontalMultiLevelHierarchy"/>
    <dgm:cxn modelId="{3BF22D0C-817E-491C-829C-C0FCC72999B7}" type="presOf" srcId="{BF6D2EC2-013F-49B5-873E-1E03E9ACD96E}" destId="{AFE3C7C1-6852-4E97-8023-06713B235405}" srcOrd="0" destOrd="0" presId="urn:microsoft.com/office/officeart/2008/layout/HorizontalMultiLevelHierarchy"/>
    <dgm:cxn modelId="{FDCF87C0-AFA1-439C-8FFF-68BC3BB2ECF3}" type="presOf" srcId="{3C8F3CF3-26B1-48C8-8493-5028E4F8C8AB}" destId="{8C2E9519-76B9-4095-A22B-D4178A639B2C}" srcOrd="0" destOrd="0" presId="urn:microsoft.com/office/officeart/2008/layout/HorizontalMultiLevelHierarchy"/>
    <dgm:cxn modelId="{E604DD46-4989-46A6-9A2F-C9154D4C95AE}" type="presOf" srcId="{DE92815D-4D58-4E7E-B8CC-3003D6D2AEF5}" destId="{645E9AC3-4788-4417-93C3-344454C359A0}" srcOrd="0" destOrd="0" presId="urn:microsoft.com/office/officeart/2008/layout/HorizontalMultiLevelHierarchy"/>
    <dgm:cxn modelId="{79751AA8-2DDA-490F-9EC0-B3C19ADE9D8F}" srcId="{7EDD8DFD-76D9-4242-91D0-533C72CD229F}" destId="{3C8F3CF3-26B1-48C8-8493-5028E4F8C8AB}" srcOrd="2" destOrd="0" parTransId="{DE92815D-4D58-4E7E-B8CC-3003D6D2AEF5}" sibTransId="{0D1DF919-A4C5-4399-8491-F8E5584917B2}"/>
    <dgm:cxn modelId="{A22770DC-6C77-4CAB-A3FD-FF0C3DD52360}" srcId="{7EDD8DFD-76D9-4242-91D0-533C72CD229F}" destId="{BF6D2EC2-013F-49B5-873E-1E03E9ACD96E}" srcOrd="4" destOrd="0" parTransId="{1B1F7C8D-9085-4EB6-A2EF-02456990B5FE}" sibTransId="{79CB08DC-9537-4170-8BF6-88A6E50797DE}"/>
    <dgm:cxn modelId="{DA628A9A-4BE0-40BF-B19C-FFA07D0B3766}" type="presOf" srcId="{2A64F2FF-BDC8-41C3-945F-7EEF1E7580F9}" destId="{3B5B71E5-C4D9-4B2C-922E-0B854AD004D1}" srcOrd="0" destOrd="0" presId="urn:microsoft.com/office/officeart/2008/layout/HorizontalMultiLevelHierarchy"/>
    <dgm:cxn modelId="{3A00EBA2-5191-4597-94F0-5CA4C85725CE}" type="presOf" srcId="{B6C2A77A-1CB3-44DF-97CD-DBC1497176FA}" destId="{E1712124-5C34-4015-BB7A-A4A7A33D5FE6}" srcOrd="0" destOrd="0" presId="urn:microsoft.com/office/officeart/2008/layout/HorizontalMultiLevelHierarchy"/>
    <dgm:cxn modelId="{BC2D3FEE-4ABE-484C-BE0A-60C2E57A4855}" type="presOf" srcId="{055B305C-A9B9-421B-9CAE-A99201515805}" destId="{282E6734-BF52-4300-9B16-E863C45F454B}" srcOrd="0" destOrd="0" presId="urn:microsoft.com/office/officeart/2008/layout/HorizontalMultiLevelHierarchy"/>
    <dgm:cxn modelId="{E2071B29-897C-4E4F-AD75-927FC1458DDA}" type="presParOf" srcId="{3B5B71E5-C4D9-4B2C-922E-0B854AD004D1}" destId="{E56388E7-E3EF-4692-BFAA-BFDE11E4FFE2}" srcOrd="0" destOrd="0" presId="urn:microsoft.com/office/officeart/2008/layout/HorizontalMultiLevelHierarchy"/>
    <dgm:cxn modelId="{548F7CBA-C8F2-4E5C-ADEE-1CCC6A3A03DA}" type="presParOf" srcId="{E56388E7-E3EF-4692-BFAA-BFDE11E4FFE2}" destId="{766DF19B-B5BE-457C-8D04-CE86709F477B}" srcOrd="0" destOrd="0" presId="urn:microsoft.com/office/officeart/2008/layout/HorizontalMultiLevelHierarchy"/>
    <dgm:cxn modelId="{3123A0B0-BEE6-4CF8-8368-7D58E17F014F}" type="presParOf" srcId="{E56388E7-E3EF-4692-BFAA-BFDE11E4FFE2}" destId="{9306BD66-0BBA-4E7A-A5FB-500BD17D7F83}" srcOrd="1" destOrd="0" presId="urn:microsoft.com/office/officeart/2008/layout/HorizontalMultiLevelHierarchy"/>
    <dgm:cxn modelId="{E4C3EF2B-9523-4C3B-BCF9-5AFFB6AE3BA8}" type="presParOf" srcId="{9306BD66-0BBA-4E7A-A5FB-500BD17D7F83}" destId="{282E6734-BF52-4300-9B16-E863C45F454B}" srcOrd="0" destOrd="0" presId="urn:microsoft.com/office/officeart/2008/layout/HorizontalMultiLevelHierarchy"/>
    <dgm:cxn modelId="{F8CBD4E3-38CF-4586-BE3C-BDF788F66238}" type="presParOf" srcId="{282E6734-BF52-4300-9B16-E863C45F454B}" destId="{F4095DA1-5C52-47F6-8131-664FC450D01B}" srcOrd="0" destOrd="0" presId="urn:microsoft.com/office/officeart/2008/layout/HorizontalMultiLevelHierarchy"/>
    <dgm:cxn modelId="{31D2FDE5-755A-455C-91E4-0EAD12F71934}" type="presParOf" srcId="{9306BD66-0BBA-4E7A-A5FB-500BD17D7F83}" destId="{CF34EBBC-2108-447B-9D77-2DF859A899A0}" srcOrd="1" destOrd="0" presId="urn:microsoft.com/office/officeart/2008/layout/HorizontalMultiLevelHierarchy"/>
    <dgm:cxn modelId="{D31C399C-70E4-4FAC-BB18-4899A665D74A}" type="presParOf" srcId="{CF34EBBC-2108-447B-9D77-2DF859A899A0}" destId="{9D4FCB7F-7542-4A96-94F5-EA7EDEF9B486}" srcOrd="0" destOrd="0" presId="urn:microsoft.com/office/officeart/2008/layout/HorizontalMultiLevelHierarchy"/>
    <dgm:cxn modelId="{647A6EBC-8C88-4E31-B204-B119A8332C8F}" type="presParOf" srcId="{CF34EBBC-2108-447B-9D77-2DF859A899A0}" destId="{28DC4A93-DE06-4694-AD69-57861C5D518C}" srcOrd="1" destOrd="0" presId="urn:microsoft.com/office/officeart/2008/layout/HorizontalMultiLevelHierarchy"/>
    <dgm:cxn modelId="{230E2ABE-D738-47BA-856A-2AF7B5488296}" type="presParOf" srcId="{9306BD66-0BBA-4E7A-A5FB-500BD17D7F83}" destId="{E1712124-5C34-4015-BB7A-A4A7A33D5FE6}" srcOrd="2" destOrd="0" presId="urn:microsoft.com/office/officeart/2008/layout/HorizontalMultiLevelHierarchy"/>
    <dgm:cxn modelId="{C027F605-4BB2-445D-9E5C-DD2173FAD52F}" type="presParOf" srcId="{E1712124-5C34-4015-BB7A-A4A7A33D5FE6}" destId="{C68C713F-DA1F-499D-8A33-41FAAB575A1D}" srcOrd="0" destOrd="0" presId="urn:microsoft.com/office/officeart/2008/layout/HorizontalMultiLevelHierarchy"/>
    <dgm:cxn modelId="{7A5077FC-4EDE-47AB-A2C0-CC82309C1B6D}" type="presParOf" srcId="{9306BD66-0BBA-4E7A-A5FB-500BD17D7F83}" destId="{735F382B-68D4-4C92-B727-4A81D99207A2}" srcOrd="3" destOrd="0" presId="urn:microsoft.com/office/officeart/2008/layout/HorizontalMultiLevelHierarchy"/>
    <dgm:cxn modelId="{4180A9DD-E62E-431C-B46F-524B878ED407}" type="presParOf" srcId="{735F382B-68D4-4C92-B727-4A81D99207A2}" destId="{065B01A3-A042-4F4F-A320-39FC0908BEFC}" srcOrd="0" destOrd="0" presId="urn:microsoft.com/office/officeart/2008/layout/HorizontalMultiLevelHierarchy"/>
    <dgm:cxn modelId="{9ECA2AAE-86F0-451D-B8FC-06AC266D5C1C}" type="presParOf" srcId="{735F382B-68D4-4C92-B727-4A81D99207A2}" destId="{5C9E4546-F9E9-4691-9C7F-E5912251A3FA}" srcOrd="1" destOrd="0" presId="urn:microsoft.com/office/officeart/2008/layout/HorizontalMultiLevelHierarchy"/>
    <dgm:cxn modelId="{00D4E227-9466-451E-BB3D-5558962ABD8C}" type="presParOf" srcId="{9306BD66-0BBA-4E7A-A5FB-500BD17D7F83}" destId="{645E9AC3-4788-4417-93C3-344454C359A0}" srcOrd="4" destOrd="0" presId="urn:microsoft.com/office/officeart/2008/layout/HorizontalMultiLevelHierarchy"/>
    <dgm:cxn modelId="{8576830B-0C5A-4BA3-8E22-EE1D74975E56}" type="presParOf" srcId="{645E9AC3-4788-4417-93C3-344454C359A0}" destId="{868AA8DE-20D6-4567-9531-F5A4FC014AF3}" srcOrd="0" destOrd="0" presId="urn:microsoft.com/office/officeart/2008/layout/HorizontalMultiLevelHierarchy"/>
    <dgm:cxn modelId="{369AA33A-5755-4A79-8259-37DB0F237F9F}" type="presParOf" srcId="{9306BD66-0BBA-4E7A-A5FB-500BD17D7F83}" destId="{ED9E2AD9-78C3-420E-9FDB-846DC7A06872}" srcOrd="5" destOrd="0" presId="urn:microsoft.com/office/officeart/2008/layout/HorizontalMultiLevelHierarchy"/>
    <dgm:cxn modelId="{E2BB4067-4D89-466D-BF6D-B055C6E1B361}" type="presParOf" srcId="{ED9E2AD9-78C3-420E-9FDB-846DC7A06872}" destId="{8C2E9519-76B9-4095-A22B-D4178A639B2C}" srcOrd="0" destOrd="0" presId="urn:microsoft.com/office/officeart/2008/layout/HorizontalMultiLevelHierarchy"/>
    <dgm:cxn modelId="{175A805E-672A-469F-B043-68C83628078A}" type="presParOf" srcId="{ED9E2AD9-78C3-420E-9FDB-846DC7A06872}" destId="{55863F46-13D9-416F-916F-AC78DAAABB09}" srcOrd="1" destOrd="0" presId="urn:microsoft.com/office/officeart/2008/layout/HorizontalMultiLevelHierarchy"/>
    <dgm:cxn modelId="{5409BB9D-8601-4FD6-98BB-7371C66FDC2D}" type="presParOf" srcId="{9306BD66-0BBA-4E7A-A5FB-500BD17D7F83}" destId="{B87C229E-5225-4812-8450-F7097C511AE1}" srcOrd="6" destOrd="0" presId="urn:microsoft.com/office/officeart/2008/layout/HorizontalMultiLevelHierarchy"/>
    <dgm:cxn modelId="{AF3525BA-86A8-4138-A909-B6ADF478D06A}" type="presParOf" srcId="{B87C229E-5225-4812-8450-F7097C511AE1}" destId="{F16ECE8B-D938-4ACC-B594-A1FD9D066BD0}" srcOrd="0" destOrd="0" presId="urn:microsoft.com/office/officeart/2008/layout/HorizontalMultiLevelHierarchy"/>
    <dgm:cxn modelId="{36D5172A-6D39-428B-8125-A75DF1319243}" type="presParOf" srcId="{9306BD66-0BBA-4E7A-A5FB-500BD17D7F83}" destId="{15E74880-40D6-4934-AC8C-0E6836C37FFE}" srcOrd="7" destOrd="0" presId="urn:microsoft.com/office/officeart/2008/layout/HorizontalMultiLevelHierarchy"/>
    <dgm:cxn modelId="{345946F9-38BD-4D87-9431-9EDA5CCF5E2B}" type="presParOf" srcId="{15E74880-40D6-4934-AC8C-0E6836C37FFE}" destId="{E866E5AB-DF67-4B1B-8308-C1E0130A8854}" srcOrd="0" destOrd="0" presId="urn:microsoft.com/office/officeart/2008/layout/HorizontalMultiLevelHierarchy"/>
    <dgm:cxn modelId="{D5ED70D7-CA5A-4F2D-A0D8-CBF831ED7952}" type="presParOf" srcId="{15E74880-40D6-4934-AC8C-0E6836C37FFE}" destId="{35E50484-534E-4B8F-BC42-01977C819FFF}" srcOrd="1" destOrd="0" presId="urn:microsoft.com/office/officeart/2008/layout/HorizontalMultiLevelHierarchy"/>
    <dgm:cxn modelId="{01D6DCF5-9B3F-4874-95E6-7C71EAE811F7}" type="presParOf" srcId="{9306BD66-0BBA-4E7A-A5FB-500BD17D7F83}" destId="{9CEE82BD-2861-4EFA-9C3D-4EF87AF71FB4}" srcOrd="8" destOrd="0" presId="urn:microsoft.com/office/officeart/2008/layout/HorizontalMultiLevelHierarchy"/>
    <dgm:cxn modelId="{2FF4258F-CF94-4286-97BD-A5E3A6B44C3D}" type="presParOf" srcId="{9CEE82BD-2861-4EFA-9C3D-4EF87AF71FB4}" destId="{AE2C1019-F065-4B89-8E8C-A3F3D1432D35}" srcOrd="0" destOrd="0" presId="urn:microsoft.com/office/officeart/2008/layout/HorizontalMultiLevelHierarchy"/>
    <dgm:cxn modelId="{5804606F-4AE5-4F69-A567-24A8CC661646}" type="presParOf" srcId="{9306BD66-0BBA-4E7A-A5FB-500BD17D7F83}" destId="{36BCC5F3-A896-4FBE-828A-0C1227973139}" srcOrd="9" destOrd="0" presId="urn:microsoft.com/office/officeart/2008/layout/HorizontalMultiLevelHierarchy"/>
    <dgm:cxn modelId="{4FB0A6C4-12F4-4CD3-AD4F-49A615DDAFA7}" type="presParOf" srcId="{36BCC5F3-A896-4FBE-828A-0C1227973139}" destId="{AFE3C7C1-6852-4E97-8023-06713B235405}" srcOrd="0" destOrd="0" presId="urn:microsoft.com/office/officeart/2008/layout/HorizontalMultiLevelHierarchy"/>
    <dgm:cxn modelId="{0F57E9FD-9B49-4401-9F36-7A9363FFE189}" type="presParOf" srcId="{36BCC5F3-A896-4FBE-828A-0C1227973139}" destId="{1C53D65B-2ABC-4A80-9218-72994632E33F}" srcOrd="1" destOrd="0" presId="urn:microsoft.com/office/officeart/2008/layout/HorizontalMultiLevelHierarchy"/>
    <dgm:cxn modelId="{FF17B4BC-0356-4AB8-9299-858D4769815E}" type="presParOf" srcId="{9306BD66-0BBA-4E7A-A5FB-500BD17D7F83}" destId="{CC2C3C3B-4F61-489C-9FF3-B15FDCBAF78E}" srcOrd="10" destOrd="0" presId="urn:microsoft.com/office/officeart/2008/layout/HorizontalMultiLevelHierarchy"/>
    <dgm:cxn modelId="{CBDA7D6F-DFB6-43DB-B2B2-C17392B180E0}" type="presParOf" srcId="{CC2C3C3B-4F61-489C-9FF3-B15FDCBAF78E}" destId="{3F91D0E0-6204-45CD-91A5-AE1FDF6781D5}" srcOrd="0" destOrd="0" presId="urn:microsoft.com/office/officeart/2008/layout/HorizontalMultiLevelHierarchy"/>
    <dgm:cxn modelId="{16A8F21C-2629-48E7-97AC-C0BB9F7FEAF5}" type="presParOf" srcId="{9306BD66-0BBA-4E7A-A5FB-500BD17D7F83}" destId="{F371BB46-430D-4987-ACEB-4380FF2853D2}" srcOrd="11" destOrd="0" presId="urn:microsoft.com/office/officeart/2008/layout/HorizontalMultiLevelHierarchy"/>
    <dgm:cxn modelId="{03334016-B410-40FA-812D-BBF41DD90DAF}" type="presParOf" srcId="{F371BB46-430D-4987-ACEB-4380FF2853D2}" destId="{B5BC16C2-B45E-49A9-AA73-938A1FA5CEEA}" srcOrd="0" destOrd="0" presId="urn:microsoft.com/office/officeart/2008/layout/HorizontalMultiLevelHierarchy"/>
    <dgm:cxn modelId="{90BBB8AD-2F61-40AF-9D70-CDB87DAB24DA}" type="presParOf" srcId="{F371BB46-430D-4987-ACEB-4380FF2853D2}" destId="{C5EAFDB4-D553-4D61-ABED-C536ED322253}"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A64F2FF-BDC8-41C3-945F-7EEF1E7580F9}"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pt-BR"/>
        </a:p>
      </dgm:t>
    </dgm:pt>
    <dgm:pt modelId="{7EDD8DFD-76D9-4242-91D0-533C72CD229F}">
      <dgm:prSet phldrT="[Texto]" custT="1">
        <dgm:style>
          <a:lnRef idx="0">
            <a:schemeClr val="accent6"/>
          </a:lnRef>
          <a:fillRef idx="3">
            <a:schemeClr val="accent6"/>
          </a:fillRef>
          <a:effectRef idx="3">
            <a:schemeClr val="accent6"/>
          </a:effectRef>
          <a:fontRef idx="minor">
            <a:schemeClr val="lt1"/>
          </a:fontRef>
        </dgm:style>
      </dgm:prSet>
      <dgm:spPr>
        <a:solidFill>
          <a:srgbClr val="00B050"/>
        </a:solidFill>
      </dgm:spPr>
      <dgm:t>
        <a:bodyPr/>
        <a:lstStyle/>
        <a:p>
          <a:r>
            <a:rPr lang="pt-BR" sz="3600" dirty="0"/>
            <a:t>Documentos</a:t>
          </a:r>
        </a:p>
      </dgm:t>
    </dgm:pt>
    <dgm:pt modelId="{FCDC00F9-B1C4-42E4-B84B-4A472932B9F7}" type="parTrans" cxnId="{CC548111-60FF-4FB2-864A-BFD118072D50}">
      <dgm:prSet/>
      <dgm:spPr/>
      <dgm:t>
        <a:bodyPr/>
        <a:lstStyle/>
        <a:p>
          <a:endParaRPr lang="pt-BR" sz="1100"/>
        </a:p>
      </dgm:t>
    </dgm:pt>
    <dgm:pt modelId="{DD9720A1-54B6-4B41-AB45-8D7EFAABB359}" type="sibTrans" cxnId="{CC548111-60FF-4FB2-864A-BFD118072D50}">
      <dgm:prSet/>
      <dgm:spPr/>
      <dgm:t>
        <a:bodyPr/>
        <a:lstStyle/>
        <a:p>
          <a:endParaRPr lang="pt-BR" sz="1100"/>
        </a:p>
      </dgm:t>
    </dgm:pt>
    <dgm:pt modelId="{AB96C1CC-2A41-4C50-B62A-D581D2F5C40E}">
      <dgm:prSet phldrT="[Texto]" custT="1">
        <dgm:style>
          <a:lnRef idx="0">
            <a:schemeClr val="accent3"/>
          </a:lnRef>
          <a:fillRef idx="3">
            <a:schemeClr val="accent3"/>
          </a:fillRef>
          <a:effectRef idx="3">
            <a:schemeClr val="accent3"/>
          </a:effectRef>
          <a:fontRef idx="minor">
            <a:schemeClr val="lt1"/>
          </a:fontRef>
        </dgm:style>
      </dgm:prSet>
      <dgm:spPr/>
      <dgm:t>
        <a:bodyPr/>
        <a:lstStyle/>
        <a:p>
          <a:r>
            <a:rPr lang="pt-BR" sz="2000" b="1" i="1" dirty="0" err="1">
              <a:solidFill>
                <a:schemeClr val="bg1"/>
              </a:solidFill>
            </a:rPr>
            <a:t>Product</a:t>
          </a:r>
          <a:r>
            <a:rPr lang="pt-BR" sz="2000" b="1" i="1" dirty="0">
              <a:solidFill>
                <a:schemeClr val="bg1"/>
              </a:solidFill>
            </a:rPr>
            <a:t> </a:t>
          </a:r>
          <a:r>
            <a:rPr lang="pt-BR" sz="2000" b="1" i="1" dirty="0" err="1">
              <a:solidFill>
                <a:schemeClr val="bg1"/>
              </a:solidFill>
            </a:rPr>
            <a:t>Backlog</a:t>
          </a:r>
          <a:endParaRPr lang="pt-BR" sz="2000" b="1" dirty="0">
            <a:solidFill>
              <a:schemeClr val="bg1"/>
            </a:solidFill>
          </a:endParaRPr>
        </a:p>
      </dgm:t>
    </dgm:pt>
    <dgm:pt modelId="{055B305C-A9B9-421B-9CAE-A99201515805}" type="parTrans" cxnId="{874E983D-BA99-4AFE-A151-1ACA5824CE72}">
      <dgm:prSet custT="1"/>
      <dgm:spPr/>
      <dgm:t>
        <a:bodyPr/>
        <a:lstStyle/>
        <a:p>
          <a:endParaRPr lang="pt-BR" sz="100"/>
        </a:p>
      </dgm:t>
    </dgm:pt>
    <dgm:pt modelId="{1500C119-FF85-48F6-90E9-003D86F7A932}" type="sibTrans" cxnId="{874E983D-BA99-4AFE-A151-1ACA5824CE72}">
      <dgm:prSet/>
      <dgm:spPr/>
      <dgm:t>
        <a:bodyPr/>
        <a:lstStyle/>
        <a:p>
          <a:endParaRPr lang="pt-BR" sz="1100"/>
        </a:p>
      </dgm:t>
    </dgm:pt>
    <dgm:pt modelId="{EAA0BAB8-150D-4C0D-AED3-B989BADD1736}">
      <dgm:prSet phldrT="[Texto]" custT="1">
        <dgm:style>
          <a:lnRef idx="0">
            <a:schemeClr val="accent3"/>
          </a:lnRef>
          <a:fillRef idx="3">
            <a:schemeClr val="accent3"/>
          </a:fillRef>
          <a:effectRef idx="3">
            <a:schemeClr val="accent3"/>
          </a:effectRef>
          <a:fontRef idx="minor">
            <a:schemeClr val="lt1"/>
          </a:fontRef>
        </dgm:style>
      </dgm:prSet>
      <dgm:spPr/>
      <dgm:t>
        <a:bodyPr/>
        <a:lstStyle/>
        <a:p>
          <a:r>
            <a:rPr lang="pt-BR" sz="2000" b="1" i="1" dirty="0">
              <a:solidFill>
                <a:schemeClr val="bg1"/>
              </a:solidFill>
            </a:rPr>
            <a:t>Sprint </a:t>
          </a:r>
          <a:r>
            <a:rPr lang="pt-BR" sz="2000" b="1" i="1" dirty="0" err="1">
              <a:solidFill>
                <a:schemeClr val="bg1"/>
              </a:solidFill>
            </a:rPr>
            <a:t>Backlog</a:t>
          </a:r>
          <a:endParaRPr lang="pt-BR" sz="2000" b="1" dirty="0">
            <a:solidFill>
              <a:schemeClr val="bg1"/>
            </a:solidFill>
          </a:endParaRPr>
        </a:p>
      </dgm:t>
    </dgm:pt>
    <dgm:pt modelId="{B6C2A77A-1CB3-44DF-97CD-DBC1497176FA}" type="parTrans" cxnId="{D64C9E89-214D-4678-B44D-2B4978F1B46A}">
      <dgm:prSet custT="1"/>
      <dgm:spPr/>
      <dgm:t>
        <a:bodyPr/>
        <a:lstStyle/>
        <a:p>
          <a:endParaRPr lang="pt-BR" sz="100"/>
        </a:p>
      </dgm:t>
    </dgm:pt>
    <dgm:pt modelId="{74248330-B366-428C-BA1C-496681D544D7}" type="sibTrans" cxnId="{D64C9E89-214D-4678-B44D-2B4978F1B46A}">
      <dgm:prSet/>
      <dgm:spPr/>
      <dgm:t>
        <a:bodyPr/>
        <a:lstStyle/>
        <a:p>
          <a:endParaRPr lang="pt-BR" sz="1100"/>
        </a:p>
      </dgm:t>
    </dgm:pt>
    <dgm:pt modelId="{5E5AC14A-E139-4C2E-83CE-F9DBC2A11BFC}">
      <dgm:prSet phldrT="[Texto]" custT="1">
        <dgm:style>
          <a:lnRef idx="0">
            <a:schemeClr val="accent3"/>
          </a:lnRef>
          <a:fillRef idx="3">
            <a:schemeClr val="accent3"/>
          </a:fillRef>
          <a:effectRef idx="3">
            <a:schemeClr val="accent3"/>
          </a:effectRef>
          <a:fontRef idx="minor">
            <a:schemeClr val="lt1"/>
          </a:fontRef>
        </dgm:style>
      </dgm:prSet>
      <dgm:spPr/>
      <dgm:t>
        <a:bodyPr/>
        <a:lstStyle/>
        <a:p>
          <a:r>
            <a:rPr lang="pt-BR" sz="2000" b="1" dirty="0">
              <a:solidFill>
                <a:schemeClr val="bg1"/>
              </a:solidFill>
            </a:rPr>
            <a:t>Definição de Pronto</a:t>
          </a:r>
        </a:p>
      </dgm:t>
    </dgm:pt>
    <dgm:pt modelId="{6A33B968-38CD-4635-82EC-E76A615DED30}" type="parTrans" cxnId="{84717E09-90BE-47C5-8AE5-52C9A65565CC}">
      <dgm:prSet custT="1"/>
      <dgm:spPr/>
      <dgm:t>
        <a:bodyPr/>
        <a:lstStyle/>
        <a:p>
          <a:endParaRPr lang="pt-BR" sz="100"/>
        </a:p>
      </dgm:t>
    </dgm:pt>
    <dgm:pt modelId="{E9ECAB03-46FC-42F9-B6F7-FAEF09A57693}" type="sibTrans" cxnId="{84717E09-90BE-47C5-8AE5-52C9A65565CC}">
      <dgm:prSet/>
      <dgm:spPr/>
      <dgm:t>
        <a:bodyPr/>
        <a:lstStyle/>
        <a:p>
          <a:endParaRPr lang="pt-BR" sz="1100"/>
        </a:p>
      </dgm:t>
    </dgm:pt>
    <dgm:pt modelId="{3B5B71E5-C4D9-4B2C-922E-0B854AD004D1}" type="pres">
      <dgm:prSet presAssocID="{2A64F2FF-BDC8-41C3-945F-7EEF1E7580F9}" presName="Name0" presStyleCnt="0">
        <dgm:presLayoutVars>
          <dgm:chPref val="1"/>
          <dgm:dir/>
          <dgm:animOne val="branch"/>
          <dgm:animLvl val="lvl"/>
          <dgm:resizeHandles val="exact"/>
        </dgm:presLayoutVars>
      </dgm:prSet>
      <dgm:spPr/>
      <dgm:t>
        <a:bodyPr/>
        <a:lstStyle/>
        <a:p>
          <a:endParaRPr lang="pt-BR"/>
        </a:p>
      </dgm:t>
    </dgm:pt>
    <dgm:pt modelId="{E56388E7-E3EF-4692-BFAA-BFDE11E4FFE2}" type="pres">
      <dgm:prSet presAssocID="{7EDD8DFD-76D9-4242-91D0-533C72CD229F}" presName="root1" presStyleCnt="0"/>
      <dgm:spPr/>
    </dgm:pt>
    <dgm:pt modelId="{766DF19B-B5BE-457C-8D04-CE86709F477B}" type="pres">
      <dgm:prSet presAssocID="{7EDD8DFD-76D9-4242-91D0-533C72CD229F}" presName="LevelOneTextNode" presStyleLbl="node0" presStyleIdx="0" presStyleCnt="1">
        <dgm:presLayoutVars>
          <dgm:chPref val="3"/>
        </dgm:presLayoutVars>
      </dgm:prSet>
      <dgm:spPr/>
      <dgm:t>
        <a:bodyPr/>
        <a:lstStyle/>
        <a:p>
          <a:endParaRPr lang="pt-BR"/>
        </a:p>
      </dgm:t>
    </dgm:pt>
    <dgm:pt modelId="{9306BD66-0BBA-4E7A-A5FB-500BD17D7F83}" type="pres">
      <dgm:prSet presAssocID="{7EDD8DFD-76D9-4242-91D0-533C72CD229F}" presName="level2hierChild" presStyleCnt="0"/>
      <dgm:spPr/>
    </dgm:pt>
    <dgm:pt modelId="{282E6734-BF52-4300-9B16-E863C45F454B}" type="pres">
      <dgm:prSet presAssocID="{055B305C-A9B9-421B-9CAE-A99201515805}" presName="conn2-1" presStyleLbl="parChTrans1D2" presStyleIdx="0" presStyleCnt="3"/>
      <dgm:spPr/>
      <dgm:t>
        <a:bodyPr/>
        <a:lstStyle/>
        <a:p>
          <a:endParaRPr lang="pt-BR"/>
        </a:p>
      </dgm:t>
    </dgm:pt>
    <dgm:pt modelId="{F4095DA1-5C52-47F6-8131-664FC450D01B}" type="pres">
      <dgm:prSet presAssocID="{055B305C-A9B9-421B-9CAE-A99201515805}" presName="connTx" presStyleLbl="parChTrans1D2" presStyleIdx="0" presStyleCnt="3"/>
      <dgm:spPr/>
      <dgm:t>
        <a:bodyPr/>
        <a:lstStyle/>
        <a:p>
          <a:endParaRPr lang="pt-BR"/>
        </a:p>
      </dgm:t>
    </dgm:pt>
    <dgm:pt modelId="{CF34EBBC-2108-447B-9D77-2DF859A899A0}" type="pres">
      <dgm:prSet presAssocID="{AB96C1CC-2A41-4C50-B62A-D581D2F5C40E}" presName="root2" presStyleCnt="0"/>
      <dgm:spPr/>
    </dgm:pt>
    <dgm:pt modelId="{9D4FCB7F-7542-4A96-94F5-EA7EDEF9B486}" type="pres">
      <dgm:prSet presAssocID="{AB96C1CC-2A41-4C50-B62A-D581D2F5C40E}" presName="LevelTwoTextNode" presStyleLbl="node2" presStyleIdx="0" presStyleCnt="3" custScaleX="107497" custScaleY="96620">
        <dgm:presLayoutVars>
          <dgm:chPref val="3"/>
        </dgm:presLayoutVars>
      </dgm:prSet>
      <dgm:spPr/>
      <dgm:t>
        <a:bodyPr/>
        <a:lstStyle/>
        <a:p>
          <a:endParaRPr lang="pt-BR"/>
        </a:p>
      </dgm:t>
    </dgm:pt>
    <dgm:pt modelId="{28DC4A93-DE06-4694-AD69-57861C5D518C}" type="pres">
      <dgm:prSet presAssocID="{AB96C1CC-2A41-4C50-B62A-D581D2F5C40E}" presName="level3hierChild" presStyleCnt="0"/>
      <dgm:spPr/>
    </dgm:pt>
    <dgm:pt modelId="{E1712124-5C34-4015-BB7A-A4A7A33D5FE6}" type="pres">
      <dgm:prSet presAssocID="{B6C2A77A-1CB3-44DF-97CD-DBC1497176FA}" presName="conn2-1" presStyleLbl="parChTrans1D2" presStyleIdx="1" presStyleCnt="3"/>
      <dgm:spPr/>
      <dgm:t>
        <a:bodyPr/>
        <a:lstStyle/>
        <a:p>
          <a:endParaRPr lang="pt-BR"/>
        </a:p>
      </dgm:t>
    </dgm:pt>
    <dgm:pt modelId="{C68C713F-DA1F-499D-8A33-41FAAB575A1D}" type="pres">
      <dgm:prSet presAssocID="{B6C2A77A-1CB3-44DF-97CD-DBC1497176FA}" presName="connTx" presStyleLbl="parChTrans1D2" presStyleIdx="1" presStyleCnt="3"/>
      <dgm:spPr/>
      <dgm:t>
        <a:bodyPr/>
        <a:lstStyle/>
        <a:p>
          <a:endParaRPr lang="pt-BR"/>
        </a:p>
      </dgm:t>
    </dgm:pt>
    <dgm:pt modelId="{735F382B-68D4-4C92-B727-4A81D99207A2}" type="pres">
      <dgm:prSet presAssocID="{EAA0BAB8-150D-4C0D-AED3-B989BADD1736}" presName="root2" presStyleCnt="0"/>
      <dgm:spPr/>
    </dgm:pt>
    <dgm:pt modelId="{065B01A3-A042-4F4F-A320-39FC0908BEFC}" type="pres">
      <dgm:prSet presAssocID="{EAA0BAB8-150D-4C0D-AED3-B989BADD1736}" presName="LevelTwoTextNode" presStyleLbl="node2" presStyleIdx="1" presStyleCnt="3" custScaleX="107497" custScaleY="96620">
        <dgm:presLayoutVars>
          <dgm:chPref val="3"/>
        </dgm:presLayoutVars>
      </dgm:prSet>
      <dgm:spPr/>
      <dgm:t>
        <a:bodyPr/>
        <a:lstStyle/>
        <a:p>
          <a:endParaRPr lang="pt-BR"/>
        </a:p>
      </dgm:t>
    </dgm:pt>
    <dgm:pt modelId="{5C9E4546-F9E9-4691-9C7F-E5912251A3FA}" type="pres">
      <dgm:prSet presAssocID="{EAA0BAB8-150D-4C0D-AED3-B989BADD1736}" presName="level3hierChild" presStyleCnt="0"/>
      <dgm:spPr/>
    </dgm:pt>
    <dgm:pt modelId="{C4DA0D90-EF27-4BB4-9BE4-DD2DCFD79F22}" type="pres">
      <dgm:prSet presAssocID="{6A33B968-38CD-4635-82EC-E76A615DED30}" presName="conn2-1" presStyleLbl="parChTrans1D2" presStyleIdx="2" presStyleCnt="3"/>
      <dgm:spPr/>
      <dgm:t>
        <a:bodyPr/>
        <a:lstStyle/>
        <a:p>
          <a:endParaRPr lang="pt-BR"/>
        </a:p>
      </dgm:t>
    </dgm:pt>
    <dgm:pt modelId="{C2780867-590D-4C3A-8E7B-B9E2116B3869}" type="pres">
      <dgm:prSet presAssocID="{6A33B968-38CD-4635-82EC-E76A615DED30}" presName="connTx" presStyleLbl="parChTrans1D2" presStyleIdx="2" presStyleCnt="3"/>
      <dgm:spPr/>
      <dgm:t>
        <a:bodyPr/>
        <a:lstStyle/>
        <a:p>
          <a:endParaRPr lang="pt-BR"/>
        </a:p>
      </dgm:t>
    </dgm:pt>
    <dgm:pt modelId="{E09E88FA-90C5-4C22-8965-BC7C6AD43595}" type="pres">
      <dgm:prSet presAssocID="{5E5AC14A-E139-4C2E-83CE-F9DBC2A11BFC}" presName="root2" presStyleCnt="0"/>
      <dgm:spPr/>
    </dgm:pt>
    <dgm:pt modelId="{25E07AE3-240D-48F8-A803-7848C26E0C23}" type="pres">
      <dgm:prSet presAssocID="{5E5AC14A-E139-4C2E-83CE-F9DBC2A11BFC}" presName="LevelTwoTextNode" presStyleLbl="node2" presStyleIdx="2" presStyleCnt="3" custScaleX="107497" custScaleY="96620">
        <dgm:presLayoutVars>
          <dgm:chPref val="3"/>
        </dgm:presLayoutVars>
      </dgm:prSet>
      <dgm:spPr/>
      <dgm:t>
        <a:bodyPr/>
        <a:lstStyle/>
        <a:p>
          <a:endParaRPr lang="pt-BR"/>
        </a:p>
      </dgm:t>
    </dgm:pt>
    <dgm:pt modelId="{5D9D5A70-5238-4A39-8830-53E891E68882}" type="pres">
      <dgm:prSet presAssocID="{5E5AC14A-E139-4C2E-83CE-F9DBC2A11BFC}" presName="level3hierChild" presStyleCnt="0"/>
      <dgm:spPr/>
    </dgm:pt>
  </dgm:ptLst>
  <dgm:cxnLst>
    <dgm:cxn modelId="{94F5B1AB-7D64-44E6-9220-216C6139EE18}" type="presOf" srcId="{6A33B968-38CD-4635-82EC-E76A615DED30}" destId="{C2780867-590D-4C3A-8E7B-B9E2116B3869}" srcOrd="1" destOrd="0" presId="urn:microsoft.com/office/officeart/2008/layout/HorizontalMultiLevelHierarchy"/>
    <dgm:cxn modelId="{6D83C73D-37A9-4FAE-BF37-2056F89CFD79}" type="presOf" srcId="{7EDD8DFD-76D9-4242-91D0-533C72CD229F}" destId="{766DF19B-B5BE-457C-8D04-CE86709F477B}" srcOrd="0" destOrd="0" presId="urn:microsoft.com/office/officeart/2008/layout/HorizontalMultiLevelHierarchy"/>
    <dgm:cxn modelId="{19DCAD0E-B84C-4DF7-B08B-B80BF5835F09}" type="presOf" srcId="{055B305C-A9B9-421B-9CAE-A99201515805}" destId="{F4095DA1-5C52-47F6-8131-664FC450D01B}" srcOrd="1" destOrd="0" presId="urn:microsoft.com/office/officeart/2008/layout/HorizontalMultiLevelHierarchy"/>
    <dgm:cxn modelId="{D64C9E89-214D-4678-B44D-2B4978F1B46A}" srcId="{7EDD8DFD-76D9-4242-91D0-533C72CD229F}" destId="{EAA0BAB8-150D-4C0D-AED3-B989BADD1736}" srcOrd="1" destOrd="0" parTransId="{B6C2A77A-1CB3-44DF-97CD-DBC1497176FA}" sibTransId="{74248330-B366-428C-BA1C-496681D544D7}"/>
    <dgm:cxn modelId="{BEFFAED3-3A7E-43CE-B078-6DDC206A1167}" type="presOf" srcId="{AB96C1CC-2A41-4C50-B62A-D581D2F5C40E}" destId="{9D4FCB7F-7542-4A96-94F5-EA7EDEF9B486}" srcOrd="0" destOrd="0" presId="urn:microsoft.com/office/officeart/2008/layout/HorizontalMultiLevelHierarchy"/>
    <dgm:cxn modelId="{CC548111-60FF-4FB2-864A-BFD118072D50}" srcId="{2A64F2FF-BDC8-41C3-945F-7EEF1E7580F9}" destId="{7EDD8DFD-76D9-4242-91D0-533C72CD229F}" srcOrd="0" destOrd="0" parTransId="{FCDC00F9-B1C4-42E4-B84B-4A472932B9F7}" sibTransId="{DD9720A1-54B6-4B41-AB45-8D7EFAABB359}"/>
    <dgm:cxn modelId="{84717E09-90BE-47C5-8AE5-52C9A65565CC}" srcId="{7EDD8DFD-76D9-4242-91D0-533C72CD229F}" destId="{5E5AC14A-E139-4C2E-83CE-F9DBC2A11BFC}" srcOrd="2" destOrd="0" parTransId="{6A33B968-38CD-4635-82EC-E76A615DED30}" sibTransId="{E9ECAB03-46FC-42F9-B6F7-FAEF09A57693}"/>
    <dgm:cxn modelId="{3F12CCA9-0772-4332-8272-E6D0EF3E37C3}" type="presOf" srcId="{B6C2A77A-1CB3-44DF-97CD-DBC1497176FA}" destId="{E1712124-5C34-4015-BB7A-A4A7A33D5FE6}" srcOrd="0" destOrd="0" presId="urn:microsoft.com/office/officeart/2008/layout/HorizontalMultiLevelHierarchy"/>
    <dgm:cxn modelId="{874E983D-BA99-4AFE-A151-1ACA5824CE72}" srcId="{7EDD8DFD-76D9-4242-91D0-533C72CD229F}" destId="{AB96C1CC-2A41-4C50-B62A-D581D2F5C40E}" srcOrd="0" destOrd="0" parTransId="{055B305C-A9B9-421B-9CAE-A99201515805}" sibTransId="{1500C119-FF85-48F6-90E9-003D86F7A932}"/>
    <dgm:cxn modelId="{2190C948-8D5E-4B50-8B31-F3A6937A367C}" type="presOf" srcId="{5E5AC14A-E139-4C2E-83CE-F9DBC2A11BFC}" destId="{25E07AE3-240D-48F8-A803-7848C26E0C23}" srcOrd="0" destOrd="0" presId="urn:microsoft.com/office/officeart/2008/layout/HorizontalMultiLevelHierarchy"/>
    <dgm:cxn modelId="{70083DC3-A696-4AA2-BE61-A129F6061D85}" type="presOf" srcId="{2A64F2FF-BDC8-41C3-945F-7EEF1E7580F9}" destId="{3B5B71E5-C4D9-4B2C-922E-0B854AD004D1}" srcOrd="0" destOrd="0" presId="urn:microsoft.com/office/officeart/2008/layout/HorizontalMultiLevelHierarchy"/>
    <dgm:cxn modelId="{0EFD5E60-2BF8-4031-8F82-E8D2986BA62D}" type="presOf" srcId="{EAA0BAB8-150D-4C0D-AED3-B989BADD1736}" destId="{065B01A3-A042-4F4F-A320-39FC0908BEFC}" srcOrd="0" destOrd="0" presId="urn:microsoft.com/office/officeart/2008/layout/HorizontalMultiLevelHierarchy"/>
    <dgm:cxn modelId="{EC3E6319-A294-47AA-A8DE-E6A4C0D991B9}" type="presOf" srcId="{B6C2A77A-1CB3-44DF-97CD-DBC1497176FA}" destId="{C68C713F-DA1F-499D-8A33-41FAAB575A1D}" srcOrd="1" destOrd="0" presId="urn:microsoft.com/office/officeart/2008/layout/HorizontalMultiLevelHierarchy"/>
    <dgm:cxn modelId="{93EA2737-D025-479C-A3AE-7E2966AAEB66}" type="presOf" srcId="{055B305C-A9B9-421B-9CAE-A99201515805}" destId="{282E6734-BF52-4300-9B16-E863C45F454B}" srcOrd="0" destOrd="0" presId="urn:microsoft.com/office/officeart/2008/layout/HorizontalMultiLevelHierarchy"/>
    <dgm:cxn modelId="{C719B353-3E0D-4200-BCD1-DE5BBFA2C7FA}" type="presOf" srcId="{6A33B968-38CD-4635-82EC-E76A615DED30}" destId="{C4DA0D90-EF27-4BB4-9BE4-DD2DCFD79F22}" srcOrd="0" destOrd="0" presId="urn:microsoft.com/office/officeart/2008/layout/HorizontalMultiLevelHierarchy"/>
    <dgm:cxn modelId="{7FE9EA23-B0C9-48FD-815E-2A0C16EA6EE3}" type="presParOf" srcId="{3B5B71E5-C4D9-4B2C-922E-0B854AD004D1}" destId="{E56388E7-E3EF-4692-BFAA-BFDE11E4FFE2}" srcOrd="0" destOrd="0" presId="urn:microsoft.com/office/officeart/2008/layout/HorizontalMultiLevelHierarchy"/>
    <dgm:cxn modelId="{54C8DF35-1424-4245-9F00-B59763488A82}" type="presParOf" srcId="{E56388E7-E3EF-4692-BFAA-BFDE11E4FFE2}" destId="{766DF19B-B5BE-457C-8D04-CE86709F477B}" srcOrd="0" destOrd="0" presId="urn:microsoft.com/office/officeart/2008/layout/HorizontalMultiLevelHierarchy"/>
    <dgm:cxn modelId="{264F0758-3212-4549-9E40-A377E9706814}" type="presParOf" srcId="{E56388E7-E3EF-4692-BFAA-BFDE11E4FFE2}" destId="{9306BD66-0BBA-4E7A-A5FB-500BD17D7F83}" srcOrd="1" destOrd="0" presId="urn:microsoft.com/office/officeart/2008/layout/HorizontalMultiLevelHierarchy"/>
    <dgm:cxn modelId="{53A0EB07-1787-4E29-B3B8-A483A6640D5D}" type="presParOf" srcId="{9306BD66-0BBA-4E7A-A5FB-500BD17D7F83}" destId="{282E6734-BF52-4300-9B16-E863C45F454B}" srcOrd="0" destOrd="0" presId="urn:microsoft.com/office/officeart/2008/layout/HorizontalMultiLevelHierarchy"/>
    <dgm:cxn modelId="{14E5476B-EC12-44E9-AD22-4FFD06936653}" type="presParOf" srcId="{282E6734-BF52-4300-9B16-E863C45F454B}" destId="{F4095DA1-5C52-47F6-8131-664FC450D01B}" srcOrd="0" destOrd="0" presId="urn:microsoft.com/office/officeart/2008/layout/HorizontalMultiLevelHierarchy"/>
    <dgm:cxn modelId="{5BFADB46-AE5D-4AD7-85AE-939766D5620C}" type="presParOf" srcId="{9306BD66-0BBA-4E7A-A5FB-500BD17D7F83}" destId="{CF34EBBC-2108-447B-9D77-2DF859A899A0}" srcOrd="1" destOrd="0" presId="urn:microsoft.com/office/officeart/2008/layout/HorizontalMultiLevelHierarchy"/>
    <dgm:cxn modelId="{FEA8F274-43C7-4070-AE06-79A3B09267BE}" type="presParOf" srcId="{CF34EBBC-2108-447B-9D77-2DF859A899A0}" destId="{9D4FCB7F-7542-4A96-94F5-EA7EDEF9B486}" srcOrd="0" destOrd="0" presId="urn:microsoft.com/office/officeart/2008/layout/HorizontalMultiLevelHierarchy"/>
    <dgm:cxn modelId="{E1B55056-AD2C-4559-9E8E-ECA504F57F39}" type="presParOf" srcId="{CF34EBBC-2108-447B-9D77-2DF859A899A0}" destId="{28DC4A93-DE06-4694-AD69-57861C5D518C}" srcOrd="1" destOrd="0" presId="urn:microsoft.com/office/officeart/2008/layout/HorizontalMultiLevelHierarchy"/>
    <dgm:cxn modelId="{6148F807-E4CD-42A1-9EE6-5C45B6975BFF}" type="presParOf" srcId="{9306BD66-0BBA-4E7A-A5FB-500BD17D7F83}" destId="{E1712124-5C34-4015-BB7A-A4A7A33D5FE6}" srcOrd="2" destOrd="0" presId="urn:microsoft.com/office/officeart/2008/layout/HorizontalMultiLevelHierarchy"/>
    <dgm:cxn modelId="{3A85B20E-B378-4D63-A825-D00C090BCF40}" type="presParOf" srcId="{E1712124-5C34-4015-BB7A-A4A7A33D5FE6}" destId="{C68C713F-DA1F-499D-8A33-41FAAB575A1D}" srcOrd="0" destOrd="0" presId="urn:microsoft.com/office/officeart/2008/layout/HorizontalMultiLevelHierarchy"/>
    <dgm:cxn modelId="{3A722E25-A771-4A82-A54F-1402C906DA88}" type="presParOf" srcId="{9306BD66-0BBA-4E7A-A5FB-500BD17D7F83}" destId="{735F382B-68D4-4C92-B727-4A81D99207A2}" srcOrd="3" destOrd="0" presId="urn:microsoft.com/office/officeart/2008/layout/HorizontalMultiLevelHierarchy"/>
    <dgm:cxn modelId="{4119F84B-12D9-4608-8C07-349E1E7B6D0B}" type="presParOf" srcId="{735F382B-68D4-4C92-B727-4A81D99207A2}" destId="{065B01A3-A042-4F4F-A320-39FC0908BEFC}" srcOrd="0" destOrd="0" presId="urn:microsoft.com/office/officeart/2008/layout/HorizontalMultiLevelHierarchy"/>
    <dgm:cxn modelId="{E0644082-D708-45BB-933B-BB6065F16A7A}" type="presParOf" srcId="{735F382B-68D4-4C92-B727-4A81D99207A2}" destId="{5C9E4546-F9E9-4691-9C7F-E5912251A3FA}" srcOrd="1" destOrd="0" presId="urn:microsoft.com/office/officeart/2008/layout/HorizontalMultiLevelHierarchy"/>
    <dgm:cxn modelId="{F3886723-C972-4D53-9528-865CC0FDF973}" type="presParOf" srcId="{9306BD66-0BBA-4E7A-A5FB-500BD17D7F83}" destId="{C4DA0D90-EF27-4BB4-9BE4-DD2DCFD79F22}" srcOrd="4" destOrd="0" presId="urn:microsoft.com/office/officeart/2008/layout/HorizontalMultiLevelHierarchy"/>
    <dgm:cxn modelId="{C0A166F2-A9C8-49CF-8571-4FDB8517965A}" type="presParOf" srcId="{C4DA0D90-EF27-4BB4-9BE4-DD2DCFD79F22}" destId="{C2780867-590D-4C3A-8E7B-B9E2116B3869}" srcOrd="0" destOrd="0" presId="urn:microsoft.com/office/officeart/2008/layout/HorizontalMultiLevelHierarchy"/>
    <dgm:cxn modelId="{85CAEB6E-0FE9-4790-8985-32B637B57BEC}" type="presParOf" srcId="{9306BD66-0BBA-4E7A-A5FB-500BD17D7F83}" destId="{E09E88FA-90C5-4C22-8965-BC7C6AD43595}" srcOrd="5" destOrd="0" presId="urn:microsoft.com/office/officeart/2008/layout/HorizontalMultiLevelHierarchy"/>
    <dgm:cxn modelId="{2859BFFB-596D-4B0C-9B08-AED585AB8C81}" type="presParOf" srcId="{E09E88FA-90C5-4C22-8965-BC7C6AD43595}" destId="{25E07AE3-240D-48F8-A803-7848C26E0C23}" srcOrd="0" destOrd="0" presId="urn:microsoft.com/office/officeart/2008/layout/HorizontalMultiLevelHierarchy"/>
    <dgm:cxn modelId="{AAB8F340-7445-46FC-ACDB-EE3FB80F8B18}" type="presParOf" srcId="{E09E88FA-90C5-4C22-8965-BC7C6AD43595}" destId="{5D9D5A70-5238-4A39-8830-53E891E68882}"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8EB4FE-BF46-4CF3-896A-CB307B80C210}">
      <dsp:nvSpPr>
        <dsp:cNvPr id="0" name=""/>
        <dsp:cNvSpPr/>
      </dsp:nvSpPr>
      <dsp:spPr>
        <a:xfrm>
          <a:off x="626469" y="0"/>
          <a:ext cx="7099988" cy="3274253"/>
        </a:xfrm>
        <a:prstGeom prst="rightArrow">
          <a:avLst/>
        </a:prstGeom>
        <a:solidFill>
          <a:srgbClr val="FFFF00"/>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580F0AE0-7BA4-45DB-B3A2-85ACB610DF21}">
      <dsp:nvSpPr>
        <dsp:cNvPr id="0" name=""/>
        <dsp:cNvSpPr/>
      </dsp:nvSpPr>
      <dsp:spPr>
        <a:xfrm>
          <a:off x="3865" y="982275"/>
          <a:ext cx="2630281" cy="1309701"/>
        </a:xfrm>
        <a:prstGeom prst="roundRect">
          <a:avLst/>
        </a:prstGeom>
        <a:solidFill>
          <a:srgbClr val="7E0000"/>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pt-BR" sz="2800" kern="1200" dirty="0"/>
            <a:t>Entrada</a:t>
          </a:r>
        </a:p>
      </dsp:txBody>
      <dsp:txXfrm>
        <a:off x="67799" y="1046209"/>
        <a:ext cx="2502413" cy="1181833"/>
      </dsp:txXfrm>
    </dsp:sp>
    <dsp:sp modelId="{EA7BE7CA-3FB0-46A7-B7AF-F9313CE180D5}">
      <dsp:nvSpPr>
        <dsp:cNvPr id="0" name=""/>
        <dsp:cNvSpPr/>
      </dsp:nvSpPr>
      <dsp:spPr>
        <a:xfrm>
          <a:off x="2861323" y="982275"/>
          <a:ext cx="2630281" cy="1309701"/>
        </a:xfrm>
        <a:prstGeom prst="roundRect">
          <a:avLst/>
        </a:prstGeom>
        <a:solidFill>
          <a:srgbClr val="0070C0"/>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pt-BR" sz="2800" kern="1200" dirty="0"/>
            <a:t>Processamento</a:t>
          </a:r>
        </a:p>
      </dsp:txBody>
      <dsp:txXfrm>
        <a:off x="2925257" y="1046209"/>
        <a:ext cx="2502413" cy="1181833"/>
      </dsp:txXfrm>
    </dsp:sp>
    <dsp:sp modelId="{D5469A5B-BC08-4F1A-A468-64B4B434DE30}">
      <dsp:nvSpPr>
        <dsp:cNvPr id="0" name=""/>
        <dsp:cNvSpPr/>
      </dsp:nvSpPr>
      <dsp:spPr>
        <a:xfrm>
          <a:off x="5718781" y="982275"/>
          <a:ext cx="2630281" cy="1309701"/>
        </a:xfrm>
        <a:prstGeom prst="roundRect">
          <a:avLst/>
        </a:prstGeom>
        <a:solidFill>
          <a:srgbClr val="7030A0"/>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pt-BR" sz="2800" kern="1200" dirty="0"/>
            <a:t>Saída</a:t>
          </a:r>
        </a:p>
      </dsp:txBody>
      <dsp:txXfrm>
        <a:off x="5782715" y="1046209"/>
        <a:ext cx="2502413" cy="11818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F3118A-5C64-4306-A397-0D14486FD80F}">
      <dsp:nvSpPr>
        <dsp:cNvPr id="0" name=""/>
        <dsp:cNvSpPr/>
      </dsp:nvSpPr>
      <dsp:spPr>
        <a:xfrm>
          <a:off x="1867" y="0"/>
          <a:ext cx="2904818" cy="5328591"/>
        </a:xfrm>
        <a:prstGeom prst="roundRect">
          <a:avLst>
            <a:gd name="adj" fmla="val 1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9136" tIns="199136" rIns="199136" bIns="199136" numCol="1" spcCol="1270" anchor="t" anchorCtr="1">
          <a:noAutofit/>
        </a:bodyPr>
        <a:lstStyle/>
        <a:p>
          <a:pPr lvl="0" algn="l" defTabSz="1244600">
            <a:lnSpc>
              <a:spcPct val="90000"/>
            </a:lnSpc>
            <a:spcBef>
              <a:spcPct val="0"/>
            </a:spcBef>
            <a:spcAft>
              <a:spcPct val="35000"/>
            </a:spcAft>
          </a:pPr>
          <a:r>
            <a:rPr lang="pt-BR" altLang="pt-BR" sz="2800" b="1" kern="1200" dirty="0">
              <a:solidFill>
                <a:srgbClr val="FFFF00"/>
              </a:solidFill>
            </a:rPr>
            <a:t>Transparência</a:t>
          </a:r>
          <a:endParaRPr lang="pt-BR" sz="2800" kern="1200" dirty="0">
            <a:solidFill>
              <a:srgbClr val="FFFF00"/>
            </a:solidFill>
          </a:endParaRPr>
        </a:p>
        <a:p>
          <a:pPr marL="228600" lvl="1" indent="-228600" algn="l" defTabSz="1066800">
            <a:lnSpc>
              <a:spcPct val="90000"/>
            </a:lnSpc>
            <a:spcBef>
              <a:spcPct val="0"/>
            </a:spcBef>
            <a:spcAft>
              <a:spcPct val="15000"/>
            </a:spcAft>
            <a:buChar char="••"/>
          </a:pPr>
          <a:r>
            <a:rPr lang="pt-BR" altLang="pt-BR" sz="2400" kern="1200" dirty="0"/>
            <a:t>Transparência dos processos, requisitos de entrega e status</a:t>
          </a:r>
        </a:p>
      </dsp:txBody>
      <dsp:txXfrm>
        <a:off x="1867" y="2131436"/>
        <a:ext cx="2904818" cy="2131436"/>
      </dsp:txXfrm>
    </dsp:sp>
    <dsp:sp modelId="{45A350FE-6514-46BC-AAA7-824D121CBA09}">
      <dsp:nvSpPr>
        <dsp:cNvPr id="0" name=""/>
        <dsp:cNvSpPr/>
      </dsp:nvSpPr>
      <dsp:spPr>
        <a:xfrm>
          <a:off x="567065" y="319715"/>
          <a:ext cx="1774421" cy="1774421"/>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44000" r="-44000"/>
          </a:stretch>
        </a:blip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50EF7C1C-BD43-4A9E-A593-F42C2EF202E5}">
      <dsp:nvSpPr>
        <dsp:cNvPr id="0" name=""/>
        <dsp:cNvSpPr/>
      </dsp:nvSpPr>
      <dsp:spPr>
        <a:xfrm>
          <a:off x="2993830" y="0"/>
          <a:ext cx="2904818" cy="5328591"/>
        </a:xfrm>
        <a:prstGeom prst="roundRect">
          <a:avLst>
            <a:gd name="adj" fmla="val 10000"/>
          </a:avLst>
        </a:prstGeom>
        <a:solidFill>
          <a:schemeClr val="accent5">
            <a:hueOff val="-4966938"/>
            <a:satOff val="19906"/>
            <a:lumOff val="4314"/>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9136" tIns="199136" rIns="199136" bIns="199136" numCol="1" spcCol="1270" anchor="t" anchorCtr="1">
          <a:noAutofit/>
        </a:bodyPr>
        <a:lstStyle/>
        <a:p>
          <a:pPr lvl="0" algn="l" defTabSz="1244600">
            <a:lnSpc>
              <a:spcPct val="90000"/>
            </a:lnSpc>
            <a:spcBef>
              <a:spcPct val="0"/>
            </a:spcBef>
            <a:spcAft>
              <a:spcPct val="35000"/>
            </a:spcAft>
          </a:pPr>
          <a:r>
            <a:rPr lang="pt-BR" altLang="pt-BR" sz="2800" b="1" kern="1200" dirty="0">
              <a:solidFill>
                <a:srgbClr val="FFFF00"/>
              </a:solidFill>
            </a:rPr>
            <a:t>Inspeção</a:t>
          </a:r>
          <a:endParaRPr lang="pt-BR" sz="2800" b="1" kern="1200" dirty="0">
            <a:solidFill>
              <a:srgbClr val="FFFF00"/>
            </a:solidFill>
          </a:endParaRPr>
        </a:p>
        <a:p>
          <a:pPr marL="228600" lvl="1" indent="-228600" algn="l" defTabSz="1066800">
            <a:lnSpc>
              <a:spcPct val="90000"/>
            </a:lnSpc>
            <a:spcBef>
              <a:spcPct val="0"/>
            </a:spcBef>
            <a:spcAft>
              <a:spcPct val="15000"/>
            </a:spcAft>
            <a:buChar char="••"/>
          </a:pPr>
          <a:r>
            <a:rPr lang="pt-BR" altLang="pt-BR" sz="2400" kern="1200" dirty="0"/>
            <a:t>Inspeção constante de tudo o que está sendo feito</a:t>
          </a:r>
        </a:p>
      </dsp:txBody>
      <dsp:txXfrm>
        <a:off x="2993830" y="2131436"/>
        <a:ext cx="2904818" cy="2131436"/>
      </dsp:txXfrm>
    </dsp:sp>
    <dsp:sp modelId="{87F9CCBA-7213-4154-BCB7-5763FE6B9773}">
      <dsp:nvSpPr>
        <dsp:cNvPr id="0" name=""/>
        <dsp:cNvSpPr/>
      </dsp:nvSpPr>
      <dsp:spPr>
        <a:xfrm>
          <a:off x="3559029" y="319715"/>
          <a:ext cx="1774421" cy="1774421"/>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4D53E339-803C-414E-9F24-DEBCBCED9F71}">
      <dsp:nvSpPr>
        <dsp:cNvPr id="0" name=""/>
        <dsp:cNvSpPr/>
      </dsp:nvSpPr>
      <dsp:spPr>
        <a:xfrm>
          <a:off x="5985794" y="0"/>
          <a:ext cx="2904818" cy="5328591"/>
        </a:xfrm>
        <a:prstGeom prst="roundRect">
          <a:avLst>
            <a:gd name="adj" fmla="val 10000"/>
          </a:avLst>
        </a:prstGeom>
        <a:solidFill>
          <a:schemeClr val="accent5">
            <a:hueOff val="-9933876"/>
            <a:satOff val="39811"/>
            <a:lumOff val="8628"/>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99136" tIns="199136" rIns="199136" bIns="199136" numCol="1" spcCol="1270" anchor="t" anchorCtr="1">
          <a:noAutofit/>
        </a:bodyPr>
        <a:lstStyle/>
        <a:p>
          <a:pPr lvl="0" algn="l" defTabSz="1244600">
            <a:lnSpc>
              <a:spcPct val="90000"/>
            </a:lnSpc>
            <a:spcBef>
              <a:spcPct val="0"/>
            </a:spcBef>
            <a:spcAft>
              <a:spcPct val="35000"/>
            </a:spcAft>
          </a:pPr>
          <a:r>
            <a:rPr lang="pt-BR" altLang="pt-BR" sz="2800" b="1" kern="1200" dirty="0">
              <a:solidFill>
                <a:srgbClr val="FFFF00"/>
              </a:solidFill>
            </a:rPr>
            <a:t>Adaptação</a:t>
          </a:r>
          <a:endParaRPr lang="pt-BR" sz="2800" b="1" kern="1200" dirty="0">
            <a:solidFill>
              <a:srgbClr val="FFFF00"/>
            </a:solidFill>
          </a:endParaRPr>
        </a:p>
        <a:p>
          <a:pPr marL="228600" lvl="1" indent="-228600" algn="l" defTabSz="1066800">
            <a:lnSpc>
              <a:spcPct val="90000"/>
            </a:lnSpc>
            <a:spcBef>
              <a:spcPct val="0"/>
            </a:spcBef>
            <a:spcAft>
              <a:spcPct val="15000"/>
            </a:spcAft>
            <a:buChar char="••"/>
          </a:pPr>
          <a:r>
            <a:rPr lang="pt-BR" altLang="pt-BR" sz="2400" kern="1200" dirty="0"/>
            <a:t>Adaptação, tanto do processo, quanto do produto às mudanças</a:t>
          </a:r>
        </a:p>
      </dsp:txBody>
      <dsp:txXfrm>
        <a:off x="5985794" y="2131436"/>
        <a:ext cx="2904818" cy="2131436"/>
      </dsp:txXfrm>
    </dsp:sp>
    <dsp:sp modelId="{065F31F5-E4D9-4B09-8DE6-965D889157FC}">
      <dsp:nvSpPr>
        <dsp:cNvPr id="0" name=""/>
        <dsp:cNvSpPr/>
      </dsp:nvSpPr>
      <dsp:spPr>
        <a:xfrm>
          <a:off x="6550992" y="319715"/>
          <a:ext cx="1774421" cy="1774421"/>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51000" r="-51000"/>
          </a:stretch>
        </a:blip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1">
          <a:scrgbClr r="0" g="0" b="0"/>
        </a:effectRef>
        <a:fontRef idx="minor"/>
      </dsp:style>
    </dsp:sp>
    <dsp:sp modelId="{160845B1-E87A-499F-8FE7-B046912F2333}">
      <dsp:nvSpPr>
        <dsp:cNvPr id="0" name=""/>
        <dsp:cNvSpPr/>
      </dsp:nvSpPr>
      <dsp:spPr>
        <a:xfrm>
          <a:off x="355699" y="4529303"/>
          <a:ext cx="8181081" cy="799288"/>
        </a:xfrm>
        <a:prstGeom prst="leftRightArrow">
          <a:avLst/>
        </a:prstGeom>
        <a:solidFill>
          <a:schemeClr val="accent5">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DF19B-B5BE-457C-8D04-CE86709F477B}">
      <dsp:nvSpPr>
        <dsp:cNvPr id="0" name=""/>
        <dsp:cNvSpPr/>
      </dsp:nvSpPr>
      <dsp:spPr>
        <a:xfrm rot="16200000">
          <a:off x="-879190" y="2380295"/>
          <a:ext cx="5877272" cy="1116681"/>
        </a:xfrm>
        <a:prstGeom prst="rect">
          <a:avLst/>
        </a:prstGeom>
        <a:solidFill>
          <a:schemeClr val="accent2"/>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pt-BR" sz="3600" kern="1200"/>
            <a:t>Papéis</a:t>
          </a:r>
        </a:p>
      </dsp:txBody>
      <dsp:txXfrm>
        <a:off x="-879190" y="2380295"/>
        <a:ext cx="5877272" cy="11166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2C3C3B-4F61-489C-9FF3-B15FDCBAF78E}">
      <dsp:nvSpPr>
        <dsp:cNvPr id="0" name=""/>
        <dsp:cNvSpPr/>
      </dsp:nvSpPr>
      <dsp:spPr>
        <a:xfrm>
          <a:off x="1262004" y="2772308"/>
          <a:ext cx="691080" cy="1890780"/>
        </a:xfrm>
        <a:custGeom>
          <a:avLst/>
          <a:gdLst/>
          <a:ahLst/>
          <a:cxnLst/>
          <a:rect l="0" t="0" r="0" b="0"/>
          <a:pathLst>
            <a:path>
              <a:moveTo>
                <a:pt x="0" y="0"/>
              </a:moveTo>
              <a:lnTo>
                <a:pt x="345540" y="0"/>
              </a:lnTo>
              <a:lnTo>
                <a:pt x="345540" y="1890780"/>
              </a:lnTo>
              <a:lnTo>
                <a:pt x="691080" y="189078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11150">
            <a:lnSpc>
              <a:spcPct val="90000"/>
            </a:lnSpc>
            <a:spcBef>
              <a:spcPct val="0"/>
            </a:spcBef>
            <a:spcAft>
              <a:spcPct val="35000"/>
            </a:spcAft>
          </a:pPr>
          <a:endParaRPr lang="pt-BR" sz="700" kern="1200"/>
        </a:p>
      </dsp:txBody>
      <dsp:txXfrm>
        <a:off x="1557217" y="3667370"/>
        <a:ext cx="100655" cy="100655"/>
      </dsp:txXfrm>
    </dsp:sp>
    <dsp:sp modelId="{9CEE82BD-2861-4EFA-9C3D-4EF87AF71FB4}">
      <dsp:nvSpPr>
        <dsp:cNvPr id="0" name=""/>
        <dsp:cNvSpPr/>
      </dsp:nvSpPr>
      <dsp:spPr>
        <a:xfrm>
          <a:off x="1262004" y="2772308"/>
          <a:ext cx="691080" cy="1134468"/>
        </a:xfrm>
        <a:custGeom>
          <a:avLst/>
          <a:gdLst/>
          <a:ahLst/>
          <a:cxnLst/>
          <a:rect l="0" t="0" r="0" b="0"/>
          <a:pathLst>
            <a:path>
              <a:moveTo>
                <a:pt x="0" y="0"/>
              </a:moveTo>
              <a:lnTo>
                <a:pt x="345540" y="0"/>
              </a:lnTo>
              <a:lnTo>
                <a:pt x="345540" y="1134468"/>
              </a:lnTo>
              <a:lnTo>
                <a:pt x="691080" y="113446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pt-BR" sz="500" kern="1200"/>
        </a:p>
      </dsp:txBody>
      <dsp:txXfrm>
        <a:off x="1574335" y="3306332"/>
        <a:ext cx="66419" cy="66419"/>
      </dsp:txXfrm>
    </dsp:sp>
    <dsp:sp modelId="{B87C229E-5225-4812-8450-F7097C511AE1}">
      <dsp:nvSpPr>
        <dsp:cNvPr id="0" name=""/>
        <dsp:cNvSpPr/>
      </dsp:nvSpPr>
      <dsp:spPr>
        <a:xfrm>
          <a:off x="1262004" y="2772308"/>
          <a:ext cx="691080" cy="378156"/>
        </a:xfrm>
        <a:custGeom>
          <a:avLst/>
          <a:gdLst/>
          <a:ahLst/>
          <a:cxnLst/>
          <a:rect l="0" t="0" r="0" b="0"/>
          <a:pathLst>
            <a:path>
              <a:moveTo>
                <a:pt x="0" y="0"/>
              </a:moveTo>
              <a:lnTo>
                <a:pt x="345540" y="0"/>
              </a:lnTo>
              <a:lnTo>
                <a:pt x="345540" y="378156"/>
              </a:lnTo>
              <a:lnTo>
                <a:pt x="691080" y="37815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pt-BR" sz="500" kern="1200"/>
        </a:p>
      </dsp:txBody>
      <dsp:txXfrm>
        <a:off x="1587850" y="2941691"/>
        <a:ext cx="39388" cy="39388"/>
      </dsp:txXfrm>
    </dsp:sp>
    <dsp:sp modelId="{645E9AC3-4788-4417-93C3-344454C359A0}">
      <dsp:nvSpPr>
        <dsp:cNvPr id="0" name=""/>
        <dsp:cNvSpPr/>
      </dsp:nvSpPr>
      <dsp:spPr>
        <a:xfrm>
          <a:off x="1262004" y="2394151"/>
          <a:ext cx="691080" cy="378156"/>
        </a:xfrm>
        <a:custGeom>
          <a:avLst/>
          <a:gdLst/>
          <a:ahLst/>
          <a:cxnLst/>
          <a:rect l="0" t="0" r="0" b="0"/>
          <a:pathLst>
            <a:path>
              <a:moveTo>
                <a:pt x="0" y="378156"/>
              </a:moveTo>
              <a:lnTo>
                <a:pt x="345540" y="378156"/>
              </a:lnTo>
              <a:lnTo>
                <a:pt x="345540" y="0"/>
              </a:lnTo>
              <a:lnTo>
                <a:pt x="691080"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pt-BR" sz="500" kern="1200"/>
        </a:p>
      </dsp:txBody>
      <dsp:txXfrm>
        <a:off x="1587850" y="2563535"/>
        <a:ext cx="39388" cy="39388"/>
      </dsp:txXfrm>
    </dsp:sp>
    <dsp:sp modelId="{E1712124-5C34-4015-BB7A-A4A7A33D5FE6}">
      <dsp:nvSpPr>
        <dsp:cNvPr id="0" name=""/>
        <dsp:cNvSpPr/>
      </dsp:nvSpPr>
      <dsp:spPr>
        <a:xfrm>
          <a:off x="1262004" y="1637839"/>
          <a:ext cx="691080" cy="1134468"/>
        </a:xfrm>
        <a:custGeom>
          <a:avLst/>
          <a:gdLst/>
          <a:ahLst/>
          <a:cxnLst/>
          <a:rect l="0" t="0" r="0" b="0"/>
          <a:pathLst>
            <a:path>
              <a:moveTo>
                <a:pt x="0" y="1134468"/>
              </a:moveTo>
              <a:lnTo>
                <a:pt x="345540" y="1134468"/>
              </a:lnTo>
              <a:lnTo>
                <a:pt x="345540" y="0"/>
              </a:lnTo>
              <a:lnTo>
                <a:pt x="691080"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
            <a:lnSpc>
              <a:spcPct val="90000"/>
            </a:lnSpc>
            <a:spcBef>
              <a:spcPct val="0"/>
            </a:spcBef>
            <a:spcAft>
              <a:spcPct val="35000"/>
            </a:spcAft>
          </a:pPr>
          <a:endParaRPr lang="pt-BR" sz="100" kern="1200"/>
        </a:p>
      </dsp:txBody>
      <dsp:txXfrm>
        <a:off x="1574335" y="2171864"/>
        <a:ext cx="66419" cy="66419"/>
      </dsp:txXfrm>
    </dsp:sp>
    <dsp:sp modelId="{282E6734-BF52-4300-9B16-E863C45F454B}">
      <dsp:nvSpPr>
        <dsp:cNvPr id="0" name=""/>
        <dsp:cNvSpPr/>
      </dsp:nvSpPr>
      <dsp:spPr>
        <a:xfrm>
          <a:off x="1262004" y="881527"/>
          <a:ext cx="691080" cy="1890780"/>
        </a:xfrm>
        <a:custGeom>
          <a:avLst/>
          <a:gdLst/>
          <a:ahLst/>
          <a:cxnLst/>
          <a:rect l="0" t="0" r="0" b="0"/>
          <a:pathLst>
            <a:path>
              <a:moveTo>
                <a:pt x="0" y="1890780"/>
              </a:moveTo>
              <a:lnTo>
                <a:pt x="345540" y="1890780"/>
              </a:lnTo>
              <a:lnTo>
                <a:pt x="345540" y="0"/>
              </a:lnTo>
              <a:lnTo>
                <a:pt x="691080" y="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
            <a:lnSpc>
              <a:spcPct val="90000"/>
            </a:lnSpc>
            <a:spcBef>
              <a:spcPct val="0"/>
            </a:spcBef>
            <a:spcAft>
              <a:spcPct val="35000"/>
            </a:spcAft>
          </a:pPr>
          <a:endParaRPr lang="pt-BR" sz="100" kern="1200"/>
        </a:p>
      </dsp:txBody>
      <dsp:txXfrm>
        <a:off x="1557217" y="1776589"/>
        <a:ext cx="100655" cy="100655"/>
      </dsp:txXfrm>
    </dsp:sp>
    <dsp:sp modelId="{766DF19B-B5BE-457C-8D04-CE86709F477B}">
      <dsp:nvSpPr>
        <dsp:cNvPr id="0" name=""/>
        <dsp:cNvSpPr/>
      </dsp:nvSpPr>
      <dsp:spPr>
        <a:xfrm rot="16200000">
          <a:off x="-2037041" y="2245569"/>
          <a:ext cx="5544616" cy="1053477"/>
        </a:xfrm>
        <a:prstGeom prst="rect">
          <a:avLst/>
        </a:prstGeom>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pt-BR" sz="3600" kern="1200" dirty="0"/>
            <a:t>Cerimônias</a:t>
          </a:r>
        </a:p>
      </dsp:txBody>
      <dsp:txXfrm>
        <a:off x="-2037041" y="2245569"/>
        <a:ext cx="5544616" cy="1053477"/>
      </dsp:txXfrm>
    </dsp:sp>
    <dsp:sp modelId="{9D4FCB7F-7542-4A96-94F5-EA7EDEF9B486}">
      <dsp:nvSpPr>
        <dsp:cNvPr id="0" name=""/>
        <dsp:cNvSpPr/>
      </dsp:nvSpPr>
      <dsp:spPr>
        <a:xfrm>
          <a:off x="1953085" y="635055"/>
          <a:ext cx="587422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kern="1200" dirty="0">
              <a:solidFill>
                <a:schemeClr val="bg1"/>
              </a:solidFill>
            </a:rPr>
            <a:t>Planejamento do </a:t>
          </a:r>
          <a:r>
            <a:rPr lang="pt-BR" sz="2800" b="1" i="1" kern="1200" dirty="0">
              <a:solidFill>
                <a:schemeClr val="bg1"/>
              </a:solidFill>
            </a:rPr>
            <a:t>Sprint</a:t>
          </a:r>
          <a:endParaRPr lang="pt-BR" sz="2800" b="1" kern="1200" dirty="0">
            <a:solidFill>
              <a:schemeClr val="bg1"/>
            </a:solidFill>
          </a:endParaRPr>
        </a:p>
      </dsp:txBody>
      <dsp:txXfrm>
        <a:off x="1953085" y="635055"/>
        <a:ext cx="5874222" cy="492942"/>
      </dsp:txXfrm>
    </dsp:sp>
    <dsp:sp modelId="{065B01A3-A042-4F4F-A320-39FC0908BEFC}">
      <dsp:nvSpPr>
        <dsp:cNvPr id="0" name=""/>
        <dsp:cNvSpPr/>
      </dsp:nvSpPr>
      <dsp:spPr>
        <a:xfrm>
          <a:off x="1953085" y="1391368"/>
          <a:ext cx="587422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i="1" kern="1200" dirty="0">
              <a:solidFill>
                <a:schemeClr val="bg1"/>
              </a:solidFill>
            </a:rPr>
            <a:t>Daily </a:t>
          </a:r>
          <a:r>
            <a:rPr lang="pt-BR" sz="2800" b="1" i="1" kern="1200" dirty="0" err="1">
              <a:solidFill>
                <a:schemeClr val="bg1"/>
              </a:solidFill>
            </a:rPr>
            <a:t>Scrum</a:t>
          </a:r>
          <a:r>
            <a:rPr lang="pt-BR" sz="2800" b="1" i="1" kern="1200" dirty="0">
              <a:solidFill>
                <a:schemeClr val="bg1"/>
              </a:solidFill>
            </a:rPr>
            <a:t> </a:t>
          </a:r>
          <a:r>
            <a:rPr lang="pt-BR" sz="2800" b="1" kern="1200" dirty="0">
              <a:solidFill>
                <a:schemeClr val="bg1"/>
              </a:solidFill>
            </a:rPr>
            <a:t>(Reuniões diárias)</a:t>
          </a:r>
        </a:p>
      </dsp:txBody>
      <dsp:txXfrm>
        <a:off x="1953085" y="1391368"/>
        <a:ext cx="5874222" cy="492942"/>
      </dsp:txXfrm>
    </dsp:sp>
    <dsp:sp modelId="{8C2E9519-76B9-4095-A22B-D4178A639B2C}">
      <dsp:nvSpPr>
        <dsp:cNvPr id="0" name=""/>
        <dsp:cNvSpPr/>
      </dsp:nvSpPr>
      <dsp:spPr>
        <a:xfrm>
          <a:off x="1953085" y="2147680"/>
          <a:ext cx="587422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kern="1200" dirty="0">
              <a:solidFill>
                <a:schemeClr val="bg1"/>
              </a:solidFill>
            </a:rPr>
            <a:t>Execução do </a:t>
          </a:r>
          <a:r>
            <a:rPr lang="pt-BR" sz="2800" b="1" i="1" kern="1200" dirty="0">
              <a:solidFill>
                <a:schemeClr val="bg1"/>
              </a:solidFill>
            </a:rPr>
            <a:t>Sprint</a:t>
          </a:r>
          <a:endParaRPr lang="pt-BR" sz="2800" b="1" kern="1200" dirty="0">
            <a:solidFill>
              <a:schemeClr val="bg1"/>
            </a:solidFill>
          </a:endParaRPr>
        </a:p>
      </dsp:txBody>
      <dsp:txXfrm>
        <a:off x="1953085" y="2147680"/>
        <a:ext cx="5874222" cy="492942"/>
      </dsp:txXfrm>
    </dsp:sp>
    <dsp:sp modelId="{E866E5AB-DF67-4B1B-8308-C1E0130A8854}">
      <dsp:nvSpPr>
        <dsp:cNvPr id="0" name=""/>
        <dsp:cNvSpPr/>
      </dsp:nvSpPr>
      <dsp:spPr>
        <a:xfrm>
          <a:off x="1953085" y="2903992"/>
          <a:ext cx="587422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kern="1200" dirty="0">
              <a:solidFill>
                <a:schemeClr val="bg1"/>
              </a:solidFill>
            </a:rPr>
            <a:t>Revisão do </a:t>
          </a:r>
          <a:r>
            <a:rPr lang="pt-BR" sz="2800" b="1" i="1" kern="1200" dirty="0">
              <a:solidFill>
                <a:schemeClr val="bg1"/>
              </a:solidFill>
            </a:rPr>
            <a:t>Sprint</a:t>
          </a:r>
          <a:endParaRPr lang="pt-BR" sz="2800" b="1" kern="1200" dirty="0">
            <a:solidFill>
              <a:schemeClr val="bg1"/>
            </a:solidFill>
          </a:endParaRPr>
        </a:p>
      </dsp:txBody>
      <dsp:txXfrm>
        <a:off x="1953085" y="2903992"/>
        <a:ext cx="5874222" cy="492942"/>
      </dsp:txXfrm>
    </dsp:sp>
    <dsp:sp modelId="{AFE3C7C1-6852-4E97-8023-06713B235405}">
      <dsp:nvSpPr>
        <dsp:cNvPr id="0" name=""/>
        <dsp:cNvSpPr/>
      </dsp:nvSpPr>
      <dsp:spPr>
        <a:xfrm>
          <a:off x="1953085" y="3660304"/>
          <a:ext cx="587422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i="1" kern="1200" dirty="0" err="1">
              <a:solidFill>
                <a:schemeClr val="bg1"/>
              </a:solidFill>
            </a:rPr>
            <a:t>Product</a:t>
          </a:r>
          <a:r>
            <a:rPr lang="pt-BR" sz="2800" b="1" i="1" kern="1200" dirty="0">
              <a:solidFill>
                <a:schemeClr val="bg1"/>
              </a:solidFill>
            </a:rPr>
            <a:t> </a:t>
          </a:r>
          <a:r>
            <a:rPr lang="pt-BR" sz="2800" b="1" i="1" kern="1200" dirty="0" err="1">
              <a:solidFill>
                <a:schemeClr val="bg1"/>
              </a:solidFill>
            </a:rPr>
            <a:t>Backlog</a:t>
          </a:r>
          <a:r>
            <a:rPr lang="pt-BR" sz="2800" b="1" i="1" kern="1200" dirty="0">
              <a:solidFill>
                <a:schemeClr val="bg1"/>
              </a:solidFill>
            </a:rPr>
            <a:t> </a:t>
          </a:r>
          <a:r>
            <a:rPr lang="pt-BR" sz="2800" b="1" i="1" kern="1200" dirty="0" err="1">
              <a:solidFill>
                <a:schemeClr val="bg1"/>
              </a:solidFill>
            </a:rPr>
            <a:t>Grooming</a:t>
          </a:r>
          <a:endParaRPr lang="pt-BR" sz="2800" b="1" kern="1200" dirty="0">
            <a:solidFill>
              <a:schemeClr val="bg1"/>
            </a:solidFill>
          </a:endParaRPr>
        </a:p>
      </dsp:txBody>
      <dsp:txXfrm>
        <a:off x="1953085" y="3660304"/>
        <a:ext cx="5874222" cy="492942"/>
      </dsp:txXfrm>
    </dsp:sp>
    <dsp:sp modelId="{B5BC16C2-B45E-49A9-AA73-938A1FA5CEEA}">
      <dsp:nvSpPr>
        <dsp:cNvPr id="0" name=""/>
        <dsp:cNvSpPr/>
      </dsp:nvSpPr>
      <dsp:spPr>
        <a:xfrm>
          <a:off x="1953085" y="4416617"/>
          <a:ext cx="5903282" cy="492942"/>
        </a:xfrm>
        <a:prstGeom prst="rect">
          <a:avLst/>
        </a:prstGeom>
        <a:solidFill>
          <a:schemeClr val="tx2">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1"/>
        </a:lnRef>
        <a:fillRef idx="3">
          <a:schemeClr val="accent1"/>
        </a:fillRef>
        <a:effectRef idx="3">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pt-BR" sz="2800" b="1" kern="1200">
              <a:solidFill>
                <a:schemeClr val="bg1"/>
              </a:solidFill>
            </a:rPr>
            <a:t>Retrospectiva da </a:t>
          </a:r>
          <a:r>
            <a:rPr lang="pt-BR" sz="2800" b="1" i="1" kern="1200">
              <a:solidFill>
                <a:schemeClr val="bg1"/>
              </a:solidFill>
            </a:rPr>
            <a:t>sprint</a:t>
          </a:r>
          <a:endParaRPr lang="pt-BR" sz="2800" b="1" kern="1200" dirty="0">
            <a:solidFill>
              <a:schemeClr val="bg1"/>
            </a:solidFill>
          </a:endParaRPr>
        </a:p>
      </dsp:txBody>
      <dsp:txXfrm>
        <a:off x="1953085" y="4416617"/>
        <a:ext cx="5903282" cy="4929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19413" cy="493713"/>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14763" y="0"/>
            <a:ext cx="2919412" cy="493713"/>
          </a:xfrm>
          <a:prstGeom prst="rect">
            <a:avLst/>
          </a:prstGeom>
        </p:spPr>
        <p:txBody>
          <a:bodyPr vert="horz" lIns="91440" tIns="45720" rIns="91440" bIns="45720" rtlCol="0"/>
          <a:lstStyle>
            <a:lvl1pPr algn="r">
              <a:defRPr sz="1200"/>
            </a:lvl1pPr>
          </a:lstStyle>
          <a:p>
            <a:fld id="{BF372E06-65D1-4350-BF0B-90700DEB5AB1}" type="datetimeFigureOut">
              <a:rPr lang="pt-BR" smtClean="0"/>
              <a:t>11/09/2020</a:t>
            </a:fld>
            <a:endParaRPr lang="pt-BR"/>
          </a:p>
        </p:txBody>
      </p:sp>
      <p:sp>
        <p:nvSpPr>
          <p:cNvPr id="4" name="Espaço Reservado para Rodapé 3"/>
          <p:cNvSpPr>
            <a:spLocks noGrp="1"/>
          </p:cNvSpPr>
          <p:nvPr>
            <p:ph type="ftr" sz="quarter" idx="2"/>
          </p:nvPr>
        </p:nvSpPr>
        <p:spPr>
          <a:xfrm>
            <a:off x="0" y="9371013"/>
            <a:ext cx="2919413" cy="493712"/>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14763" y="9371013"/>
            <a:ext cx="2919412" cy="493712"/>
          </a:xfrm>
          <a:prstGeom prst="rect">
            <a:avLst/>
          </a:prstGeom>
        </p:spPr>
        <p:txBody>
          <a:bodyPr vert="horz" lIns="91440" tIns="45720" rIns="91440" bIns="45720" rtlCol="0" anchor="b"/>
          <a:lstStyle>
            <a:lvl1pPr algn="r">
              <a:defRPr sz="1200"/>
            </a:lvl1pPr>
          </a:lstStyle>
          <a:p>
            <a:fld id="{7574D505-F72D-4275-8344-DBB6BB832295}" type="slidenum">
              <a:rPr lang="pt-BR" smtClean="0"/>
              <a:t>‹nº›</a:t>
            </a:fld>
            <a:endParaRPr lang="pt-BR"/>
          </a:p>
        </p:txBody>
      </p:sp>
    </p:spTree>
    <p:extLst>
      <p:ext uri="{BB962C8B-B14F-4D97-AF65-F5344CB8AC3E}">
        <p14:creationId xmlns:p14="http://schemas.microsoft.com/office/powerpoint/2010/main" val="18957129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png>
</file>

<file path=ppt/media/image15.png>
</file>

<file path=ppt/media/image16.jpg>
</file>

<file path=ppt/media/image17.jpg>
</file>

<file path=ppt/media/image18.jp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9.jpeg>
</file>

<file path=ppt/media/image4.png>
</file>

<file path=ppt/media/image40.jpeg>
</file>

<file path=ppt/media/image41.png>
</file>

<file path=ppt/media/image42.png>
</file>

<file path=ppt/media/image43.png>
</file>

<file path=ppt/media/image44.png>
</file>

<file path=ppt/media/image45.jpeg>
</file>

<file path=ppt/media/image46.png>
</file>

<file path=ppt/media/image47.jpeg>
</file>

<file path=ppt/media/image48.jpeg>
</file>

<file path=ppt/media/image49.png>
</file>

<file path=ppt/media/image5.jpeg>
</file>

<file path=ppt/media/image50.png>
</file>

<file path=ppt/media/image51.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18831" cy="493316"/>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pt-BR"/>
          </a:p>
        </p:txBody>
      </p:sp>
      <p:sp>
        <p:nvSpPr>
          <p:cNvPr id="3" name="Espaço Reservado para Data 2"/>
          <p:cNvSpPr>
            <a:spLocks noGrp="1"/>
          </p:cNvSpPr>
          <p:nvPr>
            <p:ph type="dt" idx="1"/>
          </p:nvPr>
        </p:nvSpPr>
        <p:spPr>
          <a:xfrm>
            <a:off x="3815373" y="0"/>
            <a:ext cx="2918831" cy="493316"/>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711D51C6-2B08-47B7-A1F6-F34BFBBA3D92}" type="datetimeFigureOut">
              <a:rPr lang="pt-BR"/>
              <a:pPr>
                <a:defRPr/>
              </a:pPr>
              <a:t>11/09/2020</a:t>
            </a:fld>
            <a:endParaRPr lang="pt-BR"/>
          </a:p>
        </p:txBody>
      </p:sp>
      <p:sp>
        <p:nvSpPr>
          <p:cNvPr id="4" name="Espaço Reservado para Imagem de Slide 3"/>
          <p:cNvSpPr>
            <a:spLocks noGrp="1" noRot="1" noChangeAspect="1"/>
          </p:cNvSpPr>
          <p:nvPr>
            <p:ph type="sldImg" idx="2"/>
          </p:nvPr>
        </p:nvSpPr>
        <p:spPr>
          <a:xfrm>
            <a:off x="901700" y="739775"/>
            <a:ext cx="4932363" cy="3700463"/>
          </a:xfrm>
          <a:prstGeom prst="rect">
            <a:avLst/>
          </a:prstGeom>
          <a:noFill/>
          <a:ln w="12700">
            <a:solidFill>
              <a:prstClr val="black"/>
            </a:solidFill>
          </a:ln>
        </p:spPr>
        <p:txBody>
          <a:bodyPr vert="horz" lIns="91440" tIns="45720" rIns="91440" bIns="45720" rtlCol="0" anchor="ctr"/>
          <a:lstStyle/>
          <a:p>
            <a:pPr lvl="0"/>
            <a:endParaRPr lang="pt-BR" noProof="0"/>
          </a:p>
        </p:txBody>
      </p:sp>
      <p:sp>
        <p:nvSpPr>
          <p:cNvPr id="5" name="Espaço Reservado para Anotações 4"/>
          <p:cNvSpPr>
            <a:spLocks noGrp="1"/>
          </p:cNvSpPr>
          <p:nvPr>
            <p:ph type="body" sz="quarter" idx="3"/>
          </p:nvPr>
        </p:nvSpPr>
        <p:spPr>
          <a:xfrm>
            <a:off x="673577" y="4686499"/>
            <a:ext cx="5388610" cy="4439841"/>
          </a:xfrm>
          <a:prstGeom prst="rect">
            <a:avLst/>
          </a:prstGeom>
        </p:spPr>
        <p:txBody>
          <a:bodyPr vert="horz" lIns="91440" tIns="45720" rIns="91440" bIns="45720" rtlCol="0">
            <a:normAutofit/>
          </a:bodyPr>
          <a:lstStyle/>
          <a:p>
            <a:pPr lvl="0"/>
            <a:r>
              <a:rPr lang="pt-BR" noProof="0"/>
              <a:t>Clique para editar os estilos do texto mestre</a:t>
            </a:r>
          </a:p>
          <a:p>
            <a:pPr lvl="1"/>
            <a:r>
              <a:rPr lang="pt-BR" noProof="0"/>
              <a:t>Segundo nível</a:t>
            </a:r>
          </a:p>
          <a:p>
            <a:pPr lvl="2"/>
            <a:r>
              <a:rPr lang="pt-BR" noProof="0"/>
              <a:t>Terceiro nível</a:t>
            </a:r>
          </a:p>
          <a:p>
            <a:pPr lvl="3"/>
            <a:r>
              <a:rPr lang="pt-BR" noProof="0"/>
              <a:t>Quarto nível</a:t>
            </a:r>
          </a:p>
          <a:p>
            <a:pPr lvl="4"/>
            <a:r>
              <a:rPr lang="pt-BR" noProof="0"/>
              <a:t>Quinto nível</a:t>
            </a:r>
          </a:p>
        </p:txBody>
      </p:sp>
      <p:sp>
        <p:nvSpPr>
          <p:cNvPr id="6" name="Espaço Reservado para Rodapé 5"/>
          <p:cNvSpPr>
            <a:spLocks noGrp="1"/>
          </p:cNvSpPr>
          <p:nvPr>
            <p:ph type="ftr" sz="quarter" idx="4"/>
          </p:nvPr>
        </p:nvSpPr>
        <p:spPr>
          <a:xfrm>
            <a:off x="0" y="9371285"/>
            <a:ext cx="2918831" cy="493316"/>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pt-BR"/>
          </a:p>
        </p:txBody>
      </p:sp>
      <p:sp>
        <p:nvSpPr>
          <p:cNvPr id="7" name="Espaço Reservado para Número de Slide 6"/>
          <p:cNvSpPr>
            <a:spLocks noGrp="1"/>
          </p:cNvSpPr>
          <p:nvPr>
            <p:ph type="sldNum" sz="quarter" idx="5"/>
          </p:nvPr>
        </p:nvSpPr>
        <p:spPr>
          <a:xfrm>
            <a:off x="3815373" y="9371285"/>
            <a:ext cx="2918831" cy="493316"/>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598E5AA7-E3DD-4EBA-AF0C-504E6DC2C800}" type="slidenum">
              <a:rPr lang="pt-BR"/>
              <a:pPr>
                <a:defRPr/>
              </a:pPr>
              <a:t>‹nº›</a:t>
            </a:fld>
            <a:endParaRPr lang="pt-BR"/>
          </a:p>
        </p:txBody>
      </p:sp>
    </p:spTree>
    <p:extLst>
      <p:ext uri="{BB962C8B-B14F-4D97-AF65-F5344CB8AC3E}">
        <p14:creationId xmlns:p14="http://schemas.microsoft.com/office/powerpoint/2010/main" val="422084556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B3F1A31-A9B7-4856-8656-6AD05F2D103D}" type="slidenum">
              <a:rPr lang="en-US" smtClean="0"/>
              <a:pPr fontAlgn="base">
                <a:spcBef>
                  <a:spcPct val="0"/>
                </a:spcBef>
                <a:spcAft>
                  <a:spcPct val="0"/>
                </a:spcAft>
                <a:defRPr/>
              </a:pPr>
              <a:t>2</a:t>
            </a:fld>
            <a:endParaRPr lang="en-US"/>
          </a:p>
        </p:txBody>
      </p:sp>
      <p:sp>
        <p:nvSpPr>
          <p:cNvPr id="76803" name="Rectangle 2"/>
          <p:cNvSpPr>
            <a:spLocks noGrp="1" noRot="1" noChangeAspect="1" noChangeArrowheads="1" noTextEdit="1"/>
          </p:cNvSpPr>
          <p:nvPr>
            <p:ph type="sldImg"/>
          </p:nvPr>
        </p:nvSpPr>
        <p:spPr bwMode="auto">
          <a:xfrm>
            <a:off x="895350" y="771525"/>
            <a:ext cx="4959350" cy="3721100"/>
          </a:xfrm>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xfrm>
            <a:off x="899662" y="4713906"/>
            <a:ext cx="4936441" cy="4381602"/>
          </a:xfrm>
          <a:solidFill>
            <a:srgbClr val="FFFFFF"/>
          </a:solidFill>
          <a:ln>
            <a:solidFill>
              <a:schemeClr val="tx1"/>
            </a:solidFill>
            <a:miter lim="800000"/>
            <a:headEnd/>
            <a:tailEnd/>
          </a:ln>
        </p:spPr>
        <p:txBody>
          <a:bodyPr wrap="square" lIns="89922" tIns="44961" rIns="89922" bIns="44961" numCol="1" anchor="t" anchorCtr="0" compatLnSpc="1">
            <a:prstTxWarp prst="textNoShape">
              <a:avLst/>
            </a:prstTxWarp>
          </a:bodyPr>
          <a:lstStyle/>
          <a:p>
            <a:pPr eaLnBrk="1" hangingPunct="1">
              <a:spcBef>
                <a:spcPct val="0"/>
              </a:spcBef>
            </a:pPr>
            <a:endParaRPr lang="pt-BR" sz="1600">
              <a:latin typeface="Arial" charset="0"/>
            </a:endParaRPr>
          </a:p>
        </p:txBody>
      </p:sp>
    </p:spTree>
    <p:extLst>
      <p:ext uri="{BB962C8B-B14F-4D97-AF65-F5344CB8AC3E}">
        <p14:creationId xmlns:p14="http://schemas.microsoft.com/office/powerpoint/2010/main" val="1518059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39</a:t>
            </a:fld>
            <a:endParaRPr lang="pt-BR"/>
          </a:p>
        </p:txBody>
      </p:sp>
    </p:spTree>
    <p:extLst>
      <p:ext uri="{BB962C8B-B14F-4D97-AF65-F5344CB8AC3E}">
        <p14:creationId xmlns:p14="http://schemas.microsoft.com/office/powerpoint/2010/main" val="214335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56</a:t>
            </a:fld>
            <a:endParaRPr lang="pt-BR"/>
          </a:p>
        </p:txBody>
      </p:sp>
    </p:spTree>
    <p:extLst>
      <p:ext uri="{BB962C8B-B14F-4D97-AF65-F5344CB8AC3E}">
        <p14:creationId xmlns:p14="http://schemas.microsoft.com/office/powerpoint/2010/main" val="526991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69</a:t>
            </a:fld>
            <a:endParaRPr lang="pt-BR"/>
          </a:p>
        </p:txBody>
      </p:sp>
    </p:spTree>
    <p:extLst>
      <p:ext uri="{BB962C8B-B14F-4D97-AF65-F5344CB8AC3E}">
        <p14:creationId xmlns:p14="http://schemas.microsoft.com/office/powerpoint/2010/main" val="526991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B3F1A31-A9B7-4856-8656-6AD05F2D103D}" type="slidenum">
              <a:rPr lang="en-US" smtClean="0"/>
              <a:pPr fontAlgn="base">
                <a:spcBef>
                  <a:spcPct val="0"/>
                </a:spcBef>
                <a:spcAft>
                  <a:spcPct val="0"/>
                </a:spcAft>
                <a:defRPr/>
              </a:pPr>
              <a:t>72</a:t>
            </a:fld>
            <a:endParaRPr lang="en-US"/>
          </a:p>
        </p:txBody>
      </p:sp>
      <p:sp>
        <p:nvSpPr>
          <p:cNvPr id="76803" name="Rectangle 2"/>
          <p:cNvSpPr>
            <a:spLocks noGrp="1" noRot="1" noChangeAspect="1" noChangeArrowheads="1" noTextEdit="1"/>
          </p:cNvSpPr>
          <p:nvPr>
            <p:ph type="sldImg"/>
          </p:nvPr>
        </p:nvSpPr>
        <p:spPr bwMode="auto">
          <a:xfrm>
            <a:off x="895350" y="771525"/>
            <a:ext cx="4959350" cy="3721100"/>
          </a:xfrm>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xfrm>
            <a:off x="899662" y="4713906"/>
            <a:ext cx="4936441" cy="4381602"/>
          </a:xfrm>
          <a:solidFill>
            <a:srgbClr val="FFFFFF"/>
          </a:solidFill>
          <a:ln>
            <a:solidFill>
              <a:schemeClr val="tx1"/>
            </a:solidFill>
            <a:miter lim="800000"/>
            <a:headEnd/>
            <a:tailEnd/>
          </a:ln>
        </p:spPr>
        <p:txBody>
          <a:bodyPr wrap="square" lIns="89922" tIns="44961" rIns="89922" bIns="44961" numCol="1" anchor="t" anchorCtr="0" compatLnSpc="1">
            <a:prstTxWarp prst="textNoShape">
              <a:avLst/>
            </a:prstTxWarp>
          </a:bodyPr>
          <a:lstStyle/>
          <a:p>
            <a:pPr eaLnBrk="1" hangingPunct="1">
              <a:spcBef>
                <a:spcPct val="0"/>
              </a:spcBef>
            </a:pPr>
            <a:endParaRPr lang="pt-BR" sz="1600">
              <a:latin typeface="Arial" charset="0"/>
            </a:endParaRPr>
          </a:p>
        </p:txBody>
      </p:sp>
    </p:spTree>
    <p:extLst>
      <p:ext uri="{BB962C8B-B14F-4D97-AF65-F5344CB8AC3E}">
        <p14:creationId xmlns:p14="http://schemas.microsoft.com/office/powerpoint/2010/main" val="3959738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b="0" i="0" kern="1200" dirty="0">
                <a:solidFill>
                  <a:schemeClr val="tx1"/>
                </a:solidFill>
                <a:effectLst/>
                <a:latin typeface="+mn-lt"/>
                <a:ea typeface="+mn-ea"/>
                <a:cs typeface="+mn-cs"/>
              </a:rPr>
              <a:t>A metodologia </a:t>
            </a:r>
            <a:r>
              <a:rPr lang="pt-BR" sz="1200" b="0" i="0" kern="1200" dirty="0" err="1">
                <a:solidFill>
                  <a:schemeClr val="tx1"/>
                </a:solidFill>
                <a:effectLst/>
                <a:latin typeface="+mn-lt"/>
                <a:ea typeface="+mn-ea"/>
                <a:cs typeface="+mn-cs"/>
              </a:rPr>
              <a:t>Waterfall</a:t>
            </a:r>
            <a:r>
              <a:rPr lang="pt-BR" sz="1200" b="0" i="0" kern="1200" dirty="0">
                <a:solidFill>
                  <a:schemeClr val="tx1"/>
                </a:solidFill>
                <a:effectLst/>
                <a:latin typeface="+mn-lt"/>
                <a:ea typeface="+mn-ea"/>
                <a:cs typeface="+mn-cs"/>
              </a:rPr>
              <a:t> pode não trazer bons resultados quando o projeto é muito complexo ou de longa duração. Caso se perceba que a probabilidade dos requisitos mudarem é média ou grande, o ideal é adotar métodos mais flexíveis de gerenciamento, que permitam mudanças a cada etapa sem grandes impactos no custo, prazo e qualidade.</a:t>
            </a:r>
          </a:p>
          <a:p>
            <a:r>
              <a:rPr lang="pt-BR" sz="1200" b="0" i="0" kern="1200" dirty="0">
                <a:solidFill>
                  <a:schemeClr val="tx1"/>
                </a:solidFill>
                <a:effectLst/>
                <a:latin typeface="+mn-lt"/>
                <a:ea typeface="+mn-ea"/>
                <a:cs typeface="+mn-cs"/>
              </a:rPr>
              <a:t>No entanto, os projetos em que os requisitos são muito claros e que dificilmente serão alterados no tempo podem fazer um bom uso da metodologia. Essa prática é comum em empreendimentos da indústria e da construção civil, quando os ambientes são altamente controlados e estruturados e as mudanças após as entregas do projeto serão muito caras ou impossíveis</a:t>
            </a:r>
          </a:p>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77</a:t>
            </a:fld>
            <a:endParaRPr lang="pt-BR"/>
          </a:p>
        </p:txBody>
      </p:sp>
    </p:spTree>
    <p:extLst>
      <p:ext uri="{BB962C8B-B14F-4D97-AF65-F5344CB8AC3E}">
        <p14:creationId xmlns:p14="http://schemas.microsoft.com/office/powerpoint/2010/main" val="102419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B3F1A31-A9B7-4856-8656-6AD05F2D103D}" type="slidenum">
              <a:rPr lang="en-US" smtClean="0"/>
              <a:pPr fontAlgn="base">
                <a:spcBef>
                  <a:spcPct val="0"/>
                </a:spcBef>
                <a:spcAft>
                  <a:spcPct val="0"/>
                </a:spcAft>
                <a:defRPr/>
              </a:pPr>
              <a:t>90</a:t>
            </a:fld>
            <a:endParaRPr lang="en-US"/>
          </a:p>
        </p:txBody>
      </p:sp>
      <p:sp>
        <p:nvSpPr>
          <p:cNvPr id="76803" name="Rectangle 2"/>
          <p:cNvSpPr>
            <a:spLocks noGrp="1" noRot="1" noChangeAspect="1" noChangeArrowheads="1" noTextEdit="1"/>
          </p:cNvSpPr>
          <p:nvPr>
            <p:ph type="sldImg"/>
          </p:nvPr>
        </p:nvSpPr>
        <p:spPr bwMode="auto">
          <a:xfrm>
            <a:off x="895350" y="771525"/>
            <a:ext cx="4959350" cy="3721100"/>
          </a:xfrm>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xfrm>
            <a:off x="899662" y="4713906"/>
            <a:ext cx="4936441" cy="4381602"/>
          </a:xfrm>
          <a:solidFill>
            <a:srgbClr val="FFFFFF"/>
          </a:solidFill>
          <a:ln>
            <a:solidFill>
              <a:schemeClr val="tx1"/>
            </a:solidFill>
            <a:miter lim="800000"/>
            <a:headEnd/>
            <a:tailEnd/>
          </a:ln>
        </p:spPr>
        <p:txBody>
          <a:bodyPr wrap="square" lIns="89922" tIns="44961" rIns="89922" bIns="44961" numCol="1" anchor="t" anchorCtr="0" compatLnSpc="1">
            <a:prstTxWarp prst="textNoShape">
              <a:avLst/>
            </a:prstTxWarp>
          </a:bodyPr>
          <a:lstStyle/>
          <a:p>
            <a:pPr eaLnBrk="1" hangingPunct="1">
              <a:spcBef>
                <a:spcPct val="0"/>
              </a:spcBef>
            </a:pPr>
            <a:endParaRPr lang="pt-BR" sz="1600">
              <a:latin typeface="Arial" charset="0"/>
            </a:endParaRPr>
          </a:p>
        </p:txBody>
      </p:sp>
    </p:spTree>
    <p:extLst>
      <p:ext uri="{BB962C8B-B14F-4D97-AF65-F5344CB8AC3E}">
        <p14:creationId xmlns:p14="http://schemas.microsoft.com/office/powerpoint/2010/main" val="1908120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Abordagens ágeis</a:t>
            </a:r>
            <a:r>
              <a:rPr lang="pt-BR" baseline="0" dirty="0"/>
              <a:t> e interativas promovem o engajamento dos membros da equipe como especialistas locais de domínio no gerenciamento de integração. Os membros da equipe determinam como planos e componentes devem ser integrados</a:t>
            </a:r>
          </a:p>
          <a:p>
            <a:r>
              <a:rPr lang="pt-BR" baseline="0" dirty="0"/>
              <a:t>As expectativas do gerente do projeto, conforme observado em Conceitos-chave para Gerenciamento da Integração não mudam em um ambiente adaptativo, mas o controle do planejamento detalhado do produto e a entrega são delegados à equipe. O foco do gerente do projeto é formar um ambiente de tomada de decisão colaborativo e garantir que a equipe tenha capacidade de reagir a mudanças. Essa abordagem colaborativa pode ser reforçada ainda mais quando os membros da equipe possuem uma ampla base de habilidades em vez de uma especialização específica.</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100</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Em projetos com requisitos</a:t>
            </a:r>
            <a:r>
              <a:rPr lang="pt-BR" baseline="0" dirty="0"/>
              <a:t> em evolução, alto risco ou incerteza significativa, o escopo com </a:t>
            </a:r>
            <a:r>
              <a:rPr lang="pt-BR" baseline="0" dirty="0" err="1"/>
              <a:t>frequencia</a:t>
            </a:r>
            <a:r>
              <a:rPr lang="pt-BR" baseline="0" dirty="0"/>
              <a:t> não é entendido no início do projeto ou evolui durante o projeto. Os métodos ágeis deliberadamente passam menos tempo tentando definir e acordar o escopo no estágio inicial do projeto, e passam mais tempo estabelecendo o processo para descoberta e refinamento constantes. Muitos ambientes com requisitos emergentes descobrem que, com </a:t>
            </a:r>
            <a:r>
              <a:rPr lang="pt-BR" baseline="0" dirty="0" err="1"/>
              <a:t>frequencia</a:t>
            </a:r>
            <a:r>
              <a:rPr lang="pt-BR" baseline="0" dirty="0"/>
              <a:t>, há uma lacuna entre os verdadeiros requisitos de negócio e os requisitos de negócio que foram declarados originalmente. Portanto, os métodos ágeis desenvolvem e revisam protótipos e versões para refinar os requisitos. Como resultado, o escopo é definido e redefinido ao longo do projeto. Em abordagens ágeis, os requisitos constituem o </a:t>
            </a:r>
            <a:r>
              <a:rPr lang="pt-BR" baseline="0" dirty="0" err="1"/>
              <a:t>backlog</a:t>
            </a:r>
            <a:r>
              <a:rPr lang="pt-BR" baseline="0" dirty="0"/>
              <a:t>.</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101</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Abordagens adaptativas usam ciclos curtos para  realizar trabalhos, analisar os resultados e adaptar, se necessário. Esses ciclos fornecem feedback rápido sobre as abordagens e adequação das entregas, e geralmente se manifestam como elaboração de cronograma interativa e sob demanda, baseadas em extração.</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Em organizações de grade porte, pode haver</a:t>
            </a:r>
            <a:r>
              <a:rPr lang="pt-BR" sz="1200" baseline="0" dirty="0"/>
              <a:t> uma combinação de projetos pequenos e iniciativas de grande escala que exigem roteiros de longo prazo para gerenciar o desenvolvimento desses programas usando fatores de dimensionamento (por exemplo, tamanho da equipe, distribuição geográfica, conformidade regulatória, complexidade organizacional e complexidade técnica). Para lidar com o ciclo de vida total de entrega para sistemas maiores e que envolvam toda a empresa, pode ser necessário adotar uma série de técnicas utilizando uma abordagem preditiva, uma abordagem adaptativa ou um híbrido de ambas. A organização poderá precisar combinar práticas de vários métodos básicos ou adotar um método que já os incorporou, e adotar alguns princípios e práticas de técnicas mais tradicionais.</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O papel do gerente de projeto não muda com base no gerenciamento de projetos usando um ciclo de vida de desenvolvimento preditivo ou gerenciamento de projetos em ambientes adaptáveis. Entretanto, para ser bem sucedido no uso de abordagens adaptativas, o gerente do projeto deve estar familiarizado com as ferramentas e técnicas para entender como aplicá-las com eficácia.</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102</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Projetos com alto grau de incerteza,</a:t>
            </a:r>
            <a:r>
              <a:rPr lang="pt-BR" sz="1200" baseline="0" dirty="0"/>
              <a:t> ou aqueles onde o escopo ainda não está totalmente definido podem não se beneficiar de cálculos de custo detalhados devido a mudanças frequentes. Em vez disso, métodos de baixa complexidade de estimativa podem ser usados para gerar uma previsão rápida e de alto nível dos custos de mão de obra do projeto, a qual poderá facilmente ser ajustada quando houver mudanças. Estimativas detalhadas são reservadas para horizontes de planejamento de curto prazo nos moldes de </a:t>
            </a:r>
            <a:r>
              <a:rPr lang="pt-BR" sz="1200" baseline="0" dirty="0" err="1"/>
              <a:t>just</a:t>
            </a:r>
            <a:r>
              <a:rPr lang="pt-BR" sz="1200" baseline="0" dirty="0"/>
              <a:t>-</a:t>
            </a:r>
            <a:r>
              <a:rPr lang="pt-BR" sz="1200" baseline="0" dirty="0" err="1"/>
              <a:t>in-time</a:t>
            </a:r>
            <a:r>
              <a:rPr lang="pt-BR" sz="1200" baseline="0" dirty="0"/>
              <a:t>.</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Nos casos em que projetos de alta variabilidade também estejam sujeitos orçamentos restritos, o escopo e o cronograma são ajustados com maior </a:t>
            </a:r>
            <a:r>
              <a:rPr lang="pt-BR" sz="1200" baseline="0" dirty="0" err="1"/>
              <a:t>frequencia</a:t>
            </a:r>
            <a:r>
              <a:rPr lang="pt-BR" sz="1200" baseline="0" dirty="0"/>
              <a:t> para que se mantenham dentro do limite de custo</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103</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B3F1A31-A9B7-4856-8656-6AD05F2D103D}" type="slidenum">
              <a:rPr lang="en-US" smtClean="0"/>
              <a:pPr fontAlgn="base">
                <a:spcBef>
                  <a:spcPct val="0"/>
                </a:spcBef>
                <a:spcAft>
                  <a:spcPct val="0"/>
                </a:spcAft>
                <a:defRPr/>
              </a:pPr>
              <a:t>3</a:t>
            </a:fld>
            <a:endParaRPr lang="en-US"/>
          </a:p>
        </p:txBody>
      </p:sp>
      <p:sp>
        <p:nvSpPr>
          <p:cNvPr id="76803" name="Rectangle 2"/>
          <p:cNvSpPr>
            <a:spLocks noGrp="1" noRot="1" noChangeAspect="1" noChangeArrowheads="1" noTextEdit="1"/>
          </p:cNvSpPr>
          <p:nvPr>
            <p:ph type="sldImg"/>
          </p:nvPr>
        </p:nvSpPr>
        <p:spPr bwMode="auto">
          <a:xfrm>
            <a:off x="895350" y="771525"/>
            <a:ext cx="4959350" cy="3721100"/>
          </a:xfrm>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xfrm>
            <a:off x="899662" y="4713906"/>
            <a:ext cx="4936441" cy="4381602"/>
          </a:xfrm>
          <a:solidFill>
            <a:srgbClr val="FFFFFF"/>
          </a:solidFill>
          <a:ln>
            <a:solidFill>
              <a:schemeClr val="tx1"/>
            </a:solidFill>
            <a:miter lim="800000"/>
            <a:headEnd/>
            <a:tailEnd/>
          </a:ln>
        </p:spPr>
        <p:txBody>
          <a:bodyPr wrap="square" lIns="89922" tIns="44961" rIns="89922" bIns="44961" numCol="1" anchor="t" anchorCtr="0" compatLnSpc="1">
            <a:prstTxWarp prst="textNoShape">
              <a:avLst/>
            </a:prstTxWarp>
          </a:bodyPr>
          <a:lstStyle/>
          <a:p>
            <a:pPr eaLnBrk="1" hangingPunct="1">
              <a:spcBef>
                <a:spcPct val="0"/>
              </a:spcBef>
            </a:pPr>
            <a:endParaRPr lang="pt-BR" sz="1600">
              <a:latin typeface="Arial" charset="0"/>
            </a:endParaRPr>
          </a:p>
        </p:txBody>
      </p:sp>
    </p:spTree>
    <p:extLst>
      <p:ext uri="{BB962C8B-B14F-4D97-AF65-F5344CB8AC3E}">
        <p14:creationId xmlns:p14="http://schemas.microsoft.com/office/powerpoint/2010/main" val="34833215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Projetos com alto grau de incerteza,</a:t>
            </a:r>
            <a:r>
              <a:rPr lang="pt-BR" sz="1200" baseline="0" dirty="0"/>
              <a:t> ou aqueles onde o escopo ainda não está totalmente definido podem não se beneficiar de cálculos de custo detalhados devido a mudanças frequentes. Em vez disso, métodos de baixa complexidade de estimativa podem ser usados para gerar uma previsão rápida e de alto nível dos custos de mão de obra do projeto, a qual poderá facilmente ser ajustada quando houver mudanças. Estimativas detalhadas são reservadas para horizontes de planejamento de curto prazo nos moldes de </a:t>
            </a:r>
            <a:r>
              <a:rPr lang="pt-BR" sz="1200" baseline="0" dirty="0" err="1"/>
              <a:t>just</a:t>
            </a:r>
            <a:r>
              <a:rPr lang="pt-BR" sz="1200" baseline="0" dirty="0"/>
              <a:t>-</a:t>
            </a:r>
            <a:r>
              <a:rPr lang="pt-BR" sz="1200" baseline="0" dirty="0" err="1"/>
              <a:t>in-time</a:t>
            </a:r>
            <a:r>
              <a:rPr lang="pt-BR" sz="1200" baseline="0" dirty="0"/>
              <a:t>.</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Nos casos em que projetos de alta variabilidade também estejam sujeitos orçamentos restritos, o escopo e o cronograma são ajustados com maior </a:t>
            </a:r>
            <a:r>
              <a:rPr lang="pt-BR" sz="1200" baseline="0" dirty="0" err="1"/>
              <a:t>frequencia</a:t>
            </a:r>
            <a:r>
              <a:rPr lang="pt-BR" sz="1200" baseline="0" dirty="0"/>
              <a:t> para que se mantenham dentro do limite de custo</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104</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Os projetos com</a:t>
            </a:r>
            <a:r>
              <a:rPr lang="pt-BR" sz="1200" baseline="0" dirty="0"/>
              <a:t> alta variabilidade são beneficiados por estruturas de equipe que maximizam o foco e a colaboração, como equipes </a:t>
            </a:r>
            <a:r>
              <a:rPr lang="pt-BR" sz="1200" baseline="0" dirty="0" err="1"/>
              <a:t>auto-organizáveis</a:t>
            </a:r>
            <a:r>
              <a:rPr lang="pt-BR" sz="1200" baseline="0" dirty="0"/>
              <a:t> com especialistas.</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O objetivo da colaboração é impulsionar a produtividade e facilitar soluções inovadoras para os problemas. As equipes colaborativas podem facilitar a integração acelerada de atividades de trabalho distintas, aprimorar a comunicação, aumentar o compartilhamento de conhecimentos e fornecer flexibilidade de atribuições de trabalho, além de outras vantagens.</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105</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Ambientes de</a:t>
            </a:r>
            <a:r>
              <a:rPr lang="pt-BR" sz="1200" baseline="0" dirty="0"/>
              <a:t> projeto sujeitos a vários elementos de ambiguidade e mudanças têm necessidade inerente de comunicar detalhes em evolução e emergentes com mais frequência e rapidez. Isso motiva a dinamização do acesso dos membros da equipe à informação, pontos de verificação frequentes da equipe e agrupamento dos membros da equipe no mesmo local tanto quanto possível.</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Além disso, postar artefatos do projeto de forma transparente e realizar revisões periódicas frequentes das partes interessadas visam promover a comunicação com o gerente e as partes interessadas.</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106</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Ambientes de</a:t>
            </a:r>
            <a:r>
              <a:rPr lang="pt-BR" sz="1200" baseline="0" dirty="0"/>
              <a:t> alta variabilidade, por definição, incorrem em mais incerteza e risco. Para resolver isso, os projetos gerenciados por abordagens adaptativas fazem uso de revisões frequentes de produto de trabalho incremental e de equipes de projeto multifuncionais para acelerar o compartilhamento do conhecimento e garantir que os riscos sejam compreendidos e gerenciados. Os riscos são considerados na seleção do conteúdo de cada iteração, e os riscos também serão identificados, analisados e gerenciados durante cada iteração.</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Além disso, os requisitos são mantidos como um documento vivo, atualizado regularmente, e  o trabalho pode ser submetido a novas prioridades de acordo com o andamento do projeto, com base em uma melhor compreensão da atual exposição aos riscos.</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107</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pt-BR" sz="1200" dirty="0"/>
              <a:t>Em</a:t>
            </a:r>
            <a:r>
              <a:rPr lang="pt-BR" sz="1200" baseline="0" dirty="0"/>
              <a:t> ambientes ágeis, vendedores específicos podem ser usados para estender a equipe. Esse relacionamento de trabalho colaborativo pode resultar em u modelo de aquisições com riscos compartilhados, em que o comprador e o vendedor compartilham o risco e as recompensas associados com um projeto.</a:t>
            </a:r>
          </a:p>
          <a:p>
            <a:pPr marL="0" marR="0" indent="0" algn="l" defTabSz="914400" rtl="0" eaLnBrk="0" fontAlgn="base" latinLnBrk="0" hangingPunct="0">
              <a:lnSpc>
                <a:spcPct val="100000"/>
              </a:lnSpc>
              <a:spcBef>
                <a:spcPct val="30000"/>
              </a:spcBef>
              <a:spcAft>
                <a:spcPct val="0"/>
              </a:spcAft>
              <a:buClrTx/>
              <a:buSzTx/>
              <a:buFontTx/>
              <a:buNone/>
              <a:tabLst/>
              <a:defRPr/>
            </a:pPr>
            <a:r>
              <a:rPr lang="pt-BR" sz="1200" baseline="0" dirty="0"/>
              <a:t>Projetos maiores podem usar uma abordagem adaptativa para algumas entregas e uma abordagem mais estável para outras partes. Nesses casos, um acordo de regência, como um acorde mestre de serviços (MSA) pode ser usado para engajamento geral, com o trabalho adaptativo incluído em um apêndice ou suplemento. Isso permite a ocorrência de alterações no escopo adaptável sem impacto no contrato geral.</a:t>
            </a:r>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108</a:t>
            </a:fld>
            <a:endParaRPr lang="pt-BR"/>
          </a:p>
        </p:txBody>
      </p:sp>
    </p:spTree>
    <p:extLst>
      <p:ext uri="{BB962C8B-B14F-4D97-AF65-F5344CB8AC3E}">
        <p14:creationId xmlns:p14="http://schemas.microsoft.com/office/powerpoint/2010/main" val="3541741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dirty="0"/>
          </a:p>
        </p:txBody>
      </p:sp>
      <p:sp>
        <p:nvSpPr>
          <p:cNvPr id="4" name="Espaço Reservado para Número de Slide 3"/>
          <p:cNvSpPr>
            <a:spLocks noGrp="1"/>
          </p:cNvSpPr>
          <p:nvPr>
            <p:ph type="sldNum" sz="quarter" idx="10"/>
          </p:nvPr>
        </p:nvSpPr>
        <p:spPr/>
        <p:txBody>
          <a:bodyPr/>
          <a:lstStyle/>
          <a:p>
            <a:fld id="{87D77045-401A-4D5E-BFE3-54C21A8A6634}" type="slidenum">
              <a:rPr lang="pt-BR" smtClean="0"/>
              <a:pPr/>
              <a:t>109</a:t>
            </a:fld>
            <a:endParaRPr lang="pt-BR"/>
          </a:p>
        </p:txBody>
      </p:sp>
    </p:spTree>
    <p:extLst>
      <p:ext uri="{BB962C8B-B14F-4D97-AF65-F5344CB8AC3E}">
        <p14:creationId xmlns:p14="http://schemas.microsoft.com/office/powerpoint/2010/main" val="37710699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3A4BB7-5458-4E09-B1FE-9A175274D916}" type="slidenum">
              <a:rPr lang="nl-NL" smtClean="0">
                <a:solidFill>
                  <a:prstClr val="black"/>
                </a:solidFill>
              </a:rPr>
              <a:pPr/>
              <a:t>118</a:t>
            </a:fld>
            <a:endParaRPr lang="nl-NL" dirty="0">
              <a:solidFill>
                <a:prstClr val="black"/>
              </a:solidFill>
            </a:endParaRPr>
          </a:p>
        </p:txBody>
      </p:sp>
    </p:spTree>
    <p:extLst>
      <p:ext uri="{BB962C8B-B14F-4D97-AF65-F5344CB8AC3E}">
        <p14:creationId xmlns:p14="http://schemas.microsoft.com/office/powerpoint/2010/main" val="1230936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DD9C969-FA35-48DE-A375-174335D6A684}" type="slidenum">
              <a:rPr lang="en-US" smtClean="0"/>
              <a:pPr fontAlgn="base">
                <a:spcBef>
                  <a:spcPct val="0"/>
                </a:spcBef>
                <a:spcAft>
                  <a:spcPct val="0"/>
                </a:spcAft>
                <a:defRPr/>
              </a:pPr>
              <a:t>4</a:t>
            </a:fld>
            <a:endParaRPr lang="en-US"/>
          </a:p>
        </p:txBody>
      </p:sp>
      <p:sp>
        <p:nvSpPr>
          <p:cNvPr id="79875" name="Rectangle 2"/>
          <p:cNvSpPr>
            <a:spLocks noGrp="1" noRot="1" noChangeAspect="1" noChangeArrowheads="1" noTextEdit="1"/>
          </p:cNvSpPr>
          <p:nvPr>
            <p:ph type="sldImg"/>
          </p:nvPr>
        </p:nvSpPr>
        <p:spPr bwMode="auto">
          <a:xfrm>
            <a:off x="903288" y="741363"/>
            <a:ext cx="4930775" cy="3698875"/>
          </a:xfrm>
          <a:solidFill>
            <a:srgbClr val="FFFFFF"/>
          </a:solidFill>
          <a:ln>
            <a:solidFill>
              <a:srgbClr val="000000"/>
            </a:solidFill>
            <a:miter lim="800000"/>
            <a:headEnd/>
            <a:tailEnd/>
          </a:ln>
        </p:spPr>
      </p:sp>
      <p:sp>
        <p:nvSpPr>
          <p:cNvPr id="79876" name="Rectangle 3"/>
          <p:cNvSpPr>
            <a:spLocks noGrp="1" noChangeArrowheads="1"/>
          </p:cNvSpPr>
          <p:nvPr>
            <p:ph type="body" idx="1"/>
          </p:nvPr>
        </p:nvSpPr>
        <p:spPr bwMode="auto">
          <a:xfrm>
            <a:off x="898102" y="4684786"/>
            <a:ext cx="4939560" cy="4439841"/>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pt-BR"/>
          </a:p>
        </p:txBody>
      </p:sp>
    </p:spTree>
    <p:extLst>
      <p:ext uri="{BB962C8B-B14F-4D97-AF65-F5344CB8AC3E}">
        <p14:creationId xmlns:p14="http://schemas.microsoft.com/office/powerpoint/2010/main" val="798199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Espaço Reservado para Imagem de Slide 1"/>
          <p:cNvSpPr>
            <a:spLocks noGrp="1" noRot="1" noChangeAspect="1" noTextEdit="1"/>
          </p:cNvSpPr>
          <p:nvPr>
            <p:ph type="sldImg"/>
          </p:nvPr>
        </p:nvSpPr>
        <p:spPr bwMode="auto">
          <a:noFill/>
          <a:ln>
            <a:solidFill>
              <a:srgbClr val="000000"/>
            </a:solidFill>
            <a:miter lim="800000"/>
            <a:headEnd/>
            <a:tailEnd/>
          </a:ln>
        </p:spPr>
      </p:sp>
      <p:sp>
        <p:nvSpPr>
          <p:cNvPr id="91139" name="Espaço Reservado para Anotações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pt-BR"/>
          </a:p>
        </p:txBody>
      </p:sp>
      <p:sp>
        <p:nvSpPr>
          <p:cNvPr id="91140" name="Espaço Reservado para Número de Slide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37283EC-DCD2-4F86-872B-54EDD98779E0}" type="slidenum">
              <a:rPr lang="pt-BR" smtClean="0"/>
              <a:pPr fontAlgn="base">
                <a:spcBef>
                  <a:spcPct val="0"/>
                </a:spcBef>
                <a:spcAft>
                  <a:spcPct val="0"/>
                </a:spcAft>
                <a:defRPr/>
              </a:pPr>
              <a:t>5</a:t>
            </a:fld>
            <a:endParaRPr lang="pt-BR"/>
          </a:p>
        </p:txBody>
      </p:sp>
    </p:spTree>
    <p:extLst>
      <p:ext uri="{BB962C8B-B14F-4D97-AF65-F5344CB8AC3E}">
        <p14:creationId xmlns:p14="http://schemas.microsoft.com/office/powerpoint/2010/main" val="491343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7</a:t>
            </a:fld>
            <a:endParaRPr lang="pt-BR"/>
          </a:p>
        </p:txBody>
      </p:sp>
    </p:spTree>
    <p:extLst>
      <p:ext uri="{BB962C8B-B14F-4D97-AF65-F5344CB8AC3E}">
        <p14:creationId xmlns:p14="http://schemas.microsoft.com/office/powerpoint/2010/main" val="3976166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37452" indent="-283635" eaLnBrk="0" hangingPunct="0">
              <a:defRPr>
                <a:solidFill>
                  <a:schemeClr val="tx1"/>
                </a:solidFill>
                <a:latin typeface="Arial" charset="0"/>
              </a:defRPr>
            </a:lvl2pPr>
            <a:lvl3pPr marL="1134542" indent="-226908" eaLnBrk="0" hangingPunct="0">
              <a:defRPr>
                <a:solidFill>
                  <a:schemeClr val="tx1"/>
                </a:solidFill>
                <a:latin typeface="Arial" charset="0"/>
              </a:defRPr>
            </a:lvl3pPr>
            <a:lvl4pPr marL="1588359" indent="-226908" eaLnBrk="0" hangingPunct="0">
              <a:defRPr>
                <a:solidFill>
                  <a:schemeClr val="tx1"/>
                </a:solidFill>
                <a:latin typeface="Arial" charset="0"/>
              </a:defRPr>
            </a:lvl4pPr>
            <a:lvl5pPr marL="2042175" indent="-226908" eaLnBrk="0" hangingPunct="0">
              <a:defRPr>
                <a:solidFill>
                  <a:schemeClr val="tx1"/>
                </a:solidFill>
                <a:latin typeface="Arial" charset="0"/>
              </a:defRPr>
            </a:lvl5pPr>
            <a:lvl6pPr marL="2495992" indent="-226908" eaLnBrk="0" fontAlgn="base" hangingPunct="0">
              <a:spcBef>
                <a:spcPct val="0"/>
              </a:spcBef>
              <a:spcAft>
                <a:spcPct val="0"/>
              </a:spcAft>
              <a:defRPr>
                <a:solidFill>
                  <a:schemeClr val="tx1"/>
                </a:solidFill>
                <a:latin typeface="Arial" charset="0"/>
              </a:defRPr>
            </a:lvl6pPr>
            <a:lvl7pPr marL="2949809" indent="-226908" eaLnBrk="0" fontAlgn="base" hangingPunct="0">
              <a:spcBef>
                <a:spcPct val="0"/>
              </a:spcBef>
              <a:spcAft>
                <a:spcPct val="0"/>
              </a:spcAft>
              <a:defRPr>
                <a:solidFill>
                  <a:schemeClr val="tx1"/>
                </a:solidFill>
                <a:latin typeface="Arial" charset="0"/>
              </a:defRPr>
            </a:lvl7pPr>
            <a:lvl8pPr marL="3403625" indent="-226908" eaLnBrk="0" fontAlgn="base" hangingPunct="0">
              <a:spcBef>
                <a:spcPct val="0"/>
              </a:spcBef>
              <a:spcAft>
                <a:spcPct val="0"/>
              </a:spcAft>
              <a:defRPr>
                <a:solidFill>
                  <a:schemeClr val="tx1"/>
                </a:solidFill>
                <a:latin typeface="Arial" charset="0"/>
              </a:defRPr>
            </a:lvl8pPr>
            <a:lvl9pPr marL="3857442" indent="-226908" eaLnBrk="0" fontAlgn="base" hangingPunct="0">
              <a:spcBef>
                <a:spcPct val="0"/>
              </a:spcBef>
              <a:spcAft>
                <a:spcPct val="0"/>
              </a:spcAft>
              <a:defRPr>
                <a:solidFill>
                  <a:schemeClr val="tx1"/>
                </a:solidFill>
                <a:latin typeface="Arial" charset="0"/>
              </a:defRPr>
            </a:lvl9pPr>
          </a:lstStyle>
          <a:p>
            <a:pPr eaLnBrk="1" hangingPunct="1">
              <a:defRPr/>
            </a:pPr>
            <a:fld id="{07B8F536-AE1A-4520-8D1E-92D3A3E1F90B}" type="slidenum">
              <a:rPr lang="en-US" smtClean="0"/>
              <a:pPr eaLnBrk="1" hangingPunct="1">
                <a:defRPr/>
              </a:pPr>
              <a:t>8</a:t>
            </a:fld>
            <a:endParaRPr lang="en-US"/>
          </a:p>
        </p:txBody>
      </p:sp>
      <p:sp>
        <p:nvSpPr>
          <p:cNvPr id="97283" name="Rectangle 2"/>
          <p:cNvSpPr>
            <a:spLocks noGrp="1" noRot="1" noChangeAspect="1" noChangeArrowheads="1" noTextEdit="1"/>
          </p:cNvSpPr>
          <p:nvPr>
            <p:ph type="sldImg"/>
          </p:nvPr>
        </p:nvSpPr>
        <p:spPr bwMode="auto">
          <a:xfrm>
            <a:off x="909638" y="744538"/>
            <a:ext cx="4921250" cy="3690937"/>
          </a:xfrm>
          <a:solidFill>
            <a:srgbClr val="FFFFFF"/>
          </a:solidFill>
          <a:ln>
            <a:solidFill>
              <a:srgbClr val="000000"/>
            </a:solidFill>
            <a:miter lim="800000"/>
            <a:headEnd/>
            <a:tailEnd/>
          </a:ln>
        </p:spPr>
      </p:sp>
      <p:sp>
        <p:nvSpPr>
          <p:cNvPr id="97284" name="Rectangle 3"/>
          <p:cNvSpPr>
            <a:spLocks noGrp="1" noChangeArrowheads="1"/>
          </p:cNvSpPr>
          <p:nvPr>
            <p:ph type="body" idx="1"/>
          </p:nvPr>
        </p:nvSpPr>
        <p:spPr bwMode="auto">
          <a:xfrm>
            <a:off x="898526" y="4684713"/>
            <a:ext cx="4938713" cy="4441826"/>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pt-BR" altLang="pt-BR"/>
          </a:p>
        </p:txBody>
      </p:sp>
    </p:spTree>
    <p:extLst>
      <p:ext uri="{BB962C8B-B14F-4D97-AF65-F5344CB8AC3E}">
        <p14:creationId xmlns:p14="http://schemas.microsoft.com/office/powerpoint/2010/main" val="298370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A8A5461-6F89-4DE1-92D0-A3E074C36B5B}" type="slidenum">
              <a:rPr lang="en-US" smtClean="0"/>
              <a:pPr fontAlgn="base">
                <a:spcBef>
                  <a:spcPct val="0"/>
                </a:spcBef>
                <a:spcAft>
                  <a:spcPct val="0"/>
                </a:spcAft>
                <a:defRPr/>
              </a:pPr>
              <a:t>9</a:t>
            </a:fld>
            <a:endParaRPr lang="en-US"/>
          </a:p>
        </p:txBody>
      </p:sp>
      <p:sp>
        <p:nvSpPr>
          <p:cNvPr id="10342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10342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pt-BR" dirty="0"/>
          </a:p>
        </p:txBody>
      </p:sp>
    </p:spTree>
    <p:extLst>
      <p:ext uri="{BB962C8B-B14F-4D97-AF65-F5344CB8AC3E}">
        <p14:creationId xmlns:p14="http://schemas.microsoft.com/office/powerpoint/2010/main" val="1276797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dirty="0"/>
          </a:p>
        </p:txBody>
      </p:sp>
      <p:sp>
        <p:nvSpPr>
          <p:cNvPr id="4" name="Espaço Reservado para Número de Slide 3"/>
          <p:cNvSpPr>
            <a:spLocks noGrp="1"/>
          </p:cNvSpPr>
          <p:nvPr>
            <p:ph type="sldNum" sz="quarter" idx="10"/>
          </p:nvPr>
        </p:nvSpPr>
        <p:spPr/>
        <p:txBody>
          <a:bodyPr/>
          <a:lstStyle/>
          <a:p>
            <a:pPr>
              <a:defRPr/>
            </a:pPr>
            <a:fld id="{598E5AA7-E3DD-4EBA-AF0C-504E6DC2C800}" type="slidenum">
              <a:rPr lang="pt-BR" smtClean="0"/>
              <a:pPr>
                <a:defRPr/>
              </a:pPr>
              <a:t>18</a:t>
            </a:fld>
            <a:endParaRPr lang="pt-BR"/>
          </a:p>
        </p:txBody>
      </p:sp>
    </p:spTree>
    <p:extLst>
      <p:ext uri="{BB962C8B-B14F-4D97-AF65-F5344CB8AC3E}">
        <p14:creationId xmlns:p14="http://schemas.microsoft.com/office/powerpoint/2010/main" val="241727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B3F1A31-A9B7-4856-8656-6AD05F2D103D}" type="slidenum">
              <a:rPr lang="en-US" smtClean="0"/>
              <a:pPr fontAlgn="base">
                <a:spcBef>
                  <a:spcPct val="0"/>
                </a:spcBef>
                <a:spcAft>
                  <a:spcPct val="0"/>
                </a:spcAft>
                <a:defRPr/>
              </a:pPr>
              <a:t>22</a:t>
            </a:fld>
            <a:endParaRPr lang="en-US"/>
          </a:p>
        </p:txBody>
      </p:sp>
      <p:sp>
        <p:nvSpPr>
          <p:cNvPr id="76803" name="Rectangle 2"/>
          <p:cNvSpPr>
            <a:spLocks noGrp="1" noRot="1" noChangeAspect="1" noChangeArrowheads="1" noTextEdit="1"/>
          </p:cNvSpPr>
          <p:nvPr>
            <p:ph type="sldImg"/>
          </p:nvPr>
        </p:nvSpPr>
        <p:spPr bwMode="auto">
          <a:xfrm>
            <a:off x="895350" y="771525"/>
            <a:ext cx="4959350" cy="3721100"/>
          </a:xfrm>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xfrm>
            <a:off x="899662" y="4713906"/>
            <a:ext cx="4936441" cy="4381602"/>
          </a:xfrm>
          <a:solidFill>
            <a:srgbClr val="FFFFFF"/>
          </a:solidFill>
          <a:ln>
            <a:solidFill>
              <a:schemeClr val="tx1"/>
            </a:solidFill>
            <a:miter lim="800000"/>
            <a:headEnd/>
            <a:tailEnd/>
          </a:ln>
        </p:spPr>
        <p:txBody>
          <a:bodyPr wrap="square" lIns="89922" tIns="44961" rIns="89922" bIns="44961" numCol="1" anchor="t" anchorCtr="0" compatLnSpc="1">
            <a:prstTxWarp prst="textNoShape">
              <a:avLst/>
            </a:prstTxWarp>
          </a:bodyPr>
          <a:lstStyle/>
          <a:p>
            <a:pPr eaLnBrk="1" hangingPunct="1">
              <a:spcBef>
                <a:spcPct val="0"/>
              </a:spcBef>
            </a:pPr>
            <a:endParaRPr lang="pt-BR" sz="1600">
              <a:latin typeface="Arial" charset="0"/>
            </a:endParaRPr>
          </a:p>
        </p:txBody>
      </p:sp>
    </p:spTree>
    <p:extLst>
      <p:ext uri="{BB962C8B-B14F-4D97-AF65-F5344CB8AC3E}">
        <p14:creationId xmlns:p14="http://schemas.microsoft.com/office/powerpoint/2010/main" val="1065275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pt-BR"/>
              <a:t>Clique para editar o título mestre</a:t>
            </a:r>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11"/>
          </p:nvPr>
        </p:nvSpPr>
        <p:spPr/>
        <p:txBody>
          <a:bodyPr/>
          <a:lstStyle/>
          <a:p>
            <a:pPr>
              <a:defRPr/>
            </a:pPr>
            <a:r>
              <a:rPr lang="pt-BR"/>
              <a:t>Título da Aula</a:t>
            </a:r>
          </a:p>
        </p:txBody>
      </p:sp>
      <p:sp>
        <p:nvSpPr>
          <p:cNvPr id="6" name="Espaço Reservado para Número de Slide 5"/>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2917231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11"/>
          </p:nvPr>
        </p:nvSpPr>
        <p:spPr/>
        <p:txBody>
          <a:bodyPr/>
          <a:lstStyle/>
          <a:p>
            <a:pPr>
              <a:defRPr/>
            </a:pPr>
            <a:r>
              <a:rPr lang="pt-BR"/>
              <a:t>Título da Aula</a:t>
            </a:r>
          </a:p>
        </p:txBody>
      </p:sp>
      <p:sp>
        <p:nvSpPr>
          <p:cNvPr id="6" name="Espaço Reservado para Número de Slide 5"/>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3164795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8"/>
            <a:ext cx="20574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457200" y="274638"/>
            <a:ext cx="60198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11"/>
          </p:nvPr>
        </p:nvSpPr>
        <p:spPr/>
        <p:txBody>
          <a:bodyPr/>
          <a:lstStyle/>
          <a:p>
            <a:pPr>
              <a:defRPr/>
            </a:pPr>
            <a:r>
              <a:rPr lang="pt-BR"/>
              <a:t>Título da Aula</a:t>
            </a:r>
          </a:p>
        </p:txBody>
      </p:sp>
      <p:sp>
        <p:nvSpPr>
          <p:cNvPr id="6" name="Espaço Reservado para Número de Slide 5"/>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708990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11"/>
          </p:nvPr>
        </p:nvSpPr>
        <p:spPr/>
        <p:txBody>
          <a:bodyPr/>
          <a:lstStyle/>
          <a:p>
            <a:pPr>
              <a:defRPr/>
            </a:pPr>
            <a:r>
              <a:rPr lang="pt-BR"/>
              <a:t>Título da Aula</a:t>
            </a:r>
          </a:p>
        </p:txBody>
      </p:sp>
      <p:sp>
        <p:nvSpPr>
          <p:cNvPr id="6" name="Espaço Reservado para Número de Slide 5"/>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2646090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722313" y="4406900"/>
            <a:ext cx="77724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11"/>
          </p:nvPr>
        </p:nvSpPr>
        <p:spPr/>
        <p:txBody>
          <a:bodyPr/>
          <a:lstStyle/>
          <a:p>
            <a:pPr>
              <a:defRPr/>
            </a:pPr>
            <a:r>
              <a:rPr lang="pt-BR"/>
              <a:t>Título da Aula</a:t>
            </a:r>
          </a:p>
        </p:txBody>
      </p:sp>
      <p:sp>
        <p:nvSpPr>
          <p:cNvPr id="6" name="Espaço Reservado para Número de Slide 5"/>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3412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6" name="Espaço Reservado para Rodapé 5"/>
          <p:cNvSpPr>
            <a:spLocks noGrp="1"/>
          </p:cNvSpPr>
          <p:nvPr>
            <p:ph type="ftr" sz="quarter" idx="11"/>
          </p:nvPr>
        </p:nvSpPr>
        <p:spPr/>
        <p:txBody>
          <a:bodyPr/>
          <a:lstStyle/>
          <a:p>
            <a:pPr>
              <a:defRPr/>
            </a:pPr>
            <a:r>
              <a:rPr lang="pt-BR"/>
              <a:t>Título da Aula</a:t>
            </a:r>
          </a:p>
        </p:txBody>
      </p:sp>
      <p:sp>
        <p:nvSpPr>
          <p:cNvPr id="7" name="Espaço Reservado para Número de Slide 6"/>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1885620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8" name="Espaço Reservado para Rodapé 7"/>
          <p:cNvSpPr>
            <a:spLocks noGrp="1"/>
          </p:cNvSpPr>
          <p:nvPr>
            <p:ph type="ftr" sz="quarter" idx="11"/>
          </p:nvPr>
        </p:nvSpPr>
        <p:spPr/>
        <p:txBody>
          <a:bodyPr/>
          <a:lstStyle/>
          <a:p>
            <a:pPr>
              <a:defRPr/>
            </a:pPr>
            <a:r>
              <a:rPr lang="pt-BR"/>
              <a:t>Título da Aula</a:t>
            </a:r>
          </a:p>
        </p:txBody>
      </p:sp>
      <p:sp>
        <p:nvSpPr>
          <p:cNvPr id="9" name="Espaço Reservado para Número de Slide 8"/>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4207191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4" name="Espaço Reservado para Rodapé 3"/>
          <p:cNvSpPr>
            <a:spLocks noGrp="1"/>
          </p:cNvSpPr>
          <p:nvPr>
            <p:ph type="ftr" sz="quarter" idx="11"/>
          </p:nvPr>
        </p:nvSpPr>
        <p:spPr/>
        <p:txBody>
          <a:bodyPr/>
          <a:lstStyle/>
          <a:p>
            <a:pPr>
              <a:defRPr/>
            </a:pPr>
            <a:r>
              <a:rPr lang="pt-BR"/>
              <a:t>Título da Aula</a:t>
            </a:r>
          </a:p>
        </p:txBody>
      </p:sp>
      <p:sp>
        <p:nvSpPr>
          <p:cNvPr id="5" name="Espaço Reservado para Número de Slide 4"/>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79884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3" name="Espaço Reservado para Rodapé 2"/>
          <p:cNvSpPr>
            <a:spLocks noGrp="1"/>
          </p:cNvSpPr>
          <p:nvPr>
            <p:ph type="ftr" sz="quarter" idx="11"/>
          </p:nvPr>
        </p:nvSpPr>
        <p:spPr/>
        <p:txBody>
          <a:bodyPr/>
          <a:lstStyle/>
          <a:p>
            <a:pPr>
              <a:defRPr/>
            </a:pPr>
            <a:r>
              <a:rPr lang="pt-BR"/>
              <a:t>Título da Aula</a:t>
            </a:r>
          </a:p>
        </p:txBody>
      </p:sp>
      <p:sp>
        <p:nvSpPr>
          <p:cNvPr id="4" name="Espaço Reservado para Número de Slide 3"/>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757408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3008313"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6" name="Espaço Reservado para Rodapé 5"/>
          <p:cNvSpPr>
            <a:spLocks noGrp="1"/>
          </p:cNvSpPr>
          <p:nvPr>
            <p:ph type="ftr" sz="quarter" idx="11"/>
          </p:nvPr>
        </p:nvSpPr>
        <p:spPr/>
        <p:txBody>
          <a:bodyPr/>
          <a:lstStyle/>
          <a:p>
            <a:pPr>
              <a:defRPr/>
            </a:pPr>
            <a:r>
              <a:rPr lang="pt-BR"/>
              <a:t>Título da Aula</a:t>
            </a:r>
          </a:p>
        </p:txBody>
      </p:sp>
      <p:sp>
        <p:nvSpPr>
          <p:cNvPr id="7" name="Espaço Reservado para Número de Slide 6"/>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2843176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792288" y="4800600"/>
            <a:ext cx="54864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pPr>
              <a:defRPr/>
            </a:pPr>
            <a:fld id="{8A57374A-C720-4DF9-A1DF-DAF50412F5C6}" type="datetimeFigureOut">
              <a:rPr lang="pt-BR" smtClean="0"/>
              <a:pPr>
                <a:defRPr/>
              </a:pPr>
              <a:t>11/09/2020</a:t>
            </a:fld>
            <a:endParaRPr lang="pt-BR" dirty="0"/>
          </a:p>
        </p:txBody>
      </p:sp>
      <p:sp>
        <p:nvSpPr>
          <p:cNvPr id="6" name="Espaço Reservado para Rodapé 5"/>
          <p:cNvSpPr>
            <a:spLocks noGrp="1"/>
          </p:cNvSpPr>
          <p:nvPr>
            <p:ph type="ftr" sz="quarter" idx="11"/>
          </p:nvPr>
        </p:nvSpPr>
        <p:spPr/>
        <p:txBody>
          <a:bodyPr/>
          <a:lstStyle/>
          <a:p>
            <a:pPr>
              <a:defRPr/>
            </a:pPr>
            <a:r>
              <a:rPr lang="pt-BR"/>
              <a:t>Título da Aula</a:t>
            </a:r>
          </a:p>
        </p:txBody>
      </p:sp>
      <p:sp>
        <p:nvSpPr>
          <p:cNvPr id="7" name="Espaço Reservado para Número de Slide 6"/>
          <p:cNvSpPr>
            <a:spLocks noGrp="1"/>
          </p:cNvSpPr>
          <p:nvPr>
            <p:ph type="sldNum" sz="quarter" idx="12"/>
          </p:nvPr>
        </p:nvSpPr>
        <p:spPr/>
        <p:txBody>
          <a:body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156872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8A57374A-C720-4DF9-A1DF-DAF50412F5C6}" type="datetimeFigureOut">
              <a:rPr lang="pt-BR" smtClean="0"/>
              <a:pPr>
                <a:defRPr/>
              </a:pPr>
              <a:t>11/09/2020</a:t>
            </a:fld>
            <a:endParaRPr lang="pt-BR" dirty="0"/>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pt-BR"/>
              <a:t>Título da Aula</a:t>
            </a:r>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1334B51C-FAF3-4A8B-8186-17A5C7748742}" type="slidenum">
              <a:rPr lang="pt-BR" smtClean="0"/>
              <a:pPr>
                <a:defRPr/>
              </a:pPr>
              <a:t>‹nº›</a:t>
            </a:fld>
            <a:endParaRPr lang="pt-BR" dirty="0"/>
          </a:p>
        </p:txBody>
      </p:sp>
    </p:spTree>
    <p:extLst>
      <p:ext uri="{BB962C8B-B14F-4D97-AF65-F5344CB8AC3E}">
        <p14:creationId xmlns:p14="http://schemas.microsoft.com/office/powerpoint/2010/main" val="338284593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48.jpeg"/><Relationship Id="rId5" Type="http://schemas.openxmlformats.org/officeDocument/2006/relationships/image" Target="../media/image47.jpe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xml"/><Relationship Id="rId4" Type="http://schemas.openxmlformats.org/officeDocument/2006/relationships/image" Target="../media/image51.tiff"/></Relationships>
</file>

<file path=ppt/slides/_rels/slide11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1.xml"/><Relationship Id="rId4" Type="http://schemas.openxmlformats.org/officeDocument/2006/relationships/image" Target="../media/image51.tiff"/></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3" Type="http://schemas.openxmlformats.org/officeDocument/2006/relationships/hyperlink" Target="http://www.scrumguides.org/"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hyperlink" Target="https://www.youtube.com/watch?v=6GaGlD32Wr4" TargetMode="External"/><Relationship Id="rId2" Type="http://schemas.openxmlformats.org/officeDocument/2006/relationships/hyperlink" Target="https://www.youtube.com/watch?v=7lhnYbmovb4" TargetMode="External"/><Relationship Id="rId1" Type="http://schemas.openxmlformats.org/officeDocument/2006/relationships/slideLayout" Target="../slideLayouts/slideLayout7.xml"/><Relationship Id="rId4" Type="http://schemas.openxmlformats.org/officeDocument/2006/relationships/hyperlink" Target="https://www.youtube.com/watch?v=XfvQWnRgxG0"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www.controlchaos.com/" TargetMode="External"/><Relationship Id="rId2" Type="http://schemas.openxmlformats.org/officeDocument/2006/relationships/hyperlink" Target="http://jeffsutherland.com/" TargetMode="External"/><Relationship Id="rId1" Type="http://schemas.openxmlformats.org/officeDocument/2006/relationships/slideLayout" Target="../slideLayouts/slideLayout2.xml"/><Relationship Id="rId4" Type="http://schemas.openxmlformats.org/officeDocument/2006/relationships/hyperlink" Target="http://www.mikebeedle.com/"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jpeg"/></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youtube.com/watch?v=XfvQWnRgxG0"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Layout" Target="../diagrams/layout4.xml"/><Relationship Id="rId7" Type="http://schemas.openxmlformats.org/officeDocument/2006/relationships/image" Target="../media/image20.jpe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9"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9.jpeg"/><Relationship Id="rId5" Type="http://schemas.openxmlformats.org/officeDocument/2006/relationships/image" Target="../media/image26.jpeg"/><Relationship Id="rId4" Type="http://schemas.openxmlformats.org/officeDocument/2006/relationships/image" Target="../media/image28.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4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8.jpeg"/><Relationship Id="rId1" Type="http://schemas.openxmlformats.org/officeDocument/2006/relationships/slideLayout" Target="../slideLayouts/slideLayout2.xml"/><Relationship Id="rId4" Type="http://schemas.openxmlformats.org/officeDocument/2006/relationships/image" Target="../media/image29.jpeg"/></Relationships>
</file>

<file path=ppt/slides/_rels/slide4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jpeg"/></Relationships>
</file>

<file path=ppt/slides/_rels/slide4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46.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4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4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49.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1.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3.pn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2.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33.png"/><Relationship Id="rId7" Type="http://schemas.openxmlformats.org/officeDocument/2006/relationships/image" Target="../media/image31.png"/><Relationship Id="rId2" Type="http://schemas.openxmlformats.org/officeDocument/2006/relationships/image" Target="../media/image28.jpeg"/><Relationship Id="rId1" Type="http://schemas.openxmlformats.org/officeDocument/2006/relationships/slideLayout" Target="../slideLayouts/slideLayout2.xml"/><Relationship Id="rId6" Type="http://schemas.openxmlformats.org/officeDocument/2006/relationships/image" Target="../media/image30.jpeg"/><Relationship Id="rId5" Type="http://schemas.openxmlformats.org/officeDocument/2006/relationships/image" Target="../media/image29.jpeg"/><Relationship Id="rId4" Type="http://schemas.openxmlformats.org/officeDocument/2006/relationships/image" Target="../media/image27.jpeg"/></Relationships>
</file>

<file path=ppt/slides/_rels/slide5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5.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4.png"/><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28.jpeg"/><Relationship Id="rId4" Type="http://schemas.openxmlformats.org/officeDocument/2006/relationships/image" Target="../media/image31.png"/></Relationships>
</file>

<file path=ppt/slides/_rels/slide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9.jpeg"/><Relationship Id="rId5" Type="http://schemas.openxmlformats.org/officeDocument/2006/relationships/image" Target="../media/image31.png"/><Relationship Id="rId4" Type="http://schemas.openxmlformats.org/officeDocument/2006/relationships/image" Target="../media/image30.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38.emf"/></Relationships>
</file>

<file path=ppt/slides/_rels/slide6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hyperlink" Target="http://www.scrumalliance.org/" TargetMode="External"/><Relationship Id="rId2" Type="http://schemas.openxmlformats.org/officeDocument/2006/relationships/hyperlink" Target="http://www.agilealliance.org/" TargetMode="External"/><Relationship Id="rId1" Type="http://schemas.openxmlformats.org/officeDocument/2006/relationships/slideLayout" Target="../slideLayouts/slideLayout2.xml"/><Relationship Id="rId5" Type="http://schemas.openxmlformats.org/officeDocument/2006/relationships/hyperlink" Target="http://www.controlchaos.com/" TargetMode="External"/><Relationship Id="rId4" Type="http://schemas.openxmlformats.org/officeDocument/2006/relationships/hyperlink" Target="http://www.mountaingoatsoftware.com/" TargetMode="Externa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374073" y="1317172"/>
            <a:ext cx="8229600" cy="4525963"/>
          </a:xfrm>
        </p:spPr>
        <p:txBody>
          <a:bodyPr/>
          <a:lstStyle/>
          <a:p>
            <a:pPr marL="0" indent="0" algn="ctr">
              <a:buNone/>
            </a:pPr>
            <a:r>
              <a:rPr lang="pt-BR" sz="4000" b="1" dirty="0">
                <a:solidFill>
                  <a:srgbClr val="9E1D0C"/>
                </a:solidFill>
                <a:latin typeface="Tahoma" pitchFamily="34" charset="0"/>
                <a:cs typeface="Arial" charset="0"/>
              </a:rPr>
              <a:t>ROBERTO PALLESI</a:t>
            </a:r>
          </a:p>
          <a:p>
            <a:pPr marL="0" indent="0" algn="ctr">
              <a:buNone/>
            </a:pPr>
            <a:r>
              <a:rPr lang="pt-BR" sz="2000" b="1" dirty="0">
                <a:latin typeface="Arial" panose="020B0604020202020204" pitchFamily="34" charset="0"/>
                <a:cs typeface="Arial" panose="020B0604020202020204" pitchFamily="34" charset="0"/>
              </a:rPr>
              <a:t>rpallesi@fgvmail.br</a:t>
            </a:r>
          </a:p>
          <a:p>
            <a:pPr marL="0" indent="0" algn="ctr">
              <a:buNone/>
            </a:pPr>
            <a:endParaRPr lang="pt-BR" sz="2000" dirty="0">
              <a:latin typeface="Arial" panose="020B0604020202020204" pitchFamily="34" charset="0"/>
              <a:cs typeface="Arial" panose="020B0604020202020204" pitchFamily="34" charset="0"/>
            </a:endParaRPr>
          </a:p>
          <a:p>
            <a:pPr marL="0" indent="0" algn="ctr">
              <a:buNone/>
            </a:pPr>
            <a:endParaRPr lang="pt-BR" sz="1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1547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normAutofit/>
          </a:bodyPr>
          <a:lstStyle/>
          <a:p>
            <a:r>
              <a:rPr lang="pt-BR" b="1" dirty="0">
                <a:solidFill>
                  <a:srgbClr val="9E1D0C"/>
                </a:solidFill>
              </a:rPr>
              <a:t>Gestão Tradicional de Projetos 1/2</a:t>
            </a:r>
            <a:endParaRPr lang="pt-BR" dirty="0"/>
          </a:p>
        </p:txBody>
      </p:sp>
      <p:graphicFrame>
        <p:nvGraphicFramePr>
          <p:cNvPr id="3" name="Tabela 2"/>
          <p:cNvGraphicFramePr>
            <a:graphicFrameLocks noGrp="1"/>
          </p:cNvGraphicFramePr>
          <p:nvPr>
            <p:extLst>
              <p:ext uri="{D42A27DB-BD31-4B8C-83A1-F6EECF244321}">
                <p14:modId xmlns:p14="http://schemas.microsoft.com/office/powerpoint/2010/main" val="949152981"/>
              </p:ext>
            </p:extLst>
          </p:nvPr>
        </p:nvGraphicFramePr>
        <p:xfrm>
          <a:off x="54593" y="930624"/>
          <a:ext cx="4545982" cy="5278120"/>
        </p:xfrm>
        <a:graphic>
          <a:graphicData uri="http://schemas.openxmlformats.org/drawingml/2006/table">
            <a:tbl>
              <a:tblPr firstRow="1" bandRow="1">
                <a:tableStyleId>{21E4AEA4-8DFA-4A89-87EB-49C32662AFE0}</a:tableStyleId>
              </a:tblPr>
              <a:tblGrid>
                <a:gridCol w="1442437">
                  <a:extLst>
                    <a:ext uri="{9D8B030D-6E8A-4147-A177-3AD203B41FA5}">
                      <a16:colId xmlns:a16="http://schemas.microsoft.com/office/drawing/2014/main" xmlns="" val="20000"/>
                    </a:ext>
                  </a:extLst>
                </a:gridCol>
                <a:gridCol w="3103545">
                  <a:extLst>
                    <a:ext uri="{9D8B030D-6E8A-4147-A177-3AD203B41FA5}">
                      <a16:colId xmlns:a16="http://schemas.microsoft.com/office/drawing/2014/main" xmlns="" val="20001"/>
                    </a:ext>
                  </a:extLst>
                </a:gridCol>
              </a:tblGrid>
              <a:tr h="370840">
                <a:tc>
                  <a:txBody>
                    <a:bodyPr/>
                    <a:lstStyle/>
                    <a:p>
                      <a:endParaRPr lang="pt-BR" sz="1600" dirty="0"/>
                    </a:p>
                  </a:txBody>
                  <a:tcPr/>
                </a:tc>
                <a:tc>
                  <a:txBody>
                    <a:bodyPr/>
                    <a:lstStyle/>
                    <a:p>
                      <a:pPr algn="ctr"/>
                      <a:r>
                        <a:rPr lang="pt-BR" sz="1600" dirty="0"/>
                        <a:t>Modelo Tradicional: Resumo</a:t>
                      </a:r>
                    </a:p>
                  </a:txBody>
                  <a:tcPr/>
                </a:tc>
                <a:extLst>
                  <a:ext uri="{0D108BD9-81ED-4DB2-BD59-A6C34878D82A}">
                    <a16:rowId xmlns:a16="http://schemas.microsoft.com/office/drawing/2014/main" xmlns="" val="10000"/>
                  </a:ext>
                </a:extLst>
              </a:tr>
              <a:tr h="370840">
                <a:tc>
                  <a:txBody>
                    <a:bodyPr/>
                    <a:lstStyle/>
                    <a:p>
                      <a:pPr algn="ctr"/>
                      <a:r>
                        <a:rPr lang="pt-BR" sz="1400" b="1" dirty="0"/>
                        <a:t>Mudanças</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1"/>
                  </a:ext>
                </a:extLst>
              </a:tr>
              <a:tr h="370840">
                <a:tc>
                  <a:txBody>
                    <a:bodyPr/>
                    <a:lstStyle/>
                    <a:p>
                      <a:pPr algn="ctr"/>
                      <a:r>
                        <a:rPr lang="pt-BR" sz="1400" b="1" dirty="0"/>
                        <a:t>Equipe</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2"/>
                  </a:ext>
                </a:extLst>
              </a:tr>
              <a:tr h="370840">
                <a:tc>
                  <a:txBody>
                    <a:bodyPr/>
                    <a:lstStyle/>
                    <a:p>
                      <a:pPr algn="ctr"/>
                      <a:r>
                        <a:rPr lang="pt-BR" sz="1400" b="1" dirty="0"/>
                        <a:t>Planejamento</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3"/>
                  </a:ext>
                </a:extLst>
              </a:tr>
              <a:tr h="370840">
                <a:tc>
                  <a:txBody>
                    <a:bodyPr/>
                    <a:lstStyle/>
                    <a:p>
                      <a:pPr algn="ctr"/>
                      <a:r>
                        <a:rPr lang="pt-BR" sz="1400" b="1" dirty="0"/>
                        <a:t>Documentação</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4"/>
                  </a:ext>
                </a:extLst>
              </a:tr>
              <a:tr h="370840">
                <a:tc>
                  <a:txBody>
                    <a:bodyPr/>
                    <a:lstStyle/>
                    <a:p>
                      <a:pPr algn="ctr"/>
                      <a:r>
                        <a:rPr lang="pt-BR" sz="1400" b="1" dirty="0"/>
                        <a:t>Escopo</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5"/>
                  </a:ext>
                </a:extLst>
              </a:tr>
              <a:tr h="370840">
                <a:tc>
                  <a:txBody>
                    <a:bodyPr/>
                    <a:lstStyle/>
                    <a:p>
                      <a:pPr algn="ctr"/>
                      <a:r>
                        <a:rPr lang="pt-BR" sz="1400" b="1" dirty="0"/>
                        <a:t>Execução</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6"/>
                  </a:ext>
                </a:extLst>
              </a:tr>
              <a:tr h="370840">
                <a:tc>
                  <a:txBody>
                    <a:bodyPr/>
                    <a:lstStyle/>
                    <a:p>
                      <a:pPr algn="ctr"/>
                      <a:r>
                        <a:rPr lang="pt-BR" sz="1400" b="1" dirty="0"/>
                        <a:t>Cliente</a:t>
                      </a:r>
                    </a:p>
                  </a:txBody>
                  <a:tcPr anchor="ctr"/>
                </a:tc>
                <a:tc>
                  <a:txBody>
                    <a:bodyPr/>
                    <a:lstStyle/>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p>
                      <a:endParaRPr lang="pt-BR" sz="1400" kern="1200" dirty="0">
                        <a:solidFill>
                          <a:schemeClr val="dk1"/>
                        </a:solidFill>
                        <a:latin typeface="+mn-lt"/>
                        <a:ea typeface="+mn-ea"/>
                        <a:cs typeface="+mn-cs"/>
                      </a:endParaRPr>
                    </a:p>
                  </a:txBody>
                  <a:tcPr/>
                </a:tc>
                <a:extLst>
                  <a:ext uri="{0D108BD9-81ED-4DB2-BD59-A6C34878D82A}">
                    <a16:rowId xmlns:a16="http://schemas.microsoft.com/office/drawing/2014/main" xmlns="" val="10007"/>
                  </a:ext>
                </a:extLst>
              </a:tr>
            </a:tbl>
          </a:graphicData>
        </a:graphic>
      </p:graphicFrame>
      <p:graphicFrame>
        <p:nvGraphicFramePr>
          <p:cNvPr id="4" name="Tabela 3"/>
          <p:cNvGraphicFramePr>
            <a:graphicFrameLocks noGrp="1"/>
          </p:cNvGraphicFramePr>
          <p:nvPr>
            <p:extLst>
              <p:ext uri="{D42A27DB-BD31-4B8C-83A1-F6EECF244321}">
                <p14:modId xmlns:p14="http://schemas.microsoft.com/office/powerpoint/2010/main" val="1165248670"/>
              </p:ext>
            </p:extLst>
          </p:nvPr>
        </p:nvGraphicFramePr>
        <p:xfrm>
          <a:off x="4600575" y="930624"/>
          <a:ext cx="4314825" cy="5278120"/>
        </p:xfrm>
        <a:graphic>
          <a:graphicData uri="http://schemas.openxmlformats.org/drawingml/2006/table">
            <a:tbl>
              <a:tblPr firstRow="1" bandRow="1">
                <a:tableStyleId>{21E4AEA4-8DFA-4A89-87EB-49C32662AFE0}</a:tableStyleId>
              </a:tblPr>
              <a:tblGrid>
                <a:gridCol w="4314825">
                  <a:extLst>
                    <a:ext uri="{9D8B030D-6E8A-4147-A177-3AD203B41FA5}">
                      <a16:colId xmlns:a16="http://schemas.microsoft.com/office/drawing/2014/main" xmlns="" val="20000"/>
                    </a:ext>
                  </a:extLst>
                </a:gridCol>
              </a:tblGrid>
              <a:tr h="370840">
                <a:tc>
                  <a:txBody>
                    <a:bodyPr/>
                    <a:lstStyle/>
                    <a:p>
                      <a:pPr algn="ctr"/>
                      <a:r>
                        <a:rPr lang="pt-BR" sz="1600" dirty="0"/>
                        <a:t>Modelo Tradicional</a:t>
                      </a:r>
                    </a:p>
                  </a:txBody>
                  <a:tcPr/>
                </a:tc>
                <a:extLst>
                  <a:ext uri="{0D108BD9-81ED-4DB2-BD59-A6C34878D82A}">
                    <a16:rowId xmlns:a16="http://schemas.microsoft.com/office/drawing/2014/main" xmlns="" val="10000"/>
                  </a:ext>
                </a:extLst>
              </a:tr>
              <a:tr h="370840">
                <a:tc>
                  <a:txBody>
                    <a:bodyPr/>
                    <a:lstStyle/>
                    <a:p>
                      <a:r>
                        <a:rPr lang="pt-BR" sz="1400" dirty="0"/>
                        <a:t>Resistente a Mudanças depois que o planejamento</a:t>
                      </a:r>
                      <a:r>
                        <a:rPr lang="pt-BR" sz="1400" baseline="0" dirty="0"/>
                        <a:t> inicial foi concluído</a:t>
                      </a:r>
                      <a:endParaRPr lang="pt-BR" sz="1400" dirty="0"/>
                    </a:p>
                  </a:txBody>
                  <a:tcPr/>
                </a:tc>
                <a:extLst>
                  <a:ext uri="{0D108BD9-81ED-4DB2-BD59-A6C34878D82A}">
                    <a16:rowId xmlns:a16="http://schemas.microsoft.com/office/drawing/2014/main" xmlns="" val="10001"/>
                  </a:ext>
                </a:extLst>
              </a:tr>
              <a:tr h="370840">
                <a:tc>
                  <a:txBody>
                    <a:bodyPr/>
                    <a:lstStyle/>
                    <a:p>
                      <a:r>
                        <a:rPr lang="pt-BR" sz="1400" dirty="0"/>
                        <a:t>Equipe do Projeto</a:t>
                      </a:r>
                      <a:r>
                        <a:rPr lang="pt-BR" sz="1400" baseline="0" dirty="0"/>
                        <a:t> reporta ao Gerente de Projetos ou Gerentes Funcionais. Média ou pouco autonomia. </a:t>
                      </a:r>
                      <a:endParaRPr lang="pt-BR" sz="1400" dirty="0"/>
                    </a:p>
                  </a:txBody>
                  <a:tcPr/>
                </a:tc>
                <a:extLst>
                  <a:ext uri="{0D108BD9-81ED-4DB2-BD59-A6C34878D82A}">
                    <a16:rowId xmlns:a16="http://schemas.microsoft.com/office/drawing/2014/main" xmlns="" val="10002"/>
                  </a:ext>
                </a:extLst>
              </a:tr>
              <a:tr h="370840">
                <a:tc>
                  <a:txBody>
                    <a:bodyPr/>
                    <a:lstStyle/>
                    <a:p>
                      <a:r>
                        <a:rPr lang="pt-BR" sz="1400" dirty="0"/>
                        <a:t>Planejamento  maior e mais detalhado no início do projeto. (Metade</a:t>
                      </a:r>
                      <a:r>
                        <a:rPr lang="pt-BR" sz="1400" baseline="0" dirty="0"/>
                        <a:t> dos processos do </a:t>
                      </a:r>
                      <a:r>
                        <a:rPr lang="pt-BR" sz="1400" baseline="0" dirty="0" err="1"/>
                        <a:t>PMBoK</a:t>
                      </a:r>
                      <a:r>
                        <a:rPr lang="pt-BR" sz="1400" baseline="0" dirty="0"/>
                        <a:t> são processos de planejamento)</a:t>
                      </a:r>
                      <a:endParaRPr lang="pt-BR" sz="1400" dirty="0"/>
                    </a:p>
                  </a:txBody>
                  <a:tcPr/>
                </a:tc>
                <a:extLst>
                  <a:ext uri="{0D108BD9-81ED-4DB2-BD59-A6C34878D82A}">
                    <a16:rowId xmlns:a16="http://schemas.microsoft.com/office/drawing/2014/main" xmlns="" val="10003"/>
                  </a:ext>
                </a:extLst>
              </a:tr>
              <a:tr h="370840">
                <a:tc>
                  <a:txBody>
                    <a:bodyPr/>
                    <a:lstStyle/>
                    <a:p>
                      <a:r>
                        <a:rPr lang="pt-BR" sz="1400" dirty="0"/>
                        <a:t>Documentação</a:t>
                      </a:r>
                      <a:r>
                        <a:rPr lang="pt-BR" sz="1400" baseline="0" dirty="0"/>
                        <a:t> extensiva de cada processo de todas as áreas de conhecimento. Aprovações formais, assinaturas e minutas de todas as iterações entre as partes interessadas.</a:t>
                      </a:r>
                      <a:endParaRPr lang="pt-BR" sz="1400" dirty="0"/>
                    </a:p>
                  </a:txBody>
                  <a:tcPr/>
                </a:tc>
                <a:extLst>
                  <a:ext uri="{0D108BD9-81ED-4DB2-BD59-A6C34878D82A}">
                    <a16:rowId xmlns:a16="http://schemas.microsoft.com/office/drawing/2014/main" xmlns="" val="10004"/>
                  </a:ext>
                </a:extLst>
              </a:tr>
              <a:tr h="370840">
                <a:tc>
                  <a:txBody>
                    <a:bodyPr/>
                    <a:lstStyle/>
                    <a:p>
                      <a:r>
                        <a:rPr lang="pt-BR" sz="1400" dirty="0"/>
                        <a:t>Amplamente discutido,</a:t>
                      </a:r>
                      <a:r>
                        <a:rPr lang="pt-BR" sz="1400" baseline="0" dirty="0"/>
                        <a:t> documentado e aprovado na fase de planejamento. Após a fase de planejamento, com escopo bem definido, espera-se que não haja alterações</a:t>
                      </a:r>
                      <a:endParaRPr lang="pt-BR" sz="1400" dirty="0"/>
                    </a:p>
                  </a:txBody>
                  <a:tcPr/>
                </a:tc>
                <a:extLst>
                  <a:ext uri="{0D108BD9-81ED-4DB2-BD59-A6C34878D82A}">
                    <a16:rowId xmlns:a16="http://schemas.microsoft.com/office/drawing/2014/main" xmlns="" val="10005"/>
                  </a:ext>
                </a:extLst>
              </a:tr>
              <a:tr h="370840">
                <a:tc>
                  <a:txBody>
                    <a:bodyPr/>
                    <a:lstStyle/>
                    <a:p>
                      <a:r>
                        <a:rPr lang="pt-BR" sz="1400" dirty="0"/>
                        <a:t>Execução deve seguir à</a:t>
                      </a:r>
                      <a:r>
                        <a:rPr lang="pt-BR" sz="1400" baseline="0" dirty="0"/>
                        <a:t> risca o planejamento inicial, qualquer mudança deve passar por avaliação, aprovação e replanejamento.</a:t>
                      </a:r>
                      <a:endParaRPr lang="pt-BR" sz="1400" dirty="0"/>
                    </a:p>
                  </a:txBody>
                  <a:tcPr/>
                </a:tc>
                <a:extLst>
                  <a:ext uri="{0D108BD9-81ED-4DB2-BD59-A6C34878D82A}">
                    <a16:rowId xmlns:a16="http://schemas.microsoft.com/office/drawing/2014/main" xmlns="" val="10006"/>
                  </a:ext>
                </a:extLst>
              </a:tr>
              <a:tr h="370840">
                <a:tc>
                  <a:txBody>
                    <a:bodyPr/>
                    <a:lstStyle/>
                    <a:p>
                      <a:r>
                        <a:rPr lang="pt-BR" sz="1400" dirty="0"/>
                        <a:t>Maior envolvimento do</a:t>
                      </a:r>
                      <a:r>
                        <a:rPr lang="pt-BR" sz="1400" baseline="0" dirty="0"/>
                        <a:t> cliente nas fases iniciais, principalmente na aprovação do escopo e também nas fases finais de aceitação, vistoria ou testes.</a:t>
                      </a:r>
                      <a:endParaRPr lang="pt-BR" sz="1400" dirty="0"/>
                    </a:p>
                  </a:txBody>
                  <a:tcPr/>
                </a:tc>
                <a:extLst>
                  <a:ext uri="{0D108BD9-81ED-4DB2-BD59-A6C34878D82A}">
                    <a16:rowId xmlns:a16="http://schemas.microsoft.com/office/drawing/2014/main" xmlns="" val="10007"/>
                  </a:ext>
                </a:extLst>
              </a:tr>
            </a:tbl>
          </a:graphicData>
        </a:graphic>
      </p:graphicFrame>
      <p:sp>
        <p:nvSpPr>
          <p:cNvPr id="5" name="Retângulo 4"/>
          <p:cNvSpPr/>
          <p:nvPr/>
        </p:nvSpPr>
        <p:spPr>
          <a:xfrm>
            <a:off x="2204767" y="1425058"/>
            <a:ext cx="1850891" cy="307777"/>
          </a:xfrm>
          <a:prstGeom prst="rect">
            <a:avLst/>
          </a:prstGeom>
        </p:spPr>
        <p:txBody>
          <a:bodyPr wrap="none">
            <a:spAutoFit/>
          </a:bodyPr>
          <a:lstStyle/>
          <a:p>
            <a:r>
              <a:rPr lang="pt-BR" sz="1400" dirty="0">
                <a:solidFill>
                  <a:schemeClr val="dk1"/>
                </a:solidFill>
                <a:latin typeface="+mn-lt"/>
                <a:cs typeface="+mn-cs"/>
              </a:rPr>
              <a:t>Resistente à mudanças</a:t>
            </a:r>
          </a:p>
        </p:txBody>
      </p:sp>
      <p:sp>
        <p:nvSpPr>
          <p:cNvPr id="6" name="Retângulo 5"/>
          <p:cNvSpPr/>
          <p:nvPr/>
        </p:nvSpPr>
        <p:spPr>
          <a:xfrm>
            <a:off x="1814241" y="1948932"/>
            <a:ext cx="2468753" cy="307777"/>
          </a:xfrm>
          <a:prstGeom prst="rect">
            <a:avLst/>
          </a:prstGeom>
        </p:spPr>
        <p:txBody>
          <a:bodyPr wrap="none">
            <a:spAutoFit/>
          </a:bodyPr>
          <a:lstStyle/>
          <a:p>
            <a:r>
              <a:rPr lang="pt-BR" sz="1400" dirty="0">
                <a:solidFill>
                  <a:schemeClr val="dk1"/>
                </a:solidFill>
                <a:latin typeface="+mn-lt"/>
                <a:cs typeface="+mn-cs"/>
              </a:rPr>
              <a:t>Reporta ao Gestor de Projetos. </a:t>
            </a:r>
          </a:p>
        </p:txBody>
      </p:sp>
      <p:sp>
        <p:nvSpPr>
          <p:cNvPr id="7" name="Retângulo 6"/>
          <p:cNvSpPr/>
          <p:nvPr/>
        </p:nvSpPr>
        <p:spPr>
          <a:xfrm>
            <a:off x="1814240" y="2539482"/>
            <a:ext cx="2402517" cy="307777"/>
          </a:xfrm>
          <a:prstGeom prst="rect">
            <a:avLst/>
          </a:prstGeom>
        </p:spPr>
        <p:txBody>
          <a:bodyPr wrap="none">
            <a:spAutoFit/>
          </a:bodyPr>
          <a:lstStyle/>
          <a:p>
            <a:r>
              <a:rPr lang="pt-BR" sz="1400" dirty="0">
                <a:solidFill>
                  <a:schemeClr val="dk1"/>
                </a:solidFill>
                <a:latin typeface="+mn-lt"/>
                <a:cs typeface="+mn-cs"/>
              </a:rPr>
              <a:t>Detalhado no início do Projeto</a:t>
            </a:r>
          </a:p>
        </p:txBody>
      </p:sp>
      <p:sp>
        <p:nvSpPr>
          <p:cNvPr id="8" name="Retângulo 7"/>
          <p:cNvSpPr/>
          <p:nvPr/>
        </p:nvSpPr>
        <p:spPr>
          <a:xfrm>
            <a:off x="2548832" y="3406257"/>
            <a:ext cx="933332" cy="307777"/>
          </a:xfrm>
          <a:prstGeom prst="rect">
            <a:avLst/>
          </a:prstGeom>
        </p:spPr>
        <p:txBody>
          <a:bodyPr wrap="none">
            <a:spAutoFit/>
          </a:bodyPr>
          <a:lstStyle/>
          <a:p>
            <a:r>
              <a:rPr lang="pt-BR" sz="1400" dirty="0">
                <a:solidFill>
                  <a:schemeClr val="dk1"/>
                </a:solidFill>
                <a:latin typeface="+mn-lt"/>
                <a:cs typeface="+mn-cs"/>
              </a:rPr>
              <a:t>Detalhada</a:t>
            </a:r>
          </a:p>
        </p:txBody>
      </p:sp>
      <p:sp>
        <p:nvSpPr>
          <p:cNvPr id="9" name="Retângulo 8"/>
          <p:cNvSpPr/>
          <p:nvPr/>
        </p:nvSpPr>
        <p:spPr>
          <a:xfrm>
            <a:off x="2204767" y="4215881"/>
            <a:ext cx="1463862" cy="307777"/>
          </a:xfrm>
          <a:prstGeom prst="rect">
            <a:avLst/>
          </a:prstGeom>
        </p:spPr>
        <p:txBody>
          <a:bodyPr wrap="none">
            <a:spAutoFit/>
          </a:bodyPr>
          <a:lstStyle/>
          <a:p>
            <a:r>
              <a:rPr lang="pt-BR" sz="1400" dirty="0">
                <a:solidFill>
                  <a:schemeClr val="dk1"/>
                </a:solidFill>
                <a:latin typeface="+mn-lt"/>
                <a:cs typeface="+mn-cs"/>
              </a:rPr>
              <a:t>Definido no início</a:t>
            </a:r>
          </a:p>
        </p:txBody>
      </p:sp>
      <p:sp>
        <p:nvSpPr>
          <p:cNvPr id="10" name="Retângulo 9"/>
          <p:cNvSpPr/>
          <p:nvPr/>
        </p:nvSpPr>
        <p:spPr>
          <a:xfrm>
            <a:off x="2204767" y="4958831"/>
            <a:ext cx="1524776" cy="307777"/>
          </a:xfrm>
          <a:prstGeom prst="rect">
            <a:avLst/>
          </a:prstGeom>
        </p:spPr>
        <p:txBody>
          <a:bodyPr wrap="none">
            <a:spAutoFit/>
          </a:bodyPr>
          <a:lstStyle/>
          <a:p>
            <a:r>
              <a:rPr lang="pt-BR" sz="1400" dirty="0">
                <a:solidFill>
                  <a:schemeClr val="dk1"/>
                </a:solidFill>
                <a:latin typeface="+mn-lt"/>
                <a:cs typeface="+mn-cs"/>
              </a:rPr>
              <a:t>Segue o Planejado</a:t>
            </a:r>
          </a:p>
        </p:txBody>
      </p:sp>
      <p:sp>
        <p:nvSpPr>
          <p:cNvPr id="11" name="Retângulo 10"/>
          <p:cNvSpPr/>
          <p:nvPr/>
        </p:nvSpPr>
        <p:spPr>
          <a:xfrm>
            <a:off x="1940236" y="5730356"/>
            <a:ext cx="2216761" cy="307777"/>
          </a:xfrm>
          <a:prstGeom prst="rect">
            <a:avLst/>
          </a:prstGeom>
        </p:spPr>
        <p:txBody>
          <a:bodyPr wrap="none">
            <a:spAutoFit/>
          </a:bodyPr>
          <a:lstStyle/>
          <a:p>
            <a:r>
              <a:rPr lang="pt-BR" sz="1400" dirty="0">
                <a:solidFill>
                  <a:schemeClr val="dk1"/>
                </a:solidFill>
                <a:latin typeface="+mn-lt"/>
                <a:cs typeface="+mn-cs"/>
              </a:rPr>
              <a:t>Maior Participação no início</a:t>
            </a:r>
          </a:p>
        </p:txBody>
      </p:sp>
    </p:spTree>
    <p:extLst>
      <p:ext uri="{BB962C8B-B14F-4D97-AF65-F5344CB8AC3E}">
        <p14:creationId xmlns:p14="http://schemas.microsoft.com/office/powerpoint/2010/main" val="130558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da Integração</a:t>
            </a:r>
          </a:p>
        </p:txBody>
      </p:sp>
      <p:sp>
        <p:nvSpPr>
          <p:cNvPr id="3" name="Espaço Reservado para Conteúdo 2"/>
          <p:cNvSpPr>
            <a:spLocks noGrp="1"/>
          </p:cNvSpPr>
          <p:nvPr>
            <p:ph idx="1"/>
          </p:nvPr>
        </p:nvSpPr>
        <p:spPr>
          <a:xfrm>
            <a:off x="209550" y="1409700"/>
            <a:ext cx="8686800" cy="5105400"/>
          </a:xfrm>
        </p:spPr>
        <p:txBody>
          <a:bodyPr>
            <a:noAutofit/>
          </a:bodyPr>
          <a:lstStyle/>
          <a:p>
            <a:pPr>
              <a:spcAft>
                <a:spcPts val="1200"/>
              </a:spcAft>
            </a:pPr>
            <a:r>
              <a:rPr lang="pt-BR" sz="2400" dirty="0"/>
              <a:t>abordagens ágeis e interativas promovem o engajamento dos membros da equipe como especialistas locais </a:t>
            </a:r>
          </a:p>
          <a:p>
            <a:pPr>
              <a:spcAft>
                <a:spcPts val="1200"/>
              </a:spcAft>
            </a:pPr>
            <a:r>
              <a:rPr lang="pt-BR" sz="2400" dirty="0"/>
              <a:t>os membros da equipe determinam como planos e componentes devem ser integrados</a:t>
            </a:r>
          </a:p>
          <a:p>
            <a:pPr>
              <a:spcAft>
                <a:spcPts val="1200"/>
              </a:spcAft>
            </a:pPr>
            <a:r>
              <a:rPr lang="pt-BR" sz="2400" dirty="0"/>
              <a:t>o controle do planejamento detalhado do produto e a entrega são delegados à equipe</a:t>
            </a:r>
          </a:p>
          <a:p>
            <a:pPr>
              <a:spcAft>
                <a:spcPts val="1200"/>
              </a:spcAft>
            </a:pPr>
            <a:r>
              <a:rPr lang="pt-BR" sz="2400" dirty="0"/>
              <a:t>O foco do gerente do projeto é formar um ambiente de tomada de decisão colaborativo e garantir que a equipe tenha capacidade de reagir a mudanças</a:t>
            </a:r>
          </a:p>
          <a:p>
            <a:pPr>
              <a:spcAft>
                <a:spcPts val="1200"/>
              </a:spcAft>
            </a:pPr>
            <a:r>
              <a:rPr lang="pt-BR" sz="2400" dirty="0"/>
              <a:t>abordagem colaborativa pode ser reforçada ainda mais quando os membros da equipe possuem uma ampla base de habilidades em vez de uma especialização específica</a:t>
            </a:r>
          </a:p>
        </p:txBody>
      </p:sp>
    </p:spTree>
    <p:extLst>
      <p:ext uri="{BB962C8B-B14F-4D97-AF65-F5344CB8AC3E}">
        <p14:creationId xmlns:p14="http://schemas.microsoft.com/office/powerpoint/2010/main" val="363067151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de Escopo</a:t>
            </a:r>
          </a:p>
        </p:txBody>
      </p:sp>
      <p:sp>
        <p:nvSpPr>
          <p:cNvPr id="3" name="Espaço Reservado para Conteúdo 2"/>
          <p:cNvSpPr>
            <a:spLocks noGrp="1"/>
          </p:cNvSpPr>
          <p:nvPr>
            <p:ph idx="1"/>
          </p:nvPr>
        </p:nvSpPr>
        <p:spPr>
          <a:xfrm>
            <a:off x="209550" y="1409700"/>
            <a:ext cx="8686800" cy="5105400"/>
          </a:xfrm>
        </p:spPr>
        <p:txBody>
          <a:bodyPr>
            <a:noAutofit/>
          </a:bodyPr>
          <a:lstStyle/>
          <a:p>
            <a:pPr>
              <a:spcAft>
                <a:spcPts val="1200"/>
              </a:spcAft>
            </a:pPr>
            <a:r>
              <a:rPr lang="pt-BR" sz="2100" dirty="0"/>
              <a:t>Em projetos com requisitos em evolução, alto risco ou incerteza significativa, o escopo com </a:t>
            </a:r>
            <a:r>
              <a:rPr lang="pt-BR" sz="2100" dirty="0" err="1"/>
              <a:t>frequencia</a:t>
            </a:r>
            <a:r>
              <a:rPr lang="pt-BR" sz="2100" dirty="0"/>
              <a:t> não é entendido no início do projeto ou evolui durante o projeto. </a:t>
            </a:r>
          </a:p>
          <a:p>
            <a:pPr>
              <a:spcAft>
                <a:spcPts val="1200"/>
              </a:spcAft>
            </a:pPr>
            <a:r>
              <a:rPr lang="pt-BR" sz="2100" dirty="0"/>
              <a:t>Os métodos ágeis deliberadamente passam menos tempo tentando definir e acordar o escopo no estágio inicial do projeto, e passam mais tempo estabelecendo o processo para descoberta e refinamento constantes. </a:t>
            </a:r>
          </a:p>
          <a:p>
            <a:pPr>
              <a:spcAft>
                <a:spcPts val="1200"/>
              </a:spcAft>
            </a:pPr>
            <a:r>
              <a:rPr lang="pt-BR" sz="2100" dirty="0"/>
              <a:t>Muitos ambientes com requisitos emergentes descobrem que, com </a:t>
            </a:r>
            <a:r>
              <a:rPr lang="pt-BR" sz="2100" dirty="0" err="1"/>
              <a:t>frequencia</a:t>
            </a:r>
            <a:r>
              <a:rPr lang="pt-BR" sz="2100" dirty="0"/>
              <a:t>, há uma lacuna entre os verdadeiros requisitos de negócio e os requisitos de negócio que foram declarados originalmente. </a:t>
            </a:r>
          </a:p>
          <a:p>
            <a:pPr>
              <a:spcAft>
                <a:spcPts val="1200"/>
              </a:spcAft>
            </a:pPr>
            <a:r>
              <a:rPr lang="pt-BR" sz="2100" dirty="0"/>
              <a:t>Portanto, os métodos ágeis desenvolvem e revisam protótipos e versões para refinar os requisitos. </a:t>
            </a:r>
          </a:p>
          <a:p>
            <a:pPr>
              <a:spcAft>
                <a:spcPts val="1200"/>
              </a:spcAft>
            </a:pPr>
            <a:r>
              <a:rPr lang="pt-BR" sz="2100" dirty="0"/>
              <a:t>Como resultado, o escopo é definido e redefinido ao longo do projeto. </a:t>
            </a:r>
          </a:p>
          <a:p>
            <a:pPr>
              <a:spcAft>
                <a:spcPts val="1200"/>
              </a:spcAft>
            </a:pPr>
            <a:r>
              <a:rPr lang="pt-BR" sz="2100" dirty="0"/>
              <a:t>Em abordagens ágeis, os requisitos constituem o </a:t>
            </a:r>
            <a:r>
              <a:rPr lang="pt-BR" sz="2100" i="1" dirty="0" err="1"/>
              <a:t>backlog</a:t>
            </a:r>
            <a:r>
              <a:rPr lang="pt-BR" sz="2100" dirty="0"/>
              <a:t>.</a:t>
            </a:r>
          </a:p>
          <a:p>
            <a:pPr>
              <a:spcAft>
                <a:spcPts val="1200"/>
              </a:spcAft>
            </a:pPr>
            <a:endParaRPr lang="pt-BR" sz="2100" dirty="0"/>
          </a:p>
        </p:txBody>
      </p:sp>
    </p:spTree>
    <p:extLst>
      <p:ext uri="{BB962C8B-B14F-4D97-AF65-F5344CB8AC3E}">
        <p14:creationId xmlns:p14="http://schemas.microsoft.com/office/powerpoint/2010/main" val="105138805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de Cronograma</a:t>
            </a:r>
          </a:p>
        </p:txBody>
      </p:sp>
      <p:sp>
        <p:nvSpPr>
          <p:cNvPr id="3" name="Espaço Reservado para Conteúdo 2"/>
          <p:cNvSpPr>
            <a:spLocks noGrp="1"/>
          </p:cNvSpPr>
          <p:nvPr>
            <p:ph idx="1"/>
          </p:nvPr>
        </p:nvSpPr>
        <p:spPr>
          <a:xfrm>
            <a:off x="209550" y="1238250"/>
            <a:ext cx="8686800" cy="5105400"/>
          </a:xfrm>
        </p:spPr>
        <p:txBody>
          <a:bodyPr>
            <a:noAutofit/>
          </a:bodyPr>
          <a:lstStyle/>
          <a:p>
            <a:pPr eaLnBrk="0" fontAlgn="base" hangingPunct="0">
              <a:spcBef>
                <a:spcPct val="30000"/>
              </a:spcBef>
              <a:spcAft>
                <a:spcPct val="0"/>
              </a:spcAft>
              <a:defRPr/>
            </a:pPr>
            <a:r>
              <a:rPr lang="pt-BR" sz="2400" dirty="0"/>
              <a:t>Abordagens adaptativas usam ciclos curtos </a:t>
            </a:r>
          </a:p>
          <a:p>
            <a:pPr eaLnBrk="0" fontAlgn="base" hangingPunct="0">
              <a:spcBef>
                <a:spcPct val="30000"/>
              </a:spcBef>
              <a:spcAft>
                <a:spcPct val="0"/>
              </a:spcAft>
              <a:defRPr/>
            </a:pPr>
            <a:r>
              <a:rPr lang="pt-BR" sz="2400" dirty="0"/>
              <a:t>Esses ciclos fornecem </a:t>
            </a:r>
            <a:r>
              <a:rPr lang="pt-BR" sz="2400" i="1" dirty="0"/>
              <a:t>feedback</a:t>
            </a:r>
            <a:r>
              <a:rPr lang="pt-BR" sz="2400" dirty="0"/>
              <a:t> rápido sobre as abordagens e adequação das </a:t>
            </a:r>
          </a:p>
          <a:p>
            <a:pPr eaLnBrk="0" fontAlgn="base" hangingPunct="0">
              <a:spcBef>
                <a:spcPct val="30000"/>
              </a:spcBef>
              <a:spcAft>
                <a:spcPct val="0"/>
              </a:spcAft>
              <a:defRPr/>
            </a:pPr>
            <a:r>
              <a:rPr lang="pt-BR" sz="2400" dirty="0"/>
              <a:t>Para lidar com o ciclo de vida total de entrega para sistemas maiores e que envolvam toda a empresa, pode ser necessário adotar uma série de técnicas utilizando uma abordagem preditiva, uma abordagem adaptativa ou um híbrido de ambas. </a:t>
            </a:r>
          </a:p>
          <a:p>
            <a:pPr eaLnBrk="0" fontAlgn="base" hangingPunct="0">
              <a:spcBef>
                <a:spcPct val="30000"/>
              </a:spcBef>
              <a:spcAft>
                <a:spcPct val="0"/>
              </a:spcAft>
              <a:defRPr/>
            </a:pPr>
            <a:r>
              <a:rPr lang="pt-BR" sz="2400" dirty="0"/>
              <a:t>A organização poderá precisar combinar práticas de vários métodos básicos ou adotar um método que já os incorporou, e adotar alguns princípios e práticas de técnicas mais tradicionais.</a:t>
            </a:r>
          </a:p>
          <a:p>
            <a:pPr eaLnBrk="0" fontAlgn="base" hangingPunct="0">
              <a:spcBef>
                <a:spcPct val="30000"/>
              </a:spcBef>
              <a:spcAft>
                <a:spcPct val="0"/>
              </a:spcAft>
              <a:defRPr/>
            </a:pPr>
            <a:r>
              <a:rPr lang="pt-BR" sz="2400" dirty="0"/>
              <a:t>Para ser bem sucedido no uso de abordagens adaptativas, o gerente do projeto deve estar familiarizado com as ferramentas e técnicas para entender como aplicá-las com eficácia, atuando como líder.</a:t>
            </a:r>
          </a:p>
          <a:p>
            <a:pPr>
              <a:spcAft>
                <a:spcPts val="1200"/>
              </a:spcAft>
            </a:pPr>
            <a:endParaRPr lang="pt-BR" sz="2400" dirty="0"/>
          </a:p>
        </p:txBody>
      </p:sp>
    </p:spTree>
    <p:extLst>
      <p:ext uri="{BB962C8B-B14F-4D97-AF65-F5344CB8AC3E}">
        <p14:creationId xmlns:p14="http://schemas.microsoft.com/office/powerpoint/2010/main" val="404762530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de Custo</a:t>
            </a:r>
          </a:p>
        </p:txBody>
      </p:sp>
      <p:sp>
        <p:nvSpPr>
          <p:cNvPr id="3" name="Espaço Reservado para Conteúdo 2"/>
          <p:cNvSpPr>
            <a:spLocks noGrp="1"/>
          </p:cNvSpPr>
          <p:nvPr>
            <p:ph idx="1"/>
          </p:nvPr>
        </p:nvSpPr>
        <p:spPr>
          <a:xfrm>
            <a:off x="209550" y="1409700"/>
            <a:ext cx="8686800" cy="5105400"/>
          </a:xfrm>
        </p:spPr>
        <p:txBody>
          <a:bodyPr>
            <a:noAutofit/>
          </a:bodyPr>
          <a:lstStyle/>
          <a:p>
            <a:pPr eaLnBrk="0" fontAlgn="base" hangingPunct="0">
              <a:spcBef>
                <a:spcPct val="30000"/>
              </a:spcBef>
              <a:spcAft>
                <a:spcPct val="0"/>
              </a:spcAft>
              <a:defRPr/>
            </a:pPr>
            <a:r>
              <a:rPr lang="pt-BR" sz="2400" dirty="0"/>
              <a:t>Projetos com alto grau de incerteza, ou aqueles onde o escopo ainda não está totalmente definido podem não se beneficiar de cálculos de custo detalhados devido a mudanças frequentes. </a:t>
            </a:r>
          </a:p>
          <a:p>
            <a:pPr eaLnBrk="0" fontAlgn="base" hangingPunct="0">
              <a:spcBef>
                <a:spcPct val="30000"/>
              </a:spcBef>
              <a:spcAft>
                <a:spcPct val="0"/>
              </a:spcAft>
              <a:defRPr/>
            </a:pPr>
            <a:r>
              <a:rPr lang="pt-BR" sz="2400" dirty="0"/>
              <a:t>Em vez disso, métodos de baixa complexidade de estimativa podem ser usados para gerar uma previsão rápida e de alto nível dos custos de mão de obra do projeto, a qual poderá facilmente ser ajustada quando houver mudanças. </a:t>
            </a:r>
          </a:p>
          <a:p>
            <a:pPr eaLnBrk="0" fontAlgn="base" hangingPunct="0">
              <a:spcBef>
                <a:spcPct val="30000"/>
              </a:spcBef>
              <a:spcAft>
                <a:spcPct val="0"/>
              </a:spcAft>
              <a:defRPr/>
            </a:pPr>
            <a:r>
              <a:rPr lang="pt-BR" sz="2400" dirty="0"/>
              <a:t>Estimativas detalhadas são reservadas para horizontes de planejamento de curto prazo nos moldes de </a:t>
            </a:r>
            <a:r>
              <a:rPr lang="pt-BR" sz="2400" i="1" dirty="0" err="1"/>
              <a:t>just</a:t>
            </a:r>
            <a:r>
              <a:rPr lang="pt-BR" sz="2400" i="1" dirty="0"/>
              <a:t>-</a:t>
            </a:r>
            <a:r>
              <a:rPr lang="pt-BR" sz="2400" i="1" dirty="0" err="1"/>
              <a:t>in-time</a:t>
            </a:r>
            <a:r>
              <a:rPr lang="pt-BR" sz="2400" dirty="0"/>
              <a:t>.</a:t>
            </a:r>
          </a:p>
          <a:p>
            <a:pPr eaLnBrk="0" fontAlgn="base" hangingPunct="0">
              <a:spcBef>
                <a:spcPct val="30000"/>
              </a:spcBef>
              <a:spcAft>
                <a:spcPct val="0"/>
              </a:spcAft>
              <a:defRPr/>
            </a:pPr>
            <a:r>
              <a:rPr lang="pt-BR" sz="2400" dirty="0"/>
              <a:t>Nos casos em que projetos de alta variabilidade também estejam sujeitos orçamentos restritos, o escopo e o cronograma são ajustados com maior </a:t>
            </a:r>
            <a:r>
              <a:rPr lang="pt-BR" sz="2400" dirty="0" err="1"/>
              <a:t>frequencia</a:t>
            </a:r>
            <a:r>
              <a:rPr lang="pt-BR" sz="2400" dirty="0"/>
              <a:t> para que se mantenham dentro do limite de custo</a:t>
            </a:r>
          </a:p>
          <a:p>
            <a:pPr>
              <a:spcAft>
                <a:spcPts val="1200"/>
              </a:spcAft>
            </a:pPr>
            <a:endParaRPr lang="pt-BR" sz="2400" dirty="0"/>
          </a:p>
        </p:txBody>
      </p:sp>
    </p:spTree>
    <p:extLst>
      <p:ext uri="{BB962C8B-B14F-4D97-AF65-F5344CB8AC3E}">
        <p14:creationId xmlns:p14="http://schemas.microsoft.com/office/powerpoint/2010/main" val="260829123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da Qualidade</a:t>
            </a:r>
          </a:p>
        </p:txBody>
      </p:sp>
      <p:sp>
        <p:nvSpPr>
          <p:cNvPr id="3" name="Espaço Reservado para Conteúdo 2"/>
          <p:cNvSpPr>
            <a:spLocks noGrp="1"/>
          </p:cNvSpPr>
          <p:nvPr>
            <p:ph idx="1"/>
          </p:nvPr>
        </p:nvSpPr>
        <p:spPr>
          <a:xfrm>
            <a:off x="209550" y="1409700"/>
            <a:ext cx="8686800" cy="5105400"/>
          </a:xfrm>
        </p:spPr>
        <p:txBody>
          <a:bodyPr>
            <a:noAutofit/>
          </a:bodyPr>
          <a:lstStyle/>
          <a:p>
            <a:pPr eaLnBrk="0" fontAlgn="base" hangingPunct="0">
              <a:spcBef>
                <a:spcPct val="30000"/>
              </a:spcBef>
              <a:spcAft>
                <a:spcPct val="0"/>
              </a:spcAft>
              <a:defRPr/>
            </a:pPr>
            <a:r>
              <a:rPr lang="pt-BR" sz="2400" dirty="0"/>
              <a:t>Para navegar nas mudanças, os métodos ágeis requerem passos frequentes de qualidade e revisão integrados ao longo do projeto, em vez de concentrados no fim do projeto.</a:t>
            </a:r>
          </a:p>
          <a:p>
            <a:pPr eaLnBrk="0" fontAlgn="base" hangingPunct="0">
              <a:spcBef>
                <a:spcPct val="30000"/>
              </a:spcBef>
              <a:spcAft>
                <a:spcPct val="0"/>
              </a:spcAft>
              <a:defRPr/>
            </a:pPr>
            <a:r>
              <a:rPr lang="pt-BR" sz="2400" dirty="0"/>
              <a:t>Retrospectivas recorrentes verificam regularmente a eficácia dos processos de qualidade.</a:t>
            </a:r>
          </a:p>
          <a:p>
            <a:pPr eaLnBrk="0" fontAlgn="base" hangingPunct="0">
              <a:spcBef>
                <a:spcPct val="30000"/>
              </a:spcBef>
              <a:spcAft>
                <a:spcPct val="0"/>
              </a:spcAft>
              <a:defRPr/>
            </a:pPr>
            <a:r>
              <a:rPr lang="pt-BR" sz="2400" dirty="0"/>
              <a:t>Para facilitar as entregas frequentes e incrementais, os métodos ágeis têm foco em lotes pequenos de trabalho, incorporando o máximo possível de elementos de entregas do projeto</a:t>
            </a:r>
          </a:p>
          <a:p>
            <a:pPr eaLnBrk="0" fontAlgn="base" hangingPunct="0">
              <a:spcBef>
                <a:spcPct val="30000"/>
              </a:spcBef>
              <a:spcAft>
                <a:spcPct val="0"/>
              </a:spcAft>
              <a:defRPr/>
            </a:pPr>
            <a:r>
              <a:rPr lang="pt-BR" sz="2400" dirty="0"/>
              <a:t>Os sistemas de lotes pequenos têm por objetivo identificar inconsistências e problemas de qualidade no início do ciclo de vida do projeto, quando os custos gerais de mudança são menores.</a:t>
            </a:r>
          </a:p>
          <a:p>
            <a:pPr>
              <a:spcAft>
                <a:spcPts val="1200"/>
              </a:spcAft>
            </a:pPr>
            <a:endParaRPr lang="pt-BR" sz="2400" dirty="0"/>
          </a:p>
        </p:txBody>
      </p:sp>
    </p:spTree>
    <p:extLst>
      <p:ext uri="{BB962C8B-B14F-4D97-AF65-F5344CB8AC3E}">
        <p14:creationId xmlns:p14="http://schemas.microsoft.com/office/powerpoint/2010/main" val="98366455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de Recursos</a:t>
            </a:r>
          </a:p>
        </p:txBody>
      </p:sp>
      <p:sp>
        <p:nvSpPr>
          <p:cNvPr id="3" name="Espaço Reservado para Conteúdo 2"/>
          <p:cNvSpPr>
            <a:spLocks noGrp="1"/>
          </p:cNvSpPr>
          <p:nvPr>
            <p:ph idx="1"/>
          </p:nvPr>
        </p:nvSpPr>
        <p:spPr>
          <a:xfrm>
            <a:off x="209550" y="1409700"/>
            <a:ext cx="8686800" cy="5105400"/>
          </a:xfrm>
        </p:spPr>
        <p:txBody>
          <a:bodyPr>
            <a:noAutofit/>
          </a:bodyPr>
          <a:lstStyle/>
          <a:p>
            <a:pPr marL="0" indent="0" eaLnBrk="0" fontAlgn="base" hangingPunct="0">
              <a:spcBef>
                <a:spcPct val="30000"/>
              </a:spcBef>
              <a:spcAft>
                <a:spcPct val="0"/>
              </a:spcAft>
              <a:buNone/>
              <a:defRPr/>
            </a:pPr>
            <a:r>
              <a:rPr lang="pt-BR" sz="2000" dirty="0"/>
              <a:t>Os projetos com alta variabilidade são beneficiados por estruturas de equipe que maximizam o foco e a colaboração, como equipes </a:t>
            </a:r>
            <a:r>
              <a:rPr lang="pt-BR" sz="2000" dirty="0" err="1"/>
              <a:t>auto-organizáveis</a:t>
            </a:r>
            <a:r>
              <a:rPr lang="pt-BR" sz="2000" dirty="0"/>
              <a:t> com especialistas.</a:t>
            </a:r>
          </a:p>
          <a:p>
            <a:pPr marL="0" indent="0" eaLnBrk="0" fontAlgn="base" hangingPunct="0">
              <a:spcBef>
                <a:spcPct val="30000"/>
              </a:spcBef>
              <a:spcAft>
                <a:spcPct val="0"/>
              </a:spcAft>
              <a:buNone/>
              <a:defRPr/>
            </a:pPr>
            <a:r>
              <a:rPr lang="pt-BR" sz="2000" dirty="0"/>
              <a:t>O objetivo da colaboração é impulsionar a produtividade e facilitar soluções inovadoras para os problemas. As equipes colaborativas podem facilitar a integração acelerada de atividades de trabalho distintas, aprimorar a comunicação, aumentar o compartilhamento de conhecimentos e fornecer flexibilidade de atribuições de trabalho, além de outras vantagens.</a:t>
            </a:r>
          </a:p>
          <a:p>
            <a:pPr>
              <a:spcAft>
                <a:spcPts val="1200"/>
              </a:spcAft>
            </a:pPr>
            <a:endParaRPr lang="pt-BR" sz="2000" dirty="0"/>
          </a:p>
        </p:txBody>
      </p:sp>
    </p:spTree>
    <p:extLst>
      <p:ext uri="{BB962C8B-B14F-4D97-AF65-F5344CB8AC3E}">
        <p14:creationId xmlns:p14="http://schemas.microsoft.com/office/powerpoint/2010/main" val="249414987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das Comunicações</a:t>
            </a:r>
          </a:p>
        </p:txBody>
      </p:sp>
      <p:sp>
        <p:nvSpPr>
          <p:cNvPr id="3" name="Espaço Reservado para Conteúdo 2"/>
          <p:cNvSpPr>
            <a:spLocks noGrp="1"/>
          </p:cNvSpPr>
          <p:nvPr>
            <p:ph idx="1"/>
          </p:nvPr>
        </p:nvSpPr>
        <p:spPr>
          <a:xfrm>
            <a:off x="209550" y="1409700"/>
            <a:ext cx="8686800" cy="5105400"/>
          </a:xfrm>
        </p:spPr>
        <p:txBody>
          <a:bodyPr>
            <a:noAutofit/>
          </a:bodyPr>
          <a:lstStyle/>
          <a:p>
            <a:pPr marL="0" indent="0" eaLnBrk="0" fontAlgn="base" hangingPunct="0">
              <a:spcBef>
                <a:spcPct val="30000"/>
              </a:spcBef>
              <a:spcAft>
                <a:spcPct val="0"/>
              </a:spcAft>
              <a:buNone/>
              <a:defRPr/>
            </a:pPr>
            <a:r>
              <a:rPr lang="pt-BR" sz="2000" dirty="0"/>
              <a:t>.</a:t>
            </a:r>
          </a:p>
          <a:p>
            <a:pPr>
              <a:spcAft>
                <a:spcPts val="1200"/>
              </a:spcAft>
            </a:pPr>
            <a:endParaRPr lang="pt-BR" sz="2000" dirty="0"/>
          </a:p>
        </p:txBody>
      </p:sp>
      <p:sp>
        <p:nvSpPr>
          <p:cNvPr id="6" name="Espaço Reservado para Conteúdo 2"/>
          <p:cNvSpPr txBox="1">
            <a:spLocks/>
          </p:cNvSpPr>
          <p:nvPr/>
        </p:nvSpPr>
        <p:spPr>
          <a:xfrm>
            <a:off x="361950" y="1562100"/>
            <a:ext cx="8686800" cy="5105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eaLnBrk="0" hangingPunct="0">
              <a:spcBef>
                <a:spcPct val="30000"/>
              </a:spcBef>
              <a:defRPr/>
            </a:pPr>
            <a:r>
              <a:rPr lang="pt-BR" sz="2400" dirty="0"/>
              <a:t>Ambientes de projeto sujeitos a vários elementos de ambiguidade e mudanças têm necessidade inerente de comunicar detalhes em evolução e emergentes com mais frequência e rapidez. </a:t>
            </a:r>
          </a:p>
          <a:p>
            <a:pPr eaLnBrk="0" hangingPunct="0">
              <a:spcBef>
                <a:spcPct val="30000"/>
              </a:spcBef>
              <a:defRPr/>
            </a:pPr>
            <a:r>
              <a:rPr lang="pt-BR" sz="2400" dirty="0"/>
              <a:t>Isso motiva a dinamização do acesso dos membros da equipe à informação, pontos de verificação frequentes da equipe e agrupamento dos membros da equipe no mesmo local tanto quanto possível.</a:t>
            </a:r>
          </a:p>
          <a:p>
            <a:pPr eaLnBrk="0" hangingPunct="0">
              <a:spcBef>
                <a:spcPct val="30000"/>
              </a:spcBef>
              <a:defRPr/>
            </a:pPr>
            <a:r>
              <a:rPr lang="pt-BR" sz="2400" dirty="0"/>
              <a:t>Além disso, postar artefatos do projeto de forma transparente e realizar revisões periódicas frequentes das partes interessadas visam promover a comunicação com o gerente e as partes interessadas.</a:t>
            </a:r>
          </a:p>
          <a:p>
            <a:pPr fontAlgn="auto">
              <a:spcAft>
                <a:spcPts val="1200"/>
              </a:spcAft>
            </a:pPr>
            <a:endParaRPr lang="pt-BR" sz="2400" dirty="0"/>
          </a:p>
        </p:txBody>
      </p:sp>
    </p:spTree>
    <p:extLst>
      <p:ext uri="{BB962C8B-B14F-4D97-AF65-F5344CB8AC3E}">
        <p14:creationId xmlns:p14="http://schemas.microsoft.com/office/powerpoint/2010/main" val="142665139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dos Riscos</a:t>
            </a:r>
          </a:p>
        </p:txBody>
      </p:sp>
      <p:sp>
        <p:nvSpPr>
          <p:cNvPr id="6" name="Espaço Reservado para Conteúdo 2"/>
          <p:cNvSpPr txBox="1">
            <a:spLocks/>
          </p:cNvSpPr>
          <p:nvPr/>
        </p:nvSpPr>
        <p:spPr>
          <a:xfrm>
            <a:off x="361950" y="1314450"/>
            <a:ext cx="8686800" cy="5105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eaLnBrk="0" hangingPunct="0">
              <a:spcBef>
                <a:spcPct val="30000"/>
              </a:spcBef>
              <a:defRPr/>
            </a:pPr>
            <a:r>
              <a:rPr lang="pt-BR" sz="2400" dirty="0"/>
              <a:t>Ambientes de alta variabilidade, por definição, incorrem em mais incerteza e risco. </a:t>
            </a:r>
          </a:p>
          <a:p>
            <a:pPr eaLnBrk="0" hangingPunct="0">
              <a:spcBef>
                <a:spcPct val="30000"/>
              </a:spcBef>
              <a:defRPr/>
            </a:pPr>
            <a:r>
              <a:rPr lang="pt-BR" sz="2400" dirty="0"/>
              <a:t>Para resolver isso, os projetos gerenciados por abordagens adaptativas fazem uso de revisões frequentes de produto de trabalho incremental e de equipes de projeto multifuncionais para acelerar o compartilhamento do conhecimento e garantir que os riscos sejam compreendidos e gerenciados. </a:t>
            </a:r>
          </a:p>
          <a:p>
            <a:pPr eaLnBrk="0" hangingPunct="0">
              <a:spcBef>
                <a:spcPct val="30000"/>
              </a:spcBef>
              <a:defRPr/>
            </a:pPr>
            <a:r>
              <a:rPr lang="pt-BR" sz="2400" dirty="0"/>
              <a:t>Os riscos são considerados na seleção do conteúdo de cada iteração, e os riscos também serão identificados, analisados e gerenciados durante cada iteração.</a:t>
            </a:r>
          </a:p>
          <a:p>
            <a:pPr eaLnBrk="0" hangingPunct="0">
              <a:spcBef>
                <a:spcPct val="30000"/>
              </a:spcBef>
              <a:defRPr/>
            </a:pPr>
            <a:r>
              <a:rPr lang="pt-BR" sz="2400" dirty="0"/>
              <a:t>Além disso, os requisitos são mantidos como um documento vivo, atualizado regularmente, e  o trabalho pode ser submetido a novas prioridades de acordo com o andamento do projeto, com base em uma melhor compreensão da atual exposição aos riscos.</a:t>
            </a:r>
          </a:p>
          <a:p>
            <a:pPr eaLnBrk="0" hangingPunct="0">
              <a:spcBef>
                <a:spcPct val="30000"/>
              </a:spcBef>
              <a:defRPr/>
            </a:pPr>
            <a:endParaRPr lang="pt-BR" sz="2400" dirty="0"/>
          </a:p>
        </p:txBody>
      </p:sp>
    </p:spTree>
    <p:extLst>
      <p:ext uri="{BB962C8B-B14F-4D97-AF65-F5344CB8AC3E}">
        <p14:creationId xmlns:p14="http://schemas.microsoft.com/office/powerpoint/2010/main" val="143889860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solidFill>
                  <a:srgbClr val="9E1D0C"/>
                </a:solidFill>
              </a:rPr>
              <a:t>Gerenciamento das Aquisições</a:t>
            </a:r>
          </a:p>
        </p:txBody>
      </p:sp>
      <p:sp>
        <p:nvSpPr>
          <p:cNvPr id="3" name="Espaço Reservado para Conteúdo 2"/>
          <p:cNvSpPr>
            <a:spLocks noGrp="1"/>
          </p:cNvSpPr>
          <p:nvPr>
            <p:ph idx="1"/>
          </p:nvPr>
        </p:nvSpPr>
        <p:spPr>
          <a:xfrm>
            <a:off x="133350" y="1219200"/>
            <a:ext cx="9010650" cy="5105400"/>
          </a:xfrm>
        </p:spPr>
        <p:txBody>
          <a:bodyPr>
            <a:noAutofit/>
          </a:bodyPr>
          <a:lstStyle/>
          <a:p>
            <a:pPr eaLnBrk="0" fontAlgn="base" hangingPunct="0">
              <a:spcBef>
                <a:spcPct val="30000"/>
              </a:spcBef>
              <a:spcAft>
                <a:spcPct val="0"/>
              </a:spcAft>
              <a:defRPr/>
            </a:pPr>
            <a:r>
              <a:rPr lang="pt-BR" sz="2400" dirty="0"/>
              <a:t>Em ambientes ágeis, vendedores específicos podem ser usados para estender a equipe. </a:t>
            </a:r>
          </a:p>
          <a:p>
            <a:pPr eaLnBrk="0" fontAlgn="base" hangingPunct="0">
              <a:spcBef>
                <a:spcPct val="30000"/>
              </a:spcBef>
              <a:spcAft>
                <a:spcPct val="0"/>
              </a:spcAft>
              <a:defRPr/>
            </a:pPr>
            <a:r>
              <a:rPr lang="pt-BR" sz="2400" dirty="0"/>
              <a:t>Esse relacionamento de trabalho colaborativo pode resultar em um modelo de aquisições com riscos compartilhados, em que o comprador e o vendedor compartilham o risco e as recompensas associados com um projeto.</a:t>
            </a:r>
          </a:p>
          <a:p>
            <a:pPr eaLnBrk="0" fontAlgn="base" hangingPunct="0">
              <a:spcBef>
                <a:spcPct val="30000"/>
              </a:spcBef>
              <a:spcAft>
                <a:spcPct val="0"/>
              </a:spcAft>
              <a:defRPr/>
            </a:pPr>
            <a:r>
              <a:rPr lang="pt-BR" sz="2400" dirty="0"/>
              <a:t>Projetos maiores podem usar uma abordagem adaptativa para algumas entregas e uma abordagem mais estável para outras partes. </a:t>
            </a:r>
          </a:p>
          <a:p>
            <a:pPr eaLnBrk="0" fontAlgn="base" hangingPunct="0">
              <a:spcBef>
                <a:spcPct val="30000"/>
              </a:spcBef>
              <a:spcAft>
                <a:spcPct val="0"/>
              </a:spcAft>
              <a:defRPr/>
            </a:pPr>
            <a:r>
              <a:rPr lang="pt-BR" sz="2400" dirty="0"/>
              <a:t>Nesses casos, um acordo de regência, como um acorde mestre de serviços (MSA) pode ser usado para engajamento geral, com o trabalho adaptativo incluído em um apêndice ou suplemento. </a:t>
            </a:r>
          </a:p>
          <a:p>
            <a:pPr eaLnBrk="0" fontAlgn="base" hangingPunct="0">
              <a:spcBef>
                <a:spcPct val="30000"/>
              </a:spcBef>
              <a:spcAft>
                <a:spcPct val="0"/>
              </a:spcAft>
              <a:defRPr/>
            </a:pPr>
            <a:r>
              <a:rPr lang="pt-BR" sz="2400" dirty="0"/>
              <a:t>Isso permite a ocorrência de alterações no escopo adaptável sem impacto no contrato geral.</a:t>
            </a:r>
          </a:p>
        </p:txBody>
      </p:sp>
    </p:spTree>
    <p:extLst>
      <p:ext uri="{BB962C8B-B14F-4D97-AF65-F5344CB8AC3E}">
        <p14:creationId xmlns:p14="http://schemas.microsoft.com/office/powerpoint/2010/main" val="48404403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cstate="print"/>
          <a:srcRect/>
          <a:stretch>
            <a:fillRect/>
          </a:stretch>
        </p:blipFill>
        <p:spPr bwMode="auto">
          <a:xfrm>
            <a:off x="4796702" y="1875858"/>
            <a:ext cx="1686649" cy="2160240"/>
          </a:xfrm>
          <a:prstGeom prst="rect">
            <a:avLst/>
          </a:prstGeom>
          <a:noFill/>
          <a:ln w="9525">
            <a:noFill/>
            <a:miter lim="800000"/>
            <a:headEnd/>
            <a:tailEnd/>
          </a:ln>
        </p:spPr>
      </p:pic>
      <p:sp>
        <p:nvSpPr>
          <p:cNvPr id="33" name="Rectangle 9"/>
          <p:cNvSpPr>
            <a:spLocks noChangeArrowheads="1"/>
          </p:cNvSpPr>
          <p:nvPr/>
        </p:nvSpPr>
        <p:spPr bwMode="auto">
          <a:xfrm>
            <a:off x="1661754" y="2517531"/>
            <a:ext cx="3024335" cy="1015663"/>
          </a:xfrm>
          <a:prstGeom prst="rect">
            <a:avLst/>
          </a:prstGeom>
          <a:noFill/>
          <a:ln w="38100" cap="rnd">
            <a:noFill/>
            <a:prstDash val="sysDot"/>
            <a:miter lim="800000"/>
            <a:headEnd/>
            <a:tailEnd/>
          </a:ln>
          <a:effectLst/>
        </p:spPr>
        <p:txBody>
          <a:bodyPr wrap="square" anchor="ctr">
            <a:spAutoFit/>
          </a:bodyPr>
          <a:lstStyle/>
          <a:p>
            <a:pPr marL="266700" indent="-266700"/>
            <a:r>
              <a:rPr lang="pt-BR" sz="1200" b="1" dirty="0">
                <a:latin typeface="Arial" panose="020B0604020202020204" pitchFamily="34" charset="0"/>
                <a:cs typeface="Arial" panose="020B0604020202020204" pitchFamily="34" charset="0"/>
              </a:rPr>
              <a:t>Project Management </a:t>
            </a:r>
            <a:r>
              <a:rPr lang="pt-BR" sz="1200" b="1" dirty="0" err="1">
                <a:latin typeface="Arial" panose="020B0604020202020204" pitchFamily="34" charset="0"/>
                <a:cs typeface="Arial" panose="020B0604020202020204" pitchFamily="34" charset="0"/>
              </a:rPr>
              <a:t>Institute</a:t>
            </a:r>
            <a:r>
              <a:rPr lang="pt-BR" sz="1200" b="1" dirty="0">
                <a:latin typeface="Arial" panose="020B0604020202020204" pitchFamily="34" charset="0"/>
                <a:cs typeface="Arial" panose="020B0604020202020204" pitchFamily="34" charset="0"/>
              </a:rPr>
              <a:t>. </a:t>
            </a:r>
            <a:r>
              <a:rPr lang="pt-BR" sz="1200" b="1" i="1" dirty="0">
                <a:latin typeface="Arial" panose="020B0604020202020204" pitchFamily="34" charset="0"/>
                <a:cs typeface="Arial" panose="020B0604020202020204" pitchFamily="34" charset="0"/>
              </a:rPr>
              <a:t>Um guia do Conhecimento em Gerenciamento de Projetos </a:t>
            </a:r>
            <a:r>
              <a:rPr lang="pt-BR" sz="1200" b="1" dirty="0">
                <a:latin typeface="Arial" panose="020B0604020202020204" pitchFamily="34" charset="0"/>
                <a:cs typeface="Arial" panose="020B0604020202020204" pitchFamily="34" charset="0"/>
              </a:rPr>
              <a:t>(Guia </a:t>
            </a:r>
            <a:r>
              <a:rPr lang="pt-BR" sz="1200" b="1" dirty="0" err="1">
                <a:latin typeface="Arial" panose="020B0604020202020204" pitchFamily="34" charset="0"/>
                <a:cs typeface="Arial" panose="020B0604020202020204" pitchFamily="34" charset="0"/>
              </a:rPr>
              <a:t>PMBoK</a:t>
            </a:r>
            <a:r>
              <a:rPr lang="pt-BR" sz="1200" b="1" dirty="0">
                <a:latin typeface="Arial" panose="020B0604020202020204" pitchFamily="34" charset="0"/>
                <a:cs typeface="Arial" panose="020B0604020202020204" pitchFamily="34" charset="0"/>
              </a:rPr>
              <a:t>). 6ª Edição. ISBN-13 978-1628251920.</a:t>
            </a:r>
          </a:p>
        </p:txBody>
      </p:sp>
      <p:sp>
        <p:nvSpPr>
          <p:cNvPr id="34" name="Rectangle 9"/>
          <p:cNvSpPr>
            <a:spLocks noChangeArrowheads="1"/>
          </p:cNvSpPr>
          <p:nvPr/>
        </p:nvSpPr>
        <p:spPr bwMode="auto">
          <a:xfrm>
            <a:off x="6452887" y="2331713"/>
            <a:ext cx="2699792" cy="1015663"/>
          </a:xfrm>
          <a:prstGeom prst="rect">
            <a:avLst/>
          </a:prstGeom>
          <a:noFill/>
          <a:ln w="38100" cap="rnd">
            <a:noFill/>
            <a:prstDash val="sysDot"/>
            <a:miter lim="800000"/>
            <a:headEnd/>
            <a:tailEnd/>
          </a:ln>
          <a:effectLst/>
        </p:spPr>
        <p:txBody>
          <a:bodyPr wrap="square" anchor="ctr">
            <a:spAutoFit/>
          </a:bodyPr>
          <a:lstStyle/>
          <a:p>
            <a:pPr marL="180975" indent="-180975"/>
            <a:r>
              <a:rPr lang="pt-BR" sz="1200" b="1" dirty="0">
                <a:latin typeface="Arial" panose="020B0604020202020204" pitchFamily="34" charset="0"/>
                <a:cs typeface="Arial" panose="020B0604020202020204" pitchFamily="34" charset="0"/>
              </a:rPr>
              <a:t>KERZNER, Harold. Gerenciamento de Projetos: Uma abordagem Sistêmica para Planejamento Programação e Controle. 10ª edição. ISBN 978-85-212-0603-3.</a:t>
            </a:r>
          </a:p>
        </p:txBody>
      </p:sp>
      <p:sp>
        <p:nvSpPr>
          <p:cNvPr id="35" name="Rectangle 9"/>
          <p:cNvSpPr>
            <a:spLocks noChangeArrowheads="1"/>
          </p:cNvSpPr>
          <p:nvPr/>
        </p:nvSpPr>
        <p:spPr bwMode="auto">
          <a:xfrm>
            <a:off x="6452886" y="5037095"/>
            <a:ext cx="2699792" cy="1277273"/>
          </a:xfrm>
          <a:prstGeom prst="rect">
            <a:avLst/>
          </a:prstGeom>
          <a:noFill/>
          <a:ln w="38100" cap="rnd">
            <a:noFill/>
            <a:prstDash val="sysDot"/>
            <a:miter lim="800000"/>
            <a:headEnd/>
            <a:tailEnd/>
          </a:ln>
          <a:effectLst/>
        </p:spPr>
        <p:txBody>
          <a:bodyPr wrap="square" anchor="ctr">
            <a:spAutoFit/>
          </a:bodyPr>
          <a:lstStyle/>
          <a:p>
            <a:pPr marL="180975" indent="-180975"/>
            <a:r>
              <a:rPr lang="pt-BR" sz="1100" b="1" dirty="0">
                <a:latin typeface="Arial" panose="020B0604020202020204" pitchFamily="34" charset="0"/>
                <a:cs typeface="Arial" panose="020B0604020202020204" pitchFamily="34" charset="0"/>
              </a:rPr>
              <a:t>TELES, Vinícius </a:t>
            </a:r>
            <a:r>
              <a:rPr lang="pt-BR" sz="1100" b="1" dirty="0" err="1">
                <a:latin typeface="Arial" panose="020B0604020202020204" pitchFamily="34" charset="0"/>
                <a:cs typeface="Arial" panose="020B0604020202020204" pitchFamily="34" charset="0"/>
              </a:rPr>
              <a:t>Manhães</a:t>
            </a:r>
            <a:r>
              <a:rPr lang="pt-BR" sz="1100" b="1" dirty="0">
                <a:latin typeface="Arial" panose="020B0604020202020204" pitchFamily="34" charset="0"/>
                <a:cs typeface="Arial" panose="020B0604020202020204" pitchFamily="34" charset="0"/>
              </a:rPr>
              <a:t>. Extreme </a:t>
            </a:r>
            <a:r>
              <a:rPr lang="pt-BR" sz="1100" b="1" dirty="0" err="1">
                <a:latin typeface="Arial" panose="020B0604020202020204" pitchFamily="34" charset="0"/>
                <a:cs typeface="Arial" panose="020B0604020202020204" pitchFamily="34" charset="0"/>
              </a:rPr>
              <a:t>Programming</a:t>
            </a:r>
            <a:r>
              <a:rPr lang="pt-BR" sz="1100" b="1" dirty="0">
                <a:latin typeface="Arial" panose="020B0604020202020204" pitchFamily="34" charset="0"/>
                <a:cs typeface="Arial" panose="020B0604020202020204" pitchFamily="34" charset="0"/>
              </a:rPr>
              <a:t>: Aprenda como encantar seus usuários desenvolvendo software com agilidade e alta </a:t>
            </a:r>
            <a:r>
              <a:rPr lang="pt-BR" sz="1100" b="1" dirty="0" err="1">
                <a:latin typeface="Arial" panose="020B0604020202020204" pitchFamily="34" charset="0"/>
                <a:cs typeface="Arial" panose="020B0604020202020204" pitchFamily="34" charset="0"/>
              </a:rPr>
              <a:t>qualidade.Novatec</a:t>
            </a:r>
            <a:r>
              <a:rPr lang="pt-BR" sz="1100" b="1" dirty="0">
                <a:latin typeface="Arial" panose="020B0604020202020204" pitchFamily="34" charset="0"/>
                <a:cs typeface="Arial" panose="020B0604020202020204" pitchFamily="34" charset="0"/>
              </a:rPr>
              <a:t> Editora; 2a Edição: 2017. ISBN: 978-85-7522-400-7</a:t>
            </a:r>
          </a:p>
        </p:txBody>
      </p:sp>
      <p:sp>
        <p:nvSpPr>
          <p:cNvPr id="13" name="Rectangle 4"/>
          <p:cNvSpPr>
            <a:spLocks noChangeArrowheads="1"/>
          </p:cNvSpPr>
          <p:nvPr/>
        </p:nvSpPr>
        <p:spPr bwMode="auto">
          <a:xfrm>
            <a:off x="0" y="28575"/>
            <a:ext cx="9144000" cy="685800"/>
          </a:xfrm>
          <a:prstGeom prst="rect">
            <a:avLst/>
          </a:prstGeom>
          <a:noFill/>
          <a:ln w="12700">
            <a:noFill/>
            <a:miter lim="800000"/>
            <a:headEnd/>
            <a:tailEnd/>
          </a:ln>
        </p:spPr>
        <p:txBody>
          <a:bodyPr lIns="90488" tIns="44450" rIns="90488" bIns="44450"/>
          <a:lstStyle/>
          <a:p>
            <a:pPr marL="342900" indent="-342900" algn="ctr">
              <a:spcBef>
                <a:spcPts val="0"/>
              </a:spcBef>
            </a:pPr>
            <a:r>
              <a:rPr lang="en-US" sz="4000" b="1" dirty="0">
                <a:solidFill>
                  <a:srgbClr val="9E1D0C"/>
                </a:solidFill>
                <a:latin typeface="Tahoma" pitchFamily="34" charset="0"/>
              </a:rPr>
              <a:t>A </a:t>
            </a:r>
            <a:r>
              <a:rPr lang="en-US" sz="4000" b="1" dirty="0" err="1">
                <a:solidFill>
                  <a:srgbClr val="9E1D0C"/>
                </a:solidFill>
                <a:latin typeface="Tahoma" pitchFamily="34" charset="0"/>
              </a:rPr>
              <a:t>disciplina</a:t>
            </a:r>
            <a:r>
              <a:rPr lang="en-US" sz="4000" b="1" dirty="0">
                <a:solidFill>
                  <a:srgbClr val="9E1D0C"/>
                </a:solidFill>
                <a:latin typeface="Tahoma" pitchFamily="34" charset="0"/>
              </a:rPr>
              <a:t>: </a:t>
            </a:r>
          </a:p>
          <a:p>
            <a:pPr marL="342900" indent="-342900" algn="ctr">
              <a:spcBef>
                <a:spcPts val="0"/>
              </a:spcBef>
            </a:pPr>
            <a:r>
              <a:rPr lang="en-US" sz="2400" b="1" dirty="0" err="1">
                <a:solidFill>
                  <a:srgbClr val="9E1D0C"/>
                </a:solidFill>
                <a:latin typeface="Tahoma" pitchFamily="34" charset="0"/>
              </a:rPr>
              <a:t>Referências</a:t>
            </a:r>
            <a:r>
              <a:rPr lang="en-US" sz="2400" b="1" dirty="0">
                <a:solidFill>
                  <a:srgbClr val="9E1D0C"/>
                </a:solidFill>
                <a:latin typeface="Tahoma" pitchFamily="34" charset="0"/>
              </a:rPr>
              <a:t> </a:t>
            </a:r>
            <a:r>
              <a:rPr lang="en-US" sz="2400" b="1" dirty="0" err="1">
                <a:solidFill>
                  <a:srgbClr val="9E1D0C"/>
                </a:solidFill>
                <a:latin typeface="Tahoma" pitchFamily="34" charset="0"/>
              </a:rPr>
              <a:t>Bibliográficas</a:t>
            </a:r>
            <a:endParaRPr lang="en-US" sz="2400" b="1" dirty="0">
              <a:solidFill>
                <a:srgbClr val="9E1D0C"/>
              </a:solidFill>
              <a:latin typeface="Tahoma" pitchFamily="34" charset="0"/>
            </a:endParaRPr>
          </a:p>
          <a:p>
            <a:pPr marL="342900" indent="-342900" algn="ctr">
              <a:spcBef>
                <a:spcPts val="0"/>
              </a:spcBef>
            </a:pPr>
            <a:r>
              <a:rPr lang="en-US" sz="1600" b="1" dirty="0">
                <a:solidFill>
                  <a:srgbClr val="9E1D0C"/>
                </a:solidFill>
                <a:latin typeface="Tahoma" pitchFamily="34" charset="0"/>
              </a:rPr>
              <a:t>(</a:t>
            </a:r>
            <a:r>
              <a:rPr lang="en-US" sz="1600" b="1" dirty="0" err="1">
                <a:solidFill>
                  <a:srgbClr val="9E1D0C"/>
                </a:solidFill>
                <a:latin typeface="Tahoma" pitchFamily="34" charset="0"/>
              </a:rPr>
              <a:t>recomendadas</a:t>
            </a:r>
            <a:r>
              <a:rPr lang="en-US" sz="1600" b="1" dirty="0">
                <a:solidFill>
                  <a:srgbClr val="9E1D0C"/>
                </a:solidFill>
                <a:latin typeface="Tahoma" pitchFamily="34" charset="0"/>
              </a:rPr>
              <a:t> </a:t>
            </a:r>
            <a:r>
              <a:rPr lang="en-US" sz="1600" b="1" dirty="0" err="1">
                <a:solidFill>
                  <a:srgbClr val="9E1D0C"/>
                </a:solidFill>
                <a:latin typeface="Tahoma" pitchFamily="34" charset="0"/>
              </a:rPr>
              <a:t>pelo</a:t>
            </a:r>
            <a:r>
              <a:rPr lang="en-US" sz="1600" b="1" dirty="0">
                <a:solidFill>
                  <a:srgbClr val="9E1D0C"/>
                </a:solidFill>
                <a:latin typeface="Tahoma" pitchFamily="34" charset="0"/>
              </a:rPr>
              <a:t> professor)</a:t>
            </a:r>
            <a:endParaRPr lang="en-US" sz="2400" b="1" dirty="0">
              <a:solidFill>
                <a:srgbClr val="9E1D0C"/>
              </a:solidFill>
              <a:latin typeface="Tahoma" pitchFamily="34" charset="0"/>
            </a:endParaRPr>
          </a:p>
        </p:txBody>
      </p:sp>
      <p:pic>
        <p:nvPicPr>
          <p:cNvPr id="2" name="Picture 1"/>
          <p:cNvPicPr>
            <a:picLocks noChangeAspect="1"/>
          </p:cNvPicPr>
          <p:nvPr/>
        </p:nvPicPr>
        <p:blipFill>
          <a:blip r:embed="rId4"/>
          <a:stretch>
            <a:fillRect/>
          </a:stretch>
        </p:blipFill>
        <p:spPr>
          <a:xfrm>
            <a:off x="121447" y="1906468"/>
            <a:ext cx="1576614" cy="2222402"/>
          </a:xfrm>
          <a:prstGeom prst="rect">
            <a:avLst/>
          </a:prstGeom>
        </p:spPr>
      </p:pic>
      <p:pic>
        <p:nvPicPr>
          <p:cNvPr id="1028" name="Picture 4" descr="SCRUM: A arte de fazer o dobro de trabalho na metade do tempo por [Sutherland, Jef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568" y="4523818"/>
            <a:ext cx="1634481" cy="2245165"/>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9"/>
          <p:cNvSpPr>
            <a:spLocks noChangeArrowheads="1"/>
          </p:cNvSpPr>
          <p:nvPr/>
        </p:nvSpPr>
        <p:spPr bwMode="auto">
          <a:xfrm>
            <a:off x="1769424" y="5093784"/>
            <a:ext cx="3024335" cy="1015663"/>
          </a:xfrm>
          <a:prstGeom prst="rect">
            <a:avLst/>
          </a:prstGeom>
          <a:noFill/>
          <a:ln w="38100" cap="rnd">
            <a:noFill/>
            <a:prstDash val="sysDot"/>
            <a:miter lim="800000"/>
            <a:headEnd/>
            <a:tailEnd/>
          </a:ln>
          <a:effectLst/>
        </p:spPr>
        <p:txBody>
          <a:bodyPr wrap="square" anchor="ctr">
            <a:spAutoFit/>
          </a:bodyPr>
          <a:lstStyle/>
          <a:p>
            <a:pPr marL="266700" indent="-266700"/>
            <a:r>
              <a:rPr lang="pt-BR" sz="1200" b="1" dirty="0">
                <a:latin typeface="Arial" panose="020B0604020202020204" pitchFamily="34" charset="0"/>
                <a:cs typeface="Arial" panose="020B0604020202020204" pitchFamily="34" charset="0"/>
              </a:rPr>
              <a:t>SUTHERLAND, Jeff. SCRUM - A arte de fazer o dobro do trabalho na metade do tempo, Editora: </a:t>
            </a:r>
            <a:r>
              <a:rPr lang="pt-BR" sz="1200" b="1" dirty="0" err="1">
                <a:latin typeface="Arial" panose="020B0604020202020204" pitchFamily="34" charset="0"/>
                <a:cs typeface="Arial" panose="020B0604020202020204" pitchFamily="34" charset="0"/>
              </a:rPr>
              <a:t>Leya</a:t>
            </a:r>
            <a:r>
              <a:rPr lang="pt-BR" sz="1200" b="1" dirty="0">
                <a:latin typeface="Arial" panose="020B0604020202020204" pitchFamily="34" charset="0"/>
                <a:cs typeface="Arial" panose="020B0604020202020204" pitchFamily="34" charset="0"/>
              </a:rPr>
              <a:t> Casa da </a:t>
            </a:r>
            <a:r>
              <a:rPr lang="pt-BR" sz="1200" b="1" dirty="0" err="1">
                <a:latin typeface="Arial" panose="020B0604020202020204" pitchFamily="34" charset="0"/>
                <a:cs typeface="Arial" panose="020B0604020202020204" pitchFamily="34" charset="0"/>
              </a:rPr>
              <a:t>Palavrea</a:t>
            </a:r>
            <a:r>
              <a:rPr lang="pt-BR" sz="1200" b="1" dirty="0">
                <a:latin typeface="Arial" panose="020B0604020202020204" pitchFamily="34" charset="0"/>
                <a:cs typeface="Arial" panose="020B0604020202020204" pitchFamily="34" charset="0"/>
              </a:rPr>
              <a:t>, 1a edição, 2016. ISBN: 	8544104517</a:t>
            </a:r>
          </a:p>
        </p:txBody>
      </p:sp>
      <p:pic>
        <p:nvPicPr>
          <p:cNvPr id="1026" name="Picture 2" descr="Extreme Programming: Aprenda como encantar seus usuários desenvolvendo software com agilidade e alta qualidade por [Teles, Vinícius Manhãe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96702" y="4523818"/>
            <a:ext cx="1656184" cy="23392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4439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normAutofit fontScale="90000"/>
          </a:bodyPr>
          <a:lstStyle/>
          <a:p>
            <a:r>
              <a:rPr lang="pt-BR" b="1" dirty="0">
                <a:solidFill>
                  <a:srgbClr val="9E1D0C"/>
                </a:solidFill>
              </a:rPr>
              <a:t>Gestão Tradicional de Projetos (2/2)</a:t>
            </a:r>
            <a:endParaRPr lang="pt-BR" dirty="0"/>
          </a:p>
        </p:txBody>
      </p:sp>
      <p:graphicFrame>
        <p:nvGraphicFramePr>
          <p:cNvPr id="5" name="Tabela 4"/>
          <p:cNvGraphicFramePr>
            <a:graphicFrameLocks noGrp="1"/>
          </p:cNvGraphicFramePr>
          <p:nvPr>
            <p:extLst>
              <p:ext uri="{D42A27DB-BD31-4B8C-83A1-F6EECF244321}">
                <p14:modId xmlns:p14="http://schemas.microsoft.com/office/powerpoint/2010/main" val="1330204383"/>
              </p:ext>
            </p:extLst>
          </p:nvPr>
        </p:nvGraphicFramePr>
        <p:xfrm>
          <a:off x="111743" y="930624"/>
          <a:ext cx="5033730" cy="5308600"/>
        </p:xfrm>
        <a:graphic>
          <a:graphicData uri="http://schemas.openxmlformats.org/drawingml/2006/table">
            <a:tbl>
              <a:tblPr firstRow="1" bandRow="1">
                <a:tableStyleId>{21E4AEA4-8DFA-4A89-87EB-49C32662AFE0}</a:tableStyleId>
              </a:tblPr>
              <a:tblGrid>
                <a:gridCol w="1409428">
                  <a:extLst>
                    <a:ext uri="{9D8B030D-6E8A-4147-A177-3AD203B41FA5}">
                      <a16:colId xmlns:a16="http://schemas.microsoft.com/office/drawing/2014/main" xmlns="" val="20000"/>
                    </a:ext>
                  </a:extLst>
                </a:gridCol>
                <a:gridCol w="3624302">
                  <a:extLst>
                    <a:ext uri="{9D8B030D-6E8A-4147-A177-3AD203B41FA5}">
                      <a16:colId xmlns:a16="http://schemas.microsoft.com/office/drawing/2014/main" xmlns="" val="20001"/>
                    </a:ext>
                  </a:extLst>
                </a:gridCol>
              </a:tblGrid>
              <a:tr h="370840">
                <a:tc>
                  <a:txBody>
                    <a:bodyPr/>
                    <a:lstStyle/>
                    <a:p>
                      <a:endParaRPr lang="pt-BR" sz="1600" dirty="0"/>
                    </a:p>
                  </a:txBody>
                  <a:tcPr/>
                </a:tc>
                <a:tc>
                  <a:txBody>
                    <a:bodyPr/>
                    <a:lstStyle/>
                    <a:p>
                      <a:pPr algn="ctr"/>
                      <a:r>
                        <a:rPr lang="pt-BR" sz="1600" dirty="0"/>
                        <a:t>Modelo Tradicional: Resumo</a:t>
                      </a:r>
                    </a:p>
                  </a:txBody>
                  <a:tcPr/>
                </a:tc>
                <a:extLst>
                  <a:ext uri="{0D108BD9-81ED-4DB2-BD59-A6C34878D82A}">
                    <a16:rowId xmlns:a16="http://schemas.microsoft.com/office/drawing/2014/main" xmlns="" val="10000"/>
                  </a:ext>
                </a:extLst>
              </a:tr>
              <a:tr h="370840">
                <a:tc>
                  <a:txBody>
                    <a:bodyPr/>
                    <a:lstStyle/>
                    <a:p>
                      <a:pPr algn="ctr"/>
                      <a:r>
                        <a:rPr lang="pt-BR" sz="1400" b="1" dirty="0"/>
                        <a:t>Comunicação</a:t>
                      </a:r>
                    </a:p>
                  </a:txBody>
                  <a:tcPr anchor="ctr"/>
                </a:tc>
                <a:tc>
                  <a:txBody>
                    <a:bodyPr/>
                    <a:lstStyle/>
                    <a:p>
                      <a:endParaRPr lang="pt-BR" sz="1400" dirty="0"/>
                    </a:p>
                    <a:p>
                      <a:endParaRPr lang="pt-BR" sz="1400" dirty="0"/>
                    </a:p>
                    <a:p>
                      <a:endParaRPr lang="pt-BR" sz="1400" dirty="0"/>
                    </a:p>
                    <a:p>
                      <a:endParaRPr lang="pt-BR" sz="1400" dirty="0"/>
                    </a:p>
                  </a:txBody>
                  <a:tcPr/>
                </a:tc>
                <a:extLst>
                  <a:ext uri="{0D108BD9-81ED-4DB2-BD59-A6C34878D82A}">
                    <a16:rowId xmlns:a16="http://schemas.microsoft.com/office/drawing/2014/main" xmlns="" val="10001"/>
                  </a:ext>
                </a:extLst>
              </a:tr>
              <a:tr h="370840">
                <a:tc>
                  <a:txBody>
                    <a:bodyPr/>
                    <a:lstStyle/>
                    <a:p>
                      <a:pPr algn="ctr"/>
                      <a:r>
                        <a:rPr lang="pt-BR" sz="1400" b="1" dirty="0"/>
                        <a:t>Prioridades</a:t>
                      </a:r>
                    </a:p>
                  </a:txBody>
                  <a:tcPr anchor="ctr"/>
                </a:tc>
                <a:tc>
                  <a:txBody>
                    <a:bodyPr/>
                    <a:lstStyle/>
                    <a:p>
                      <a:endParaRPr lang="pt-BR" sz="1400" dirty="0"/>
                    </a:p>
                    <a:p>
                      <a:endParaRPr lang="pt-BR" sz="1400" dirty="0"/>
                    </a:p>
                    <a:p>
                      <a:endParaRPr lang="pt-BR" sz="1400" dirty="0"/>
                    </a:p>
                  </a:txBody>
                  <a:tcPr/>
                </a:tc>
                <a:extLst>
                  <a:ext uri="{0D108BD9-81ED-4DB2-BD59-A6C34878D82A}">
                    <a16:rowId xmlns:a16="http://schemas.microsoft.com/office/drawing/2014/main" xmlns="" val="10002"/>
                  </a:ext>
                </a:extLst>
              </a:tr>
              <a:tr h="370840">
                <a:tc>
                  <a:txBody>
                    <a:bodyPr/>
                    <a:lstStyle/>
                    <a:p>
                      <a:pPr algn="ctr"/>
                      <a:r>
                        <a:rPr lang="pt-BR" sz="1400" b="1" dirty="0"/>
                        <a:t>Foco</a:t>
                      </a:r>
                    </a:p>
                  </a:txBody>
                  <a:tcPr anchor="ctr"/>
                </a:tc>
                <a:tc>
                  <a:txBody>
                    <a:bodyPr/>
                    <a:lstStyle/>
                    <a:p>
                      <a:endParaRPr lang="pt-BR" sz="1400" dirty="0"/>
                    </a:p>
                    <a:p>
                      <a:endParaRPr lang="pt-BR" sz="1400" dirty="0"/>
                    </a:p>
                    <a:p>
                      <a:endParaRPr lang="pt-BR" sz="1400" dirty="0"/>
                    </a:p>
                    <a:p>
                      <a:endParaRPr lang="pt-BR" sz="1400" dirty="0"/>
                    </a:p>
                  </a:txBody>
                  <a:tcPr/>
                </a:tc>
                <a:extLst>
                  <a:ext uri="{0D108BD9-81ED-4DB2-BD59-A6C34878D82A}">
                    <a16:rowId xmlns:a16="http://schemas.microsoft.com/office/drawing/2014/main" xmlns="" val="10003"/>
                  </a:ext>
                </a:extLst>
              </a:tr>
              <a:tr h="370840">
                <a:tc>
                  <a:txBody>
                    <a:bodyPr/>
                    <a:lstStyle/>
                    <a:p>
                      <a:pPr algn="ctr"/>
                      <a:r>
                        <a:rPr lang="pt-BR" sz="1400" b="1" dirty="0"/>
                        <a:t>Lições aprendidas e Correções</a:t>
                      </a:r>
                    </a:p>
                  </a:txBody>
                  <a:tcPr anchor="ctr"/>
                </a:tc>
                <a:tc>
                  <a:txBody>
                    <a:bodyPr/>
                    <a:lstStyle/>
                    <a:p>
                      <a:endParaRPr lang="pt-BR" sz="1400" dirty="0"/>
                    </a:p>
                    <a:p>
                      <a:endParaRPr lang="pt-BR" sz="1400" dirty="0"/>
                    </a:p>
                    <a:p>
                      <a:endParaRPr lang="pt-BR" sz="1400" dirty="0"/>
                    </a:p>
                    <a:p>
                      <a:endParaRPr lang="pt-BR" sz="1400" dirty="0"/>
                    </a:p>
                  </a:txBody>
                  <a:tcPr/>
                </a:tc>
                <a:extLst>
                  <a:ext uri="{0D108BD9-81ED-4DB2-BD59-A6C34878D82A}">
                    <a16:rowId xmlns:a16="http://schemas.microsoft.com/office/drawing/2014/main" xmlns="" val="10004"/>
                  </a:ext>
                </a:extLst>
              </a:tr>
              <a:tr h="370840">
                <a:tc>
                  <a:txBody>
                    <a:bodyPr/>
                    <a:lstStyle/>
                    <a:p>
                      <a:pPr algn="ctr"/>
                      <a:r>
                        <a:rPr lang="pt-BR" sz="1400" b="1" dirty="0"/>
                        <a:t>Perfil do Gerente de Projetos</a:t>
                      </a:r>
                    </a:p>
                  </a:txBody>
                  <a:tcPr anchor="ctr"/>
                </a:tc>
                <a:tc>
                  <a:txBody>
                    <a:bodyPr/>
                    <a:lstStyle/>
                    <a:p>
                      <a:endParaRPr lang="pt-BR" sz="1400" dirty="0"/>
                    </a:p>
                    <a:p>
                      <a:endParaRPr lang="pt-BR" sz="1400" dirty="0"/>
                    </a:p>
                    <a:p>
                      <a:endParaRPr lang="pt-BR" sz="1400" dirty="0"/>
                    </a:p>
                    <a:p>
                      <a:endParaRPr lang="pt-BR" sz="1400" dirty="0"/>
                    </a:p>
                    <a:p>
                      <a:endParaRPr lang="pt-BR" sz="1400" dirty="0"/>
                    </a:p>
                    <a:p>
                      <a:endParaRPr lang="pt-BR" sz="1400" dirty="0"/>
                    </a:p>
                  </a:txBody>
                  <a:tcPr/>
                </a:tc>
                <a:extLst>
                  <a:ext uri="{0D108BD9-81ED-4DB2-BD59-A6C34878D82A}">
                    <a16:rowId xmlns:a16="http://schemas.microsoft.com/office/drawing/2014/main" xmlns="" val="10005"/>
                  </a:ext>
                </a:extLst>
              </a:tr>
            </a:tbl>
          </a:graphicData>
        </a:graphic>
      </p:graphicFrame>
      <p:graphicFrame>
        <p:nvGraphicFramePr>
          <p:cNvPr id="3" name="Tabela 2"/>
          <p:cNvGraphicFramePr>
            <a:graphicFrameLocks noGrp="1"/>
          </p:cNvGraphicFramePr>
          <p:nvPr>
            <p:extLst>
              <p:ext uri="{D42A27DB-BD31-4B8C-83A1-F6EECF244321}">
                <p14:modId xmlns:p14="http://schemas.microsoft.com/office/powerpoint/2010/main" val="1785916156"/>
              </p:ext>
            </p:extLst>
          </p:nvPr>
        </p:nvGraphicFramePr>
        <p:xfrm>
          <a:off x="5164523" y="930624"/>
          <a:ext cx="3600166" cy="5308600"/>
        </p:xfrm>
        <a:graphic>
          <a:graphicData uri="http://schemas.openxmlformats.org/drawingml/2006/table">
            <a:tbl>
              <a:tblPr firstRow="1" bandRow="1">
                <a:tableStyleId>{21E4AEA4-8DFA-4A89-87EB-49C32662AFE0}</a:tableStyleId>
              </a:tblPr>
              <a:tblGrid>
                <a:gridCol w="3600166">
                  <a:extLst>
                    <a:ext uri="{9D8B030D-6E8A-4147-A177-3AD203B41FA5}">
                      <a16:colId xmlns:a16="http://schemas.microsoft.com/office/drawing/2014/main" xmlns="" val="20000"/>
                    </a:ext>
                  </a:extLst>
                </a:gridCol>
              </a:tblGrid>
              <a:tr h="370840">
                <a:tc>
                  <a:txBody>
                    <a:bodyPr/>
                    <a:lstStyle/>
                    <a:p>
                      <a:pPr algn="ctr"/>
                      <a:r>
                        <a:rPr lang="pt-BR" sz="1600" dirty="0"/>
                        <a:t>Modelo Tradicional</a:t>
                      </a:r>
                    </a:p>
                  </a:txBody>
                  <a:tcPr/>
                </a:tc>
                <a:extLst>
                  <a:ext uri="{0D108BD9-81ED-4DB2-BD59-A6C34878D82A}">
                    <a16:rowId xmlns:a16="http://schemas.microsoft.com/office/drawing/2014/main" xmlns="" val="10000"/>
                  </a:ext>
                </a:extLst>
              </a:tr>
              <a:tr h="370840">
                <a:tc>
                  <a:txBody>
                    <a:bodyPr/>
                    <a:lstStyle/>
                    <a:p>
                      <a:r>
                        <a:rPr lang="pt-BR" sz="1400" dirty="0"/>
                        <a:t>Sempre formal,</a:t>
                      </a:r>
                      <a:r>
                        <a:rPr lang="pt-BR" sz="1400" baseline="0" dirty="0"/>
                        <a:t> através de documentos, e-mails, minutas de reunião e relatórios, detalhando detalhes a todas as partes interessadas</a:t>
                      </a:r>
                      <a:endParaRPr lang="pt-BR" sz="1400" dirty="0"/>
                    </a:p>
                  </a:txBody>
                  <a:tcPr/>
                </a:tc>
                <a:extLst>
                  <a:ext uri="{0D108BD9-81ED-4DB2-BD59-A6C34878D82A}">
                    <a16:rowId xmlns:a16="http://schemas.microsoft.com/office/drawing/2014/main" xmlns="" val="10001"/>
                  </a:ext>
                </a:extLst>
              </a:tr>
              <a:tr h="370840">
                <a:tc>
                  <a:txBody>
                    <a:bodyPr/>
                    <a:lstStyle/>
                    <a:p>
                      <a:r>
                        <a:rPr lang="pt-BR" sz="1400" dirty="0"/>
                        <a:t>Prioridades são definidas e acordadas no início do projeto,</a:t>
                      </a:r>
                      <a:r>
                        <a:rPr lang="pt-BR" sz="1400" baseline="0" dirty="0"/>
                        <a:t> na fase de planejamento, com grandes dificuldades de mudanças posteriores</a:t>
                      </a:r>
                      <a:endParaRPr lang="pt-BR" sz="1400" dirty="0"/>
                    </a:p>
                  </a:txBody>
                  <a:tcPr/>
                </a:tc>
                <a:extLst>
                  <a:ext uri="{0D108BD9-81ED-4DB2-BD59-A6C34878D82A}">
                    <a16:rowId xmlns:a16="http://schemas.microsoft.com/office/drawing/2014/main" xmlns="" val="10002"/>
                  </a:ext>
                </a:extLst>
              </a:tr>
              <a:tr h="370840">
                <a:tc>
                  <a:txBody>
                    <a:bodyPr/>
                    <a:lstStyle/>
                    <a:p>
                      <a:r>
                        <a:rPr lang="pt-BR" sz="1400" dirty="0"/>
                        <a:t>Foco em seguir</a:t>
                      </a:r>
                      <a:r>
                        <a:rPr lang="pt-BR" sz="1400" baseline="0" dirty="0"/>
                        <a:t> os processos corretos de um gerenciamento de projetos bem controlado, planejado, executado, organizado e documentado</a:t>
                      </a:r>
                    </a:p>
                  </a:txBody>
                  <a:tcPr/>
                </a:tc>
                <a:extLst>
                  <a:ext uri="{0D108BD9-81ED-4DB2-BD59-A6C34878D82A}">
                    <a16:rowId xmlns:a16="http://schemas.microsoft.com/office/drawing/2014/main" xmlns="" val="10003"/>
                  </a:ext>
                </a:extLst>
              </a:tr>
              <a:tr h="370840">
                <a:tc>
                  <a:txBody>
                    <a:bodyPr/>
                    <a:lstStyle/>
                    <a:p>
                      <a:r>
                        <a:rPr lang="pt-BR" sz="1400" dirty="0"/>
                        <a:t>Lições aprendidas são documentas e correções de desvios são geralmente feitas no final de cada fase, no final do projeto ou no momento das auditorias de qualidade</a:t>
                      </a:r>
                    </a:p>
                  </a:txBody>
                  <a:tcPr/>
                </a:tc>
                <a:extLst>
                  <a:ext uri="{0D108BD9-81ED-4DB2-BD59-A6C34878D82A}">
                    <a16:rowId xmlns:a16="http://schemas.microsoft.com/office/drawing/2014/main" xmlns="" val="10004"/>
                  </a:ext>
                </a:extLst>
              </a:tr>
              <a:tr h="370840">
                <a:tc>
                  <a:txBody>
                    <a:bodyPr/>
                    <a:lstStyle/>
                    <a:p>
                      <a:r>
                        <a:rPr lang="pt-BR" sz="1400" dirty="0"/>
                        <a:t>Perfil de controlador,</a:t>
                      </a:r>
                      <a:r>
                        <a:rPr lang="pt-BR" sz="1400" baseline="0" dirty="0"/>
                        <a:t> garantir que os processos de gerenciamento de projetos sejam seguidos, controlar status do projeto a todo momento para garantir que o projeto esteja dentro do orçamento, cronograma, escopo e outras linhas de base iniciais.</a:t>
                      </a:r>
                      <a:endParaRPr lang="pt-BR" sz="1400" dirty="0"/>
                    </a:p>
                  </a:txBody>
                  <a:tcPr/>
                </a:tc>
                <a:extLst>
                  <a:ext uri="{0D108BD9-81ED-4DB2-BD59-A6C34878D82A}">
                    <a16:rowId xmlns:a16="http://schemas.microsoft.com/office/drawing/2014/main" xmlns="" val="10005"/>
                  </a:ext>
                </a:extLst>
              </a:tr>
            </a:tbl>
          </a:graphicData>
        </a:graphic>
      </p:graphicFrame>
      <p:sp>
        <p:nvSpPr>
          <p:cNvPr id="6" name="Retângulo 5"/>
          <p:cNvSpPr/>
          <p:nvPr/>
        </p:nvSpPr>
        <p:spPr>
          <a:xfrm>
            <a:off x="2614342" y="1578946"/>
            <a:ext cx="1586909" cy="307777"/>
          </a:xfrm>
          <a:prstGeom prst="rect">
            <a:avLst/>
          </a:prstGeom>
        </p:spPr>
        <p:txBody>
          <a:bodyPr wrap="none">
            <a:spAutoFit/>
          </a:bodyPr>
          <a:lstStyle/>
          <a:p>
            <a:r>
              <a:rPr lang="pt-BR" sz="1400" dirty="0">
                <a:solidFill>
                  <a:schemeClr val="dk1"/>
                </a:solidFill>
                <a:latin typeface="+mn-lt"/>
                <a:cs typeface="+mn-cs"/>
              </a:rPr>
              <a:t>Formal e frequente</a:t>
            </a:r>
          </a:p>
        </p:txBody>
      </p:sp>
      <p:sp>
        <p:nvSpPr>
          <p:cNvPr id="7" name="Retângulo 6"/>
          <p:cNvSpPr/>
          <p:nvPr/>
        </p:nvSpPr>
        <p:spPr>
          <a:xfrm>
            <a:off x="2338117" y="2464770"/>
            <a:ext cx="2330318" cy="307777"/>
          </a:xfrm>
          <a:prstGeom prst="rect">
            <a:avLst/>
          </a:prstGeom>
        </p:spPr>
        <p:txBody>
          <a:bodyPr wrap="none">
            <a:spAutoFit/>
          </a:bodyPr>
          <a:lstStyle/>
          <a:p>
            <a:r>
              <a:rPr lang="pt-BR" sz="1400" dirty="0">
                <a:solidFill>
                  <a:schemeClr val="dk1"/>
                </a:solidFill>
                <a:latin typeface="+mn-lt"/>
                <a:cs typeface="+mn-cs"/>
              </a:rPr>
              <a:t>Definidas no início do projeto</a:t>
            </a:r>
          </a:p>
        </p:txBody>
      </p:sp>
      <p:sp>
        <p:nvSpPr>
          <p:cNvPr id="8" name="Retângulo 7"/>
          <p:cNvSpPr/>
          <p:nvPr/>
        </p:nvSpPr>
        <p:spPr>
          <a:xfrm>
            <a:off x="2737937" y="3331545"/>
            <a:ext cx="1160895" cy="307777"/>
          </a:xfrm>
          <a:prstGeom prst="rect">
            <a:avLst/>
          </a:prstGeom>
        </p:spPr>
        <p:txBody>
          <a:bodyPr wrap="none">
            <a:spAutoFit/>
          </a:bodyPr>
          <a:lstStyle/>
          <a:p>
            <a:r>
              <a:rPr lang="pt-BR" sz="1400" dirty="0">
                <a:solidFill>
                  <a:schemeClr val="dk1"/>
                </a:solidFill>
                <a:latin typeface="+mn-lt"/>
                <a:cs typeface="+mn-cs"/>
              </a:rPr>
              <a:t>No planejado</a:t>
            </a:r>
          </a:p>
        </p:txBody>
      </p:sp>
      <p:sp>
        <p:nvSpPr>
          <p:cNvPr id="9" name="Retângulo 8"/>
          <p:cNvSpPr/>
          <p:nvPr/>
        </p:nvSpPr>
        <p:spPr>
          <a:xfrm>
            <a:off x="2614342" y="4236420"/>
            <a:ext cx="1737783" cy="307777"/>
          </a:xfrm>
          <a:prstGeom prst="rect">
            <a:avLst/>
          </a:prstGeom>
        </p:spPr>
        <p:txBody>
          <a:bodyPr wrap="none">
            <a:spAutoFit/>
          </a:bodyPr>
          <a:lstStyle/>
          <a:p>
            <a:r>
              <a:rPr lang="pt-BR" sz="1400" dirty="0">
                <a:solidFill>
                  <a:schemeClr val="dk1"/>
                </a:solidFill>
                <a:latin typeface="+mn-lt"/>
                <a:cs typeface="+mn-cs"/>
              </a:rPr>
              <a:t>No final de cada fase</a:t>
            </a:r>
          </a:p>
        </p:txBody>
      </p:sp>
      <p:sp>
        <p:nvSpPr>
          <p:cNvPr id="10" name="Retângulo 9"/>
          <p:cNvSpPr/>
          <p:nvPr/>
        </p:nvSpPr>
        <p:spPr>
          <a:xfrm>
            <a:off x="2538904" y="5427045"/>
            <a:ext cx="1063368" cy="307777"/>
          </a:xfrm>
          <a:prstGeom prst="rect">
            <a:avLst/>
          </a:prstGeom>
        </p:spPr>
        <p:txBody>
          <a:bodyPr wrap="none">
            <a:spAutoFit/>
          </a:bodyPr>
          <a:lstStyle/>
          <a:p>
            <a:r>
              <a:rPr lang="pt-BR" sz="1400" dirty="0">
                <a:solidFill>
                  <a:schemeClr val="dk1"/>
                </a:solidFill>
                <a:latin typeface="+mn-lt"/>
                <a:cs typeface="+mn-cs"/>
              </a:rPr>
              <a:t>Controlador</a:t>
            </a:r>
          </a:p>
        </p:txBody>
      </p:sp>
    </p:spTree>
    <p:extLst>
      <p:ext uri="{BB962C8B-B14F-4D97-AF65-F5344CB8AC3E}">
        <p14:creationId xmlns:p14="http://schemas.microsoft.com/office/powerpoint/2010/main" val="2662298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1862826"/>
            <a:ext cx="7772400" cy="1102519"/>
          </a:xfrm>
        </p:spPr>
        <p:txBody>
          <a:bodyPr/>
          <a:lstStyle/>
          <a:p>
            <a:r>
              <a:rPr lang="pt-BR" dirty="0"/>
              <a:t>Dinâmica</a:t>
            </a:r>
          </a:p>
        </p:txBody>
      </p:sp>
      <p:sp>
        <p:nvSpPr>
          <p:cNvPr id="3" name="Subtítulo 2"/>
          <p:cNvSpPr>
            <a:spLocks noGrp="1"/>
          </p:cNvSpPr>
          <p:nvPr>
            <p:ph type="subTitle" idx="1"/>
          </p:nvPr>
        </p:nvSpPr>
        <p:spPr>
          <a:xfrm>
            <a:off x="1371600" y="3374994"/>
            <a:ext cx="6400800" cy="1314450"/>
          </a:xfrm>
        </p:spPr>
        <p:txBody>
          <a:bodyPr/>
          <a:lstStyle/>
          <a:p>
            <a:r>
              <a:rPr lang="pt-BR" dirty="0">
                <a:solidFill>
                  <a:schemeClr val="tx1"/>
                </a:solidFill>
              </a:rPr>
              <a:t>Vamos Praticar?</a:t>
            </a:r>
          </a:p>
        </p:txBody>
      </p:sp>
    </p:spTree>
    <p:extLst>
      <p:ext uri="{BB962C8B-B14F-4D97-AF65-F5344CB8AC3E}">
        <p14:creationId xmlns:p14="http://schemas.microsoft.com/office/powerpoint/2010/main" val="341815949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1538791"/>
            <a:ext cx="7772400" cy="486054"/>
          </a:xfrm>
        </p:spPr>
        <p:txBody>
          <a:bodyPr>
            <a:normAutofit fontScale="90000"/>
          </a:bodyPr>
          <a:lstStyle/>
          <a:p>
            <a:r>
              <a:rPr lang="pt-BR" sz="2700" dirty="0"/>
              <a:t>Preparo</a:t>
            </a:r>
            <a:endParaRPr lang="pt-BR" dirty="0"/>
          </a:p>
        </p:txBody>
      </p:sp>
      <p:sp>
        <p:nvSpPr>
          <p:cNvPr id="3" name="Subtítulo 2"/>
          <p:cNvSpPr>
            <a:spLocks noGrp="1"/>
          </p:cNvSpPr>
          <p:nvPr>
            <p:ph type="subTitle" idx="1"/>
          </p:nvPr>
        </p:nvSpPr>
        <p:spPr>
          <a:xfrm>
            <a:off x="467544" y="2024845"/>
            <a:ext cx="8100900" cy="3402378"/>
          </a:xfrm>
        </p:spPr>
        <p:txBody>
          <a:bodyPr>
            <a:noAutofit/>
          </a:bodyPr>
          <a:lstStyle/>
          <a:p>
            <a:pPr algn="l"/>
            <a:r>
              <a:rPr lang="pt-BR" sz="1350" dirty="0">
                <a:solidFill>
                  <a:schemeClr val="tx1"/>
                </a:solidFill>
                <a:latin typeface="Arial" panose="020B0604020202020204" pitchFamily="34" charset="0"/>
                <a:cs typeface="Arial" panose="020B0604020202020204" pitchFamily="34" charset="0"/>
              </a:rPr>
              <a:t>Duração: 100-120 minutos </a:t>
            </a:r>
          </a:p>
          <a:p>
            <a:pPr algn="l"/>
            <a:r>
              <a:rPr lang="pt-BR" sz="1350" dirty="0">
                <a:solidFill>
                  <a:schemeClr val="tx1"/>
                </a:solidFill>
                <a:latin typeface="Arial" panose="020B0604020202020204" pitchFamily="34" charset="0"/>
                <a:cs typeface="Arial" panose="020B0604020202020204" pitchFamily="34" charset="0"/>
              </a:rPr>
              <a:t>● 100 minutos - utilizando técnicas rápidas de estimativa em equipe </a:t>
            </a:r>
          </a:p>
          <a:p>
            <a:pPr algn="l"/>
            <a:r>
              <a:rPr lang="pt-BR" sz="1350" dirty="0">
                <a:solidFill>
                  <a:schemeClr val="tx1"/>
                </a:solidFill>
                <a:latin typeface="Arial" panose="020B0604020202020204" pitchFamily="34" charset="0"/>
                <a:cs typeface="Arial" panose="020B0604020202020204" pitchFamily="34" charset="0"/>
              </a:rPr>
              <a:t>● 120 minutos - utilizando </a:t>
            </a:r>
            <a:r>
              <a:rPr lang="pt-BR" sz="1350" dirty="0" err="1">
                <a:solidFill>
                  <a:schemeClr val="tx1"/>
                </a:solidFill>
                <a:latin typeface="Arial" panose="020B0604020202020204" pitchFamily="34" charset="0"/>
                <a:cs typeface="Arial" panose="020B0604020202020204" pitchFamily="34" charset="0"/>
              </a:rPr>
              <a:t>planning</a:t>
            </a:r>
            <a:r>
              <a:rPr lang="pt-BR" sz="1350" dirty="0">
                <a:solidFill>
                  <a:schemeClr val="tx1"/>
                </a:solidFill>
                <a:latin typeface="Arial" panose="020B0604020202020204" pitchFamily="34" charset="0"/>
                <a:cs typeface="Arial" panose="020B0604020202020204" pitchFamily="34" charset="0"/>
              </a:rPr>
              <a:t> </a:t>
            </a:r>
            <a:r>
              <a:rPr lang="pt-BR" sz="1350" dirty="0" err="1">
                <a:solidFill>
                  <a:schemeClr val="tx1"/>
                </a:solidFill>
                <a:latin typeface="Arial" panose="020B0604020202020204" pitchFamily="34" charset="0"/>
                <a:cs typeface="Arial" panose="020B0604020202020204" pitchFamily="34" charset="0"/>
              </a:rPr>
              <a:t>poker</a:t>
            </a:r>
            <a:r>
              <a:rPr lang="pt-BR" sz="1350" dirty="0">
                <a:solidFill>
                  <a:schemeClr val="tx1"/>
                </a:solidFill>
                <a:latin typeface="Arial" panose="020B0604020202020204" pitchFamily="34" charset="0"/>
                <a:cs typeface="Arial" panose="020B0604020202020204" pitchFamily="34" charset="0"/>
              </a:rPr>
              <a:t> ou outras ferramentas de estimativa</a:t>
            </a:r>
          </a:p>
          <a:p>
            <a:pPr algn="l"/>
            <a:endParaRPr lang="pt-BR" sz="1350" dirty="0">
              <a:solidFill>
                <a:schemeClr val="tx1"/>
              </a:solidFill>
              <a:latin typeface="Arial" panose="020B0604020202020204" pitchFamily="34" charset="0"/>
              <a:cs typeface="Arial" panose="020B0604020202020204" pitchFamily="34" charset="0"/>
            </a:endParaRPr>
          </a:p>
          <a:p>
            <a:pPr algn="l"/>
            <a:r>
              <a:rPr lang="pt-BR" sz="1350" dirty="0">
                <a:solidFill>
                  <a:schemeClr val="tx1"/>
                </a:solidFill>
                <a:latin typeface="Arial" panose="020B0604020202020204" pitchFamily="34" charset="0"/>
                <a:cs typeface="Arial" panose="020B0604020202020204" pitchFamily="34" charset="0"/>
              </a:rPr>
              <a:t>PAPÉIS </a:t>
            </a:r>
            <a:r>
              <a:rPr lang="pt-BR" sz="1350" dirty="0" err="1">
                <a:solidFill>
                  <a:schemeClr val="tx1"/>
                </a:solidFill>
                <a:latin typeface="Arial" panose="020B0604020202020204" pitchFamily="34" charset="0"/>
                <a:cs typeface="Arial" panose="020B0604020202020204" pitchFamily="34" charset="0"/>
              </a:rPr>
              <a:t>Product</a:t>
            </a:r>
            <a:r>
              <a:rPr lang="pt-BR" sz="1350" dirty="0">
                <a:solidFill>
                  <a:schemeClr val="tx1"/>
                </a:solidFill>
                <a:latin typeface="Arial" panose="020B0604020202020204" pitchFamily="34" charset="0"/>
                <a:cs typeface="Arial" panose="020B0604020202020204" pitchFamily="34" charset="0"/>
              </a:rPr>
              <a:t> </a:t>
            </a:r>
            <a:r>
              <a:rPr lang="pt-BR" sz="1350" dirty="0" err="1">
                <a:solidFill>
                  <a:schemeClr val="tx1"/>
                </a:solidFill>
                <a:latin typeface="Arial" panose="020B0604020202020204" pitchFamily="34" charset="0"/>
                <a:cs typeface="Arial" panose="020B0604020202020204" pitchFamily="34" charset="0"/>
              </a:rPr>
              <a:t>Owner</a:t>
            </a:r>
            <a:r>
              <a:rPr lang="pt-BR" sz="1350" dirty="0">
                <a:solidFill>
                  <a:schemeClr val="tx1"/>
                </a:solidFill>
                <a:latin typeface="Arial" panose="020B0604020202020204" pitchFamily="34" charset="0"/>
                <a:cs typeface="Arial" panose="020B0604020202020204" pitchFamily="34" charset="0"/>
              </a:rPr>
              <a:t> / Dono do Produto</a:t>
            </a:r>
          </a:p>
          <a:p>
            <a:pPr algn="l"/>
            <a:r>
              <a:rPr lang="pt-BR" sz="1350" dirty="0">
                <a:solidFill>
                  <a:schemeClr val="tx1"/>
                </a:solidFill>
                <a:latin typeface="Arial" panose="020B0604020202020204" pitchFamily="34" charset="0"/>
                <a:cs typeface="Arial" panose="020B0604020202020204" pitchFamily="34" charset="0"/>
              </a:rPr>
              <a:t>O facilitador desempenha o papel de Dono do Produto. Será o interlocutor entre o Time e o Cliente</a:t>
            </a:r>
          </a:p>
          <a:p>
            <a:pPr algn="l"/>
            <a:endParaRPr lang="pt-BR" sz="1350" dirty="0">
              <a:solidFill>
                <a:schemeClr val="tx1"/>
              </a:solidFill>
              <a:latin typeface="Arial" panose="020B0604020202020204" pitchFamily="34" charset="0"/>
              <a:cs typeface="Arial" panose="020B0604020202020204" pitchFamily="34" charset="0"/>
            </a:endParaRPr>
          </a:p>
          <a:p>
            <a:pPr algn="l"/>
            <a:r>
              <a:rPr lang="pt-BR" sz="1350" dirty="0" err="1">
                <a:solidFill>
                  <a:schemeClr val="tx1"/>
                </a:solidFill>
                <a:latin typeface="Arial" panose="020B0604020202020204" pitchFamily="34" charset="0"/>
                <a:cs typeface="Arial" panose="020B0604020202020204" pitchFamily="34" charset="0"/>
              </a:rPr>
              <a:t>Scrum</a:t>
            </a:r>
            <a:r>
              <a:rPr lang="pt-BR" sz="1350" dirty="0">
                <a:solidFill>
                  <a:schemeClr val="tx1"/>
                </a:solidFill>
                <a:latin typeface="Arial" panose="020B0604020202020204" pitchFamily="34" charset="0"/>
                <a:cs typeface="Arial" panose="020B0604020202020204" pitchFamily="34" charset="0"/>
              </a:rPr>
              <a:t> Masters</a:t>
            </a:r>
          </a:p>
          <a:p>
            <a:pPr algn="l"/>
            <a:r>
              <a:rPr lang="pt-BR" sz="1350" dirty="0">
                <a:solidFill>
                  <a:schemeClr val="tx1"/>
                </a:solidFill>
                <a:latin typeface="Arial" panose="020B0604020202020204" pitchFamily="34" charset="0"/>
                <a:cs typeface="Arial" panose="020B0604020202020204" pitchFamily="34" charset="0"/>
              </a:rPr>
              <a:t>Este jogo pode ser jogado sem Scrum Masters dedicados</a:t>
            </a:r>
          </a:p>
          <a:p>
            <a:pPr algn="l"/>
            <a:endParaRPr lang="pt-BR" sz="1350" dirty="0">
              <a:solidFill>
                <a:schemeClr val="tx1"/>
              </a:solidFill>
              <a:latin typeface="Arial" panose="020B0604020202020204" pitchFamily="34" charset="0"/>
              <a:cs typeface="Arial" panose="020B0604020202020204" pitchFamily="34" charset="0"/>
            </a:endParaRPr>
          </a:p>
          <a:p>
            <a:pPr algn="l"/>
            <a:r>
              <a:rPr lang="pt-BR" sz="1350" dirty="0">
                <a:solidFill>
                  <a:schemeClr val="tx1"/>
                </a:solidFill>
                <a:latin typeface="Arial" panose="020B0604020202020204" pitchFamily="34" charset="0"/>
                <a:cs typeface="Arial" panose="020B0604020202020204" pitchFamily="34" charset="0"/>
              </a:rPr>
              <a:t>Membros da Equipe</a:t>
            </a:r>
          </a:p>
          <a:p>
            <a:pPr algn="l"/>
            <a:r>
              <a:rPr lang="pt-BR" sz="1350" dirty="0">
                <a:solidFill>
                  <a:schemeClr val="tx1"/>
                </a:solidFill>
                <a:latin typeface="Arial" panose="020B0604020202020204" pitchFamily="34" charset="0"/>
                <a:cs typeface="Arial" panose="020B0604020202020204" pitchFamily="34" charset="0"/>
              </a:rPr>
              <a:t>O restante dos participantes são membros da equipe </a:t>
            </a:r>
          </a:p>
        </p:txBody>
      </p:sp>
    </p:spTree>
    <p:extLst>
      <p:ext uri="{BB962C8B-B14F-4D97-AF65-F5344CB8AC3E}">
        <p14:creationId xmlns:p14="http://schemas.microsoft.com/office/powerpoint/2010/main" val="290059570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Preparo - Processo</a:t>
            </a:r>
            <a:endParaRPr lang="pt-BR" dirty="0">
              <a:solidFill>
                <a:schemeClr val="bg1"/>
              </a:solidFill>
            </a:endParaRPr>
          </a:p>
        </p:txBody>
      </p:sp>
      <p:graphicFrame>
        <p:nvGraphicFramePr>
          <p:cNvPr id="5" name="Tabela 4"/>
          <p:cNvGraphicFramePr>
            <a:graphicFrameLocks noGrp="1"/>
          </p:cNvGraphicFramePr>
          <p:nvPr>
            <p:extLst/>
          </p:nvPr>
        </p:nvGraphicFramePr>
        <p:xfrm>
          <a:off x="2681790" y="2024844"/>
          <a:ext cx="4968552" cy="2781300"/>
        </p:xfrm>
        <a:graphic>
          <a:graphicData uri="http://schemas.openxmlformats.org/drawingml/2006/table">
            <a:tbl>
              <a:tblPr firstRow="1" bandRow="1">
                <a:tableStyleId>{5C22544A-7EE6-4342-B048-85BDC9FD1C3A}</a:tableStyleId>
              </a:tblPr>
              <a:tblGrid>
                <a:gridCol w="3477395">
                  <a:extLst>
                    <a:ext uri="{9D8B030D-6E8A-4147-A177-3AD203B41FA5}">
                      <a16:colId xmlns:a16="http://schemas.microsoft.com/office/drawing/2014/main" xmlns="" val="20000"/>
                    </a:ext>
                  </a:extLst>
                </a:gridCol>
                <a:gridCol w="1491157">
                  <a:extLst>
                    <a:ext uri="{9D8B030D-6E8A-4147-A177-3AD203B41FA5}">
                      <a16:colId xmlns:a16="http://schemas.microsoft.com/office/drawing/2014/main" xmlns="" val="20001"/>
                    </a:ext>
                  </a:extLst>
                </a:gridCol>
              </a:tblGrid>
              <a:tr h="278130">
                <a:tc>
                  <a:txBody>
                    <a:bodyPr/>
                    <a:lstStyle/>
                    <a:p>
                      <a:endParaRPr lang="pt-BR" sz="1400" dirty="0"/>
                    </a:p>
                  </a:txBody>
                  <a:tcPr marL="68580" marR="68580" marT="34290" marB="34290"/>
                </a:tc>
                <a:tc>
                  <a:txBody>
                    <a:bodyPr/>
                    <a:lstStyle/>
                    <a:p>
                      <a:endParaRPr lang="pt-BR" sz="1400" dirty="0"/>
                    </a:p>
                  </a:txBody>
                  <a:tcPr marL="68580" marR="68580" marT="34290" marB="34290"/>
                </a:tc>
                <a:extLst>
                  <a:ext uri="{0D108BD9-81ED-4DB2-BD59-A6C34878D82A}">
                    <a16:rowId xmlns:a16="http://schemas.microsoft.com/office/drawing/2014/main" xmlns="" val="10000"/>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Organizar Espaço </a:t>
                      </a:r>
                      <a:endParaRPr lang="pt-BR" sz="1400" dirty="0"/>
                    </a:p>
                  </a:txBody>
                  <a:tcPr marL="68580" marR="68580" marT="34290" marB="34290"/>
                </a:tc>
                <a:tc>
                  <a:txBody>
                    <a:bodyPr/>
                    <a:lstStyle/>
                    <a:p>
                      <a:r>
                        <a:rPr lang="pt-BR" sz="1400" dirty="0">
                          <a:solidFill>
                            <a:schemeClr val="tx1"/>
                          </a:solidFill>
                          <a:latin typeface="Arial" panose="020B0604020202020204" pitchFamily="34" charset="0"/>
                          <a:cs typeface="Arial" panose="020B0604020202020204" pitchFamily="34" charset="0"/>
                        </a:rPr>
                        <a:t>5 minutos</a:t>
                      </a:r>
                      <a:endParaRPr lang="pt-BR" sz="1400" dirty="0"/>
                    </a:p>
                  </a:txBody>
                  <a:tcPr marL="68580" marR="68580" marT="34290" marB="34290"/>
                </a:tc>
                <a:extLst>
                  <a:ext uri="{0D108BD9-81ED-4DB2-BD59-A6C34878D82A}">
                    <a16:rowId xmlns:a16="http://schemas.microsoft.com/office/drawing/2014/main" xmlns="" val="10001"/>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Organizar a Equipe </a:t>
                      </a:r>
                      <a:endParaRPr lang="pt-BR" sz="1400" dirty="0"/>
                    </a:p>
                  </a:txBody>
                  <a:tcPr marL="68580" marR="68580" marT="34290" marB="34290"/>
                </a:tc>
                <a:tc>
                  <a:txBody>
                    <a:bodyPr/>
                    <a:lstStyle/>
                    <a:p>
                      <a:r>
                        <a:rPr lang="pt-BR" sz="1400" dirty="0">
                          <a:solidFill>
                            <a:schemeClr val="tx1"/>
                          </a:solidFill>
                          <a:latin typeface="Arial" panose="020B0604020202020204" pitchFamily="34" charset="0"/>
                          <a:cs typeface="Arial" panose="020B0604020202020204" pitchFamily="34" charset="0"/>
                        </a:rPr>
                        <a:t>5 minutos</a:t>
                      </a:r>
                      <a:endParaRPr lang="pt-BR" sz="1400" dirty="0"/>
                    </a:p>
                  </a:txBody>
                  <a:tcPr marL="68580" marR="68580" marT="34290" marB="34290"/>
                </a:tc>
                <a:extLst>
                  <a:ext uri="{0D108BD9-81ED-4DB2-BD59-A6C34878D82A}">
                    <a16:rowId xmlns:a16="http://schemas.microsoft.com/office/drawing/2014/main" xmlns="" val="10002"/>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Definir o </a:t>
                      </a:r>
                      <a:r>
                        <a:rPr lang="pt-BR" sz="1400" dirty="0" err="1">
                          <a:solidFill>
                            <a:schemeClr val="tx1"/>
                          </a:solidFill>
                          <a:latin typeface="Arial" panose="020B0604020202020204" pitchFamily="34" charset="0"/>
                          <a:cs typeface="Arial" panose="020B0604020202020204" pitchFamily="34" charset="0"/>
                        </a:rPr>
                        <a:t>Backlog</a:t>
                      </a:r>
                      <a:r>
                        <a:rPr lang="pt-BR" sz="1400" dirty="0">
                          <a:solidFill>
                            <a:schemeClr val="tx1"/>
                          </a:solidFill>
                          <a:latin typeface="Arial" panose="020B0604020202020204" pitchFamily="34" charset="0"/>
                          <a:cs typeface="Arial" panose="020B0604020202020204" pitchFamily="34" charset="0"/>
                        </a:rPr>
                        <a:t> do Produto </a:t>
                      </a:r>
                      <a:endParaRPr lang="pt-BR" sz="1400" dirty="0"/>
                    </a:p>
                  </a:txBody>
                  <a:tcPr marL="68580" marR="68580" marT="34290" marB="34290"/>
                </a:tc>
                <a:tc>
                  <a:txBody>
                    <a:bodyPr/>
                    <a:lstStyle/>
                    <a:p>
                      <a:r>
                        <a:rPr lang="pt-BR" sz="1400" dirty="0"/>
                        <a:t>10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3"/>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Estimar os Itens do </a:t>
                      </a:r>
                      <a:r>
                        <a:rPr lang="pt-BR" sz="1400" dirty="0" err="1">
                          <a:solidFill>
                            <a:schemeClr val="tx1"/>
                          </a:solidFill>
                          <a:latin typeface="Arial" panose="020B0604020202020204" pitchFamily="34" charset="0"/>
                          <a:cs typeface="Arial" panose="020B0604020202020204" pitchFamily="34" charset="0"/>
                        </a:rPr>
                        <a:t>BackLog</a:t>
                      </a:r>
                      <a:r>
                        <a:rPr lang="pt-BR" sz="1400" dirty="0">
                          <a:solidFill>
                            <a:schemeClr val="tx1"/>
                          </a:solidFill>
                          <a:latin typeface="Arial" panose="020B0604020202020204" pitchFamily="34" charset="0"/>
                          <a:cs typeface="Arial" panose="020B0604020202020204" pitchFamily="34" charset="0"/>
                        </a:rPr>
                        <a:t> </a:t>
                      </a:r>
                      <a:endParaRPr lang="pt-BR" sz="1400" dirty="0"/>
                    </a:p>
                  </a:txBody>
                  <a:tcPr marL="68580" marR="68580" marT="34290" marB="34290"/>
                </a:tc>
                <a:tc>
                  <a:txBody>
                    <a:bodyPr/>
                    <a:lstStyle/>
                    <a:p>
                      <a:r>
                        <a:rPr lang="pt-BR" sz="1400" dirty="0"/>
                        <a:t>10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4"/>
                  </a:ext>
                </a:extLst>
              </a:tr>
              <a:tr h="278130">
                <a:tc>
                  <a:txBody>
                    <a:bodyPr/>
                    <a:lstStyle/>
                    <a:p>
                      <a:endParaRPr lang="pt-BR" sz="1400"/>
                    </a:p>
                  </a:txBody>
                  <a:tcPr marL="68580" marR="68580" marT="34290" marB="34290"/>
                </a:tc>
                <a:tc>
                  <a:txBody>
                    <a:bodyPr/>
                    <a:lstStyle/>
                    <a:p>
                      <a:endParaRPr lang="pt-BR" sz="1400" dirty="0"/>
                    </a:p>
                  </a:txBody>
                  <a:tcPr marL="68580" marR="68580" marT="34290" marB="34290"/>
                </a:tc>
                <a:extLst>
                  <a:ext uri="{0D108BD9-81ED-4DB2-BD59-A6C34878D82A}">
                    <a16:rowId xmlns:a16="http://schemas.microsoft.com/office/drawing/2014/main" xmlns="" val="10005"/>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Sprint Planning</a:t>
                      </a:r>
                      <a:endParaRPr lang="pt-BR" sz="1400" dirty="0"/>
                    </a:p>
                  </a:txBody>
                  <a:tcPr marL="68580" marR="68580" marT="34290" marB="34290"/>
                </a:tc>
                <a:tc>
                  <a:txBody>
                    <a:bodyPr/>
                    <a:lstStyle/>
                    <a:p>
                      <a:r>
                        <a:rPr lang="pt-BR" sz="1400" dirty="0"/>
                        <a:t>3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6"/>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Sprint</a:t>
                      </a:r>
                      <a:endParaRPr lang="pt-BR" sz="1400" dirty="0"/>
                    </a:p>
                  </a:txBody>
                  <a:tcPr marL="68580" marR="68580" marT="34290" marB="34290"/>
                </a:tc>
                <a:tc>
                  <a:txBody>
                    <a:bodyPr/>
                    <a:lstStyle/>
                    <a:p>
                      <a:r>
                        <a:rPr lang="pt-BR" sz="1400" dirty="0"/>
                        <a:t>7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7"/>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Sprint </a:t>
                      </a:r>
                      <a:r>
                        <a:rPr lang="pt-BR" sz="1400" dirty="0" err="1">
                          <a:solidFill>
                            <a:schemeClr val="tx1"/>
                          </a:solidFill>
                          <a:latin typeface="Arial" panose="020B0604020202020204" pitchFamily="34" charset="0"/>
                          <a:cs typeface="Arial" panose="020B0604020202020204" pitchFamily="34" charset="0"/>
                        </a:rPr>
                        <a:t>Review</a:t>
                      </a:r>
                      <a:r>
                        <a:rPr lang="pt-BR" sz="1400" dirty="0">
                          <a:solidFill>
                            <a:schemeClr val="tx1"/>
                          </a:solidFill>
                          <a:latin typeface="Arial" panose="020B0604020202020204" pitchFamily="34" charset="0"/>
                          <a:cs typeface="Arial" panose="020B0604020202020204" pitchFamily="34" charset="0"/>
                        </a:rPr>
                        <a:t> </a:t>
                      </a:r>
                      <a:endParaRPr lang="pt-BR" sz="1400" dirty="0"/>
                    </a:p>
                  </a:txBody>
                  <a:tcPr marL="68580" marR="68580" marT="34290" marB="34290"/>
                </a:tc>
                <a:tc>
                  <a:txBody>
                    <a:bodyPr/>
                    <a:lstStyle/>
                    <a:p>
                      <a:r>
                        <a:rPr lang="pt-BR" sz="1400" dirty="0"/>
                        <a:t>3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8"/>
                  </a:ext>
                </a:extLst>
              </a:tr>
              <a:tr h="278130">
                <a:tc>
                  <a:txBody>
                    <a:bodyPr/>
                    <a:lstStyle/>
                    <a:p>
                      <a:r>
                        <a:rPr lang="pt-BR" sz="1400" dirty="0">
                          <a:solidFill>
                            <a:schemeClr val="tx1"/>
                          </a:solidFill>
                          <a:latin typeface="Arial" panose="020B0604020202020204" pitchFamily="34" charset="0"/>
                          <a:cs typeface="Arial" panose="020B0604020202020204" pitchFamily="34" charset="0"/>
                        </a:rPr>
                        <a:t>Sprint </a:t>
                      </a:r>
                      <a:r>
                        <a:rPr lang="pt-BR" sz="1400" dirty="0" err="1">
                          <a:solidFill>
                            <a:schemeClr val="tx1"/>
                          </a:solidFill>
                          <a:latin typeface="Arial" panose="020B0604020202020204" pitchFamily="34" charset="0"/>
                          <a:cs typeface="Arial" panose="020B0604020202020204" pitchFamily="34" charset="0"/>
                        </a:rPr>
                        <a:t>Retrospective</a:t>
                      </a:r>
                      <a:r>
                        <a:rPr lang="pt-BR" sz="1400" dirty="0">
                          <a:solidFill>
                            <a:schemeClr val="tx1"/>
                          </a:solidFill>
                          <a:latin typeface="Arial" panose="020B0604020202020204" pitchFamily="34" charset="0"/>
                          <a:cs typeface="Arial" panose="020B0604020202020204" pitchFamily="34" charset="0"/>
                        </a:rPr>
                        <a:t> </a:t>
                      </a:r>
                      <a:endParaRPr lang="pt-BR" sz="1400" dirty="0"/>
                    </a:p>
                  </a:txBody>
                  <a:tcPr marL="68580" marR="68580" marT="34290" marB="34290"/>
                </a:tc>
                <a:tc>
                  <a:txBody>
                    <a:bodyPr/>
                    <a:lstStyle/>
                    <a:p>
                      <a:r>
                        <a:rPr lang="pt-BR" sz="1400" dirty="0"/>
                        <a:t>2 </a:t>
                      </a:r>
                      <a:r>
                        <a:rPr lang="pt-BR" sz="1400" dirty="0">
                          <a:solidFill>
                            <a:schemeClr val="tx1"/>
                          </a:solidFill>
                          <a:latin typeface="Arial" panose="020B0604020202020204" pitchFamily="34" charset="0"/>
                          <a:cs typeface="Arial" panose="020B0604020202020204" pitchFamily="34" charset="0"/>
                        </a:rPr>
                        <a:t>minutos</a:t>
                      </a:r>
                      <a:endParaRPr lang="pt-BR" sz="1400" dirty="0"/>
                    </a:p>
                  </a:txBody>
                  <a:tcPr marL="68580" marR="68580" marT="34290" marB="34290"/>
                </a:tc>
                <a:extLst>
                  <a:ext uri="{0D108BD9-81ED-4DB2-BD59-A6C34878D82A}">
                    <a16:rowId xmlns:a16="http://schemas.microsoft.com/office/drawing/2014/main" xmlns="" val="10009"/>
                  </a:ext>
                </a:extLst>
              </a:tr>
            </a:tbl>
          </a:graphicData>
        </a:graphic>
      </p:graphicFrame>
      <p:sp>
        <p:nvSpPr>
          <p:cNvPr id="7" name="Chave esquerda 6"/>
          <p:cNvSpPr/>
          <p:nvPr/>
        </p:nvSpPr>
        <p:spPr>
          <a:xfrm>
            <a:off x="1925706" y="3645024"/>
            <a:ext cx="648072" cy="1134126"/>
          </a:xfrm>
          <a:prstGeom prst="leftBrace">
            <a:avLst/>
          </a:prstGeom>
          <a:noFill/>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8" name="CaixaDeTexto 7"/>
          <p:cNvSpPr txBox="1"/>
          <p:nvPr/>
        </p:nvSpPr>
        <p:spPr>
          <a:xfrm>
            <a:off x="413538" y="3969061"/>
            <a:ext cx="1406154" cy="5078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none" rtlCol="0">
            <a:spAutoFit/>
          </a:bodyPr>
          <a:lstStyle/>
          <a:p>
            <a:r>
              <a:rPr lang="pt-BR" sz="2700" dirty="0"/>
              <a:t>3 </a:t>
            </a:r>
            <a:r>
              <a:rPr lang="pt-BR" sz="2700" dirty="0" err="1"/>
              <a:t>Sprints</a:t>
            </a:r>
            <a:endParaRPr lang="pt-BR" sz="2700" dirty="0"/>
          </a:p>
        </p:txBody>
      </p:sp>
    </p:spTree>
    <p:extLst>
      <p:ext uri="{BB962C8B-B14F-4D97-AF65-F5344CB8AC3E}">
        <p14:creationId xmlns:p14="http://schemas.microsoft.com/office/powerpoint/2010/main" val="271430752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Desafio</a:t>
            </a:r>
            <a:endParaRPr lang="pt-BR" dirty="0">
              <a:solidFill>
                <a:schemeClr val="bg1"/>
              </a:solidFill>
            </a:endParaRPr>
          </a:p>
        </p:txBody>
      </p:sp>
      <p:sp>
        <p:nvSpPr>
          <p:cNvPr id="3" name="Subtítulo 2"/>
          <p:cNvSpPr>
            <a:spLocks noGrp="1"/>
          </p:cNvSpPr>
          <p:nvPr>
            <p:ph type="subTitle" idx="1"/>
          </p:nvPr>
        </p:nvSpPr>
        <p:spPr>
          <a:xfrm>
            <a:off x="89502" y="1538790"/>
            <a:ext cx="8964996" cy="3672408"/>
          </a:xfrm>
        </p:spPr>
        <p:txBody>
          <a:bodyPr>
            <a:noAutofit/>
          </a:bodyPr>
          <a:lstStyle/>
          <a:p>
            <a:pPr algn="l"/>
            <a:r>
              <a:rPr lang="pt-BR" b="1" dirty="0">
                <a:solidFill>
                  <a:schemeClr val="tx1"/>
                </a:solidFill>
                <a:latin typeface="Arial" panose="020B0604020202020204" pitchFamily="34" charset="0"/>
                <a:cs typeface="Arial" panose="020B0604020202020204" pitchFamily="34" charset="0"/>
              </a:rPr>
              <a:t>Problema / Necessidade:</a:t>
            </a:r>
          </a:p>
          <a:p>
            <a:pPr algn="l"/>
            <a:r>
              <a:rPr lang="pt-BR" sz="1800" dirty="0">
                <a:solidFill>
                  <a:schemeClr val="tx1"/>
                </a:solidFill>
                <a:latin typeface="Arial" panose="020B0604020202020204" pitchFamily="34" charset="0"/>
                <a:cs typeface="Arial" panose="020B0604020202020204" pitchFamily="34" charset="0"/>
              </a:rPr>
              <a:t>Ao saber de notícia da aprovação de um projeto de construção de uma ferrovia, eu, como investidor, identifiquei a oportunidade de </a:t>
            </a:r>
            <a:r>
              <a:rPr lang="pt-BR" sz="1800" b="1" i="1" dirty="0">
                <a:solidFill>
                  <a:schemeClr val="tx1"/>
                </a:solidFill>
                <a:latin typeface="Arial" panose="020B0604020202020204" pitchFamily="34" charset="0"/>
                <a:cs typeface="Arial" panose="020B0604020202020204" pitchFamily="34" charset="0"/>
              </a:rPr>
              <a:t>construir uma cidade </a:t>
            </a:r>
            <a:r>
              <a:rPr lang="pt-BR" sz="1800" dirty="0">
                <a:solidFill>
                  <a:schemeClr val="tx1"/>
                </a:solidFill>
                <a:latin typeface="Arial" panose="020B0604020202020204" pitchFamily="34" charset="0"/>
                <a:cs typeface="Arial" panose="020B0604020202020204" pitchFamily="34" charset="0"/>
              </a:rPr>
              <a:t>em um local com potencial de exploração comercial devido à sua localização geográfica, em especial, por estar no percurso de outros grandes centros.</a:t>
            </a:r>
          </a:p>
          <a:p>
            <a:pPr algn="l"/>
            <a:endParaRPr lang="pt-BR" sz="18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680768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Preparo</a:t>
            </a:r>
            <a:endParaRPr lang="pt-BR" dirty="0">
              <a:solidFill>
                <a:schemeClr val="bg1"/>
              </a:solidFill>
            </a:endParaRPr>
          </a:p>
        </p:txBody>
      </p:sp>
      <p:sp>
        <p:nvSpPr>
          <p:cNvPr id="3" name="Subtítulo 2"/>
          <p:cNvSpPr>
            <a:spLocks noGrp="1"/>
          </p:cNvSpPr>
          <p:nvPr>
            <p:ph type="subTitle" idx="1"/>
          </p:nvPr>
        </p:nvSpPr>
        <p:spPr>
          <a:xfrm>
            <a:off x="89502" y="1538790"/>
            <a:ext cx="5562618" cy="3672408"/>
          </a:xfrm>
        </p:spPr>
        <p:txBody>
          <a:bodyPr>
            <a:noAutofit/>
          </a:bodyPr>
          <a:lstStyle/>
          <a:p>
            <a:pPr algn="l"/>
            <a:r>
              <a:rPr lang="pt-BR" sz="1800" b="1" dirty="0">
                <a:solidFill>
                  <a:schemeClr val="tx1"/>
                </a:solidFill>
                <a:latin typeface="Arial" panose="020B0604020202020204" pitchFamily="34" charset="0"/>
                <a:cs typeface="Arial" panose="020B0604020202020204" pitchFamily="34" charset="0"/>
              </a:rPr>
              <a:t>Back Log do Produto:</a:t>
            </a:r>
          </a:p>
          <a:p>
            <a:pPr algn="l"/>
            <a:r>
              <a:rPr lang="pt-BR" sz="1350" dirty="0">
                <a:solidFill>
                  <a:schemeClr val="tx1"/>
                </a:solidFill>
                <a:latin typeface="Arial" panose="020B0604020202020204" pitchFamily="34" charset="0"/>
                <a:cs typeface="Arial" panose="020B0604020202020204" pitchFamily="34" charset="0"/>
              </a:rPr>
              <a:t>● Edifícios de um andar (</a:t>
            </a:r>
            <a:r>
              <a:rPr lang="pt-BR" sz="1350" b="1" dirty="0">
                <a:solidFill>
                  <a:schemeClr val="tx1"/>
                </a:solidFill>
                <a:latin typeface="Arial" panose="020B0604020202020204" pitchFamily="34" charset="0"/>
                <a:cs typeface="Arial" panose="020B0604020202020204" pitchFamily="34" charset="0"/>
              </a:rPr>
              <a:t>vários</a:t>
            </a:r>
            <a:r>
              <a:rPr lang="pt-BR" sz="1350" dirty="0">
                <a:solidFill>
                  <a:schemeClr val="tx1"/>
                </a:solidFill>
                <a:latin typeface="Arial" panose="020B0604020202020204" pitchFamily="34" charset="0"/>
                <a:cs typeface="Arial" panose="020B0604020202020204" pitchFamily="34" charset="0"/>
              </a:rPr>
              <a:t> deste tipo, um por post-it) </a:t>
            </a:r>
          </a:p>
          <a:p>
            <a:pPr algn="l"/>
            <a:r>
              <a:rPr lang="pt-BR" sz="1350" dirty="0">
                <a:solidFill>
                  <a:schemeClr val="tx1"/>
                </a:solidFill>
                <a:latin typeface="Arial" panose="020B0604020202020204" pitchFamily="34" charset="0"/>
                <a:cs typeface="Arial" panose="020B0604020202020204" pitchFamily="34" charset="0"/>
              </a:rPr>
              <a:t>● Edifícios de dois andares (</a:t>
            </a:r>
            <a:r>
              <a:rPr lang="pt-BR" sz="1350" b="1" dirty="0">
                <a:solidFill>
                  <a:schemeClr val="tx1"/>
                </a:solidFill>
                <a:latin typeface="Arial" panose="020B0604020202020204" pitchFamily="34" charset="0"/>
                <a:cs typeface="Arial" panose="020B0604020202020204" pitchFamily="34" charset="0"/>
              </a:rPr>
              <a:t>vários, </a:t>
            </a:r>
            <a:r>
              <a:rPr lang="pt-BR" sz="1350" dirty="0">
                <a:solidFill>
                  <a:schemeClr val="tx1"/>
                </a:solidFill>
                <a:latin typeface="Arial" panose="020B0604020202020204" pitchFamily="34" charset="0"/>
                <a:cs typeface="Arial" panose="020B0604020202020204" pitchFamily="34" charset="0"/>
              </a:rPr>
              <a:t>um por post-it)</a:t>
            </a:r>
          </a:p>
          <a:p>
            <a:pPr algn="l"/>
            <a:r>
              <a:rPr lang="pt-BR" sz="1350" dirty="0">
                <a:solidFill>
                  <a:schemeClr val="tx1"/>
                </a:solidFill>
                <a:latin typeface="Arial" panose="020B0604020202020204" pitchFamily="34" charset="0"/>
                <a:cs typeface="Arial" panose="020B0604020202020204" pitchFamily="34" charset="0"/>
              </a:rPr>
              <a:t>● Loja(s) </a:t>
            </a:r>
          </a:p>
          <a:p>
            <a:pPr algn="l"/>
            <a:r>
              <a:rPr lang="pt-BR" sz="1350" dirty="0">
                <a:solidFill>
                  <a:schemeClr val="tx1"/>
                </a:solidFill>
                <a:latin typeface="Arial" panose="020B0604020202020204" pitchFamily="34" charset="0"/>
                <a:cs typeface="Arial" panose="020B0604020202020204" pitchFamily="34" charset="0"/>
              </a:rPr>
              <a:t>● Escola(s) </a:t>
            </a:r>
          </a:p>
          <a:p>
            <a:pPr algn="l"/>
            <a:r>
              <a:rPr lang="pt-BR" sz="1350" dirty="0">
                <a:solidFill>
                  <a:schemeClr val="tx1"/>
                </a:solidFill>
                <a:latin typeface="Arial" panose="020B0604020202020204" pitchFamily="34" charset="0"/>
                <a:cs typeface="Arial" panose="020B0604020202020204" pitchFamily="34" charset="0"/>
              </a:rPr>
              <a:t>● Igreja(s) </a:t>
            </a:r>
          </a:p>
          <a:p>
            <a:pPr algn="l"/>
            <a:r>
              <a:rPr lang="pt-BR" sz="1350" dirty="0">
                <a:solidFill>
                  <a:schemeClr val="tx1"/>
                </a:solidFill>
                <a:latin typeface="Arial" panose="020B0604020202020204" pitchFamily="34" charset="0"/>
                <a:cs typeface="Arial" panose="020B0604020202020204" pitchFamily="34" charset="0"/>
              </a:rPr>
              <a:t>● Hospital(ais) </a:t>
            </a:r>
          </a:p>
          <a:p>
            <a:pPr algn="l"/>
            <a:r>
              <a:rPr lang="pt-BR" sz="1350" dirty="0">
                <a:solidFill>
                  <a:schemeClr val="tx1"/>
                </a:solidFill>
                <a:latin typeface="Arial" panose="020B0604020202020204" pitchFamily="34" charset="0"/>
                <a:cs typeface="Arial" panose="020B0604020202020204" pitchFamily="34" charset="0"/>
              </a:rPr>
              <a:t>● Fábrica(s)</a:t>
            </a:r>
          </a:p>
          <a:p>
            <a:pPr algn="l"/>
            <a:r>
              <a:rPr lang="pt-BR" sz="1350" dirty="0">
                <a:solidFill>
                  <a:schemeClr val="tx1"/>
                </a:solidFill>
                <a:latin typeface="Arial" panose="020B0604020202020204" pitchFamily="34" charset="0"/>
                <a:cs typeface="Arial" panose="020B0604020202020204" pitchFamily="34" charset="0"/>
              </a:rPr>
              <a:t>● Jardim de Infância (creche)</a:t>
            </a:r>
          </a:p>
          <a:p>
            <a:pPr algn="l"/>
            <a:r>
              <a:rPr lang="pt-BR" sz="1350" dirty="0">
                <a:solidFill>
                  <a:schemeClr val="tx1"/>
                </a:solidFill>
                <a:latin typeface="Arial" panose="020B0604020202020204" pitchFamily="34" charset="0"/>
                <a:cs typeface="Arial" panose="020B0604020202020204" pitchFamily="34" charset="0"/>
              </a:rPr>
              <a:t>● Ponto de Ônibus </a:t>
            </a:r>
          </a:p>
          <a:p>
            <a:pPr algn="l"/>
            <a:r>
              <a:rPr lang="pt-BR" sz="1350" dirty="0">
                <a:solidFill>
                  <a:schemeClr val="tx1"/>
                </a:solidFill>
                <a:latin typeface="Arial" panose="020B0604020202020204" pitchFamily="34" charset="0"/>
                <a:cs typeface="Arial" panose="020B0604020202020204" pitchFamily="34" charset="0"/>
              </a:rPr>
              <a:t>● Cruzamento (pode ser desenhado) </a:t>
            </a:r>
          </a:p>
          <a:p>
            <a:pPr algn="l"/>
            <a:r>
              <a:rPr lang="pt-BR" sz="1350" dirty="0">
                <a:solidFill>
                  <a:schemeClr val="tx1"/>
                </a:solidFill>
                <a:latin typeface="Arial" panose="020B0604020202020204" pitchFamily="34" charset="0"/>
                <a:cs typeface="Arial" panose="020B0604020202020204" pitchFamily="34" charset="0"/>
              </a:rPr>
              <a:t>● Parque</a:t>
            </a:r>
          </a:p>
          <a:p>
            <a:pPr algn="l"/>
            <a:endParaRPr lang="pt-BR" sz="1350" dirty="0">
              <a:solidFill>
                <a:schemeClr val="tx1"/>
              </a:solidFill>
              <a:latin typeface="Arial" panose="020B0604020202020204" pitchFamily="34" charset="0"/>
              <a:cs typeface="Arial" panose="020B0604020202020204" pitchFamily="34" charset="0"/>
            </a:endParaRPr>
          </a:p>
        </p:txBody>
      </p:sp>
      <p:sp>
        <p:nvSpPr>
          <p:cNvPr id="4" name="Subtítulo 2"/>
          <p:cNvSpPr txBox="1">
            <a:spLocks/>
          </p:cNvSpPr>
          <p:nvPr/>
        </p:nvSpPr>
        <p:spPr>
          <a:xfrm>
            <a:off x="5863680" y="1808820"/>
            <a:ext cx="2646294" cy="2430270"/>
          </a:xfrm>
          <a:prstGeom prst="rect">
            <a:avLst/>
          </a:prstGeom>
        </p:spPr>
        <p:txBody>
          <a:bodyPr vert="horz" lIns="68580" tIns="34290" rIns="68580" bIns="3429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Arial Unicode MS" panose="020B0604020202020204" pitchFamily="34" charset="-128"/>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Arial Unicode MS" panose="020B0604020202020204" pitchFamily="34" charset="-128"/>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Arial Unicode MS" panose="020B0604020202020204" pitchFamily="34" charset="-128"/>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Arial Unicode MS" panose="020B0604020202020204" pitchFamily="34" charset="-128"/>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Arial Unicode MS" panose="020B0604020202020204" pitchFamily="34" charset="-128"/>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r>
              <a:rPr lang="pt-BR" sz="1350" dirty="0">
                <a:solidFill>
                  <a:schemeClr val="tx1"/>
                </a:solidFill>
                <a:latin typeface="Arial" panose="020B0604020202020204" pitchFamily="34" charset="0"/>
                <a:cs typeface="Arial" panose="020B0604020202020204" pitchFamily="34" charset="0"/>
              </a:rPr>
              <a:t>● Rio (pode ser desenhado) </a:t>
            </a:r>
          </a:p>
          <a:p>
            <a:pPr algn="l"/>
            <a:r>
              <a:rPr lang="pt-BR" sz="1350" dirty="0">
                <a:solidFill>
                  <a:schemeClr val="tx1"/>
                </a:solidFill>
                <a:latin typeface="Arial" panose="020B0604020202020204" pitchFamily="34" charset="0"/>
                <a:cs typeface="Arial" panose="020B0604020202020204" pitchFamily="34" charset="0"/>
              </a:rPr>
              <a:t>● Ponte sobre o Rio</a:t>
            </a:r>
          </a:p>
          <a:p>
            <a:pPr algn="l"/>
            <a:r>
              <a:rPr lang="pt-BR" sz="1350" dirty="0">
                <a:solidFill>
                  <a:schemeClr val="tx1"/>
                </a:solidFill>
                <a:latin typeface="Arial" panose="020B0604020202020204" pitchFamily="34" charset="0"/>
                <a:cs typeface="Arial" panose="020B0604020202020204" pitchFamily="34" charset="0"/>
              </a:rPr>
              <a:t>● Cadeia Pública</a:t>
            </a:r>
          </a:p>
          <a:p>
            <a:pPr algn="l"/>
            <a:r>
              <a:rPr lang="pt-BR" sz="1350" dirty="0">
                <a:solidFill>
                  <a:schemeClr val="tx1"/>
                </a:solidFill>
                <a:latin typeface="Arial" panose="020B0604020202020204" pitchFamily="34" charset="0"/>
                <a:cs typeface="Arial" panose="020B0604020202020204" pitchFamily="34" charset="0"/>
              </a:rPr>
              <a:t>● Duas Casas Térreas</a:t>
            </a:r>
          </a:p>
          <a:p>
            <a:pPr algn="l"/>
            <a:r>
              <a:rPr lang="pt-BR" sz="1350" dirty="0">
                <a:solidFill>
                  <a:schemeClr val="tx1"/>
                </a:solidFill>
                <a:latin typeface="Arial" panose="020B0604020202020204" pitchFamily="34" charset="0"/>
                <a:cs typeface="Arial" panose="020B0604020202020204" pitchFamily="34" charset="0"/>
              </a:rPr>
              <a:t>● Transporte Público</a:t>
            </a:r>
          </a:p>
          <a:p>
            <a:pPr algn="l"/>
            <a:r>
              <a:rPr lang="pt-BR" sz="1350" dirty="0">
                <a:solidFill>
                  <a:schemeClr val="tx1"/>
                </a:solidFill>
                <a:latin typeface="Arial" panose="020B0604020202020204" pitchFamily="34" charset="0"/>
                <a:cs typeface="Arial" panose="020B0604020202020204" pitchFamily="34" charset="0"/>
              </a:rPr>
              <a:t>● Banco</a:t>
            </a:r>
          </a:p>
          <a:p>
            <a:pPr algn="l"/>
            <a:r>
              <a:rPr lang="pt-BR" sz="1350" dirty="0">
                <a:solidFill>
                  <a:schemeClr val="tx1"/>
                </a:solidFill>
                <a:latin typeface="Arial" panose="020B0604020202020204" pitchFamily="34" charset="0"/>
                <a:cs typeface="Arial" panose="020B0604020202020204" pitchFamily="34" charset="0"/>
              </a:rPr>
              <a:t>● Espaço para Eventos / Shows</a:t>
            </a:r>
          </a:p>
          <a:p>
            <a:pPr algn="l"/>
            <a:r>
              <a:rPr lang="pt-BR" sz="1350" dirty="0">
                <a:solidFill>
                  <a:schemeClr val="tx1"/>
                </a:solidFill>
                <a:latin typeface="Arial" panose="020B0604020202020204" pitchFamily="34" charset="0"/>
                <a:cs typeface="Arial" panose="020B0604020202020204" pitchFamily="34" charset="0"/>
              </a:rPr>
              <a:t>● Hotel</a:t>
            </a:r>
          </a:p>
          <a:p>
            <a:pPr algn="l"/>
            <a:endParaRPr lang="pt-BR" sz="135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9144446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Preparo</a:t>
            </a:r>
            <a:endParaRPr lang="pt-BR" dirty="0">
              <a:solidFill>
                <a:schemeClr val="bg1"/>
              </a:solidFill>
            </a:endParaRPr>
          </a:p>
        </p:txBody>
      </p:sp>
      <p:grpSp>
        <p:nvGrpSpPr>
          <p:cNvPr id="7" name="Grupo 9">
            <a:extLst>
              <a:ext uri="{FF2B5EF4-FFF2-40B4-BE49-F238E27FC236}">
                <a16:creationId xmlns:a16="http://schemas.microsoft.com/office/drawing/2014/main" xmlns="" id="{AA17E67B-8C2B-473B-A792-1E7F8CD2355B}"/>
              </a:ext>
            </a:extLst>
          </p:cNvPr>
          <p:cNvGrpSpPr/>
          <p:nvPr/>
        </p:nvGrpSpPr>
        <p:grpSpPr>
          <a:xfrm>
            <a:off x="3923928" y="2171991"/>
            <a:ext cx="5076564" cy="3093214"/>
            <a:chOff x="3503712" y="2101665"/>
            <a:chExt cx="5976664" cy="3723428"/>
          </a:xfrm>
        </p:grpSpPr>
        <p:pic>
          <p:nvPicPr>
            <p:cNvPr id="8" name="Imagem 7">
              <a:extLst>
                <a:ext uri="{FF2B5EF4-FFF2-40B4-BE49-F238E27FC236}">
                  <a16:creationId xmlns:a16="http://schemas.microsoft.com/office/drawing/2014/main" xmlns="" id="{CB4D5384-800F-4C19-BE14-705C33B1D95D}"/>
                </a:ext>
              </a:extLst>
            </p:cNvPr>
            <p:cNvPicPr>
              <a:picLocks noChangeAspect="1"/>
            </p:cNvPicPr>
            <p:nvPr/>
          </p:nvPicPr>
          <p:blipFill>
            <a:blip r:embed="rId2"/>
            <a:stretch>
              <a:fillRect/>
            </a:stretch>
          </p:blipFill>
          <p:spPr>
            <a:xfrm>
              <a:off x="6456040" y="2101665"/>
              <a:ext cx="3024336" cy="3703599"/>
            </a:xfrm>
            <a:prstGeom prst="rect">
              <a:avLst/>
            </a:prstGeom>
          </p:spPr>
        </p:pic>
        <p:pic>
          <p:nvPicPr>
            <p:cNvPr id="9" name="Imagem 8">
              <a:extLst>
                <a:ext uri="{FF2B5EF4-FFF2-40B4-BE49-F238E27FC236}">
                  <a16:creationId xmlns:a16="http://schemas.microsoft.com/office/drawing/2014/main" xmlns="" id="{BDAB4B31-A09F-4C15-8157-EEE3A4510290}"/>
                </a:ext>
              </a:extLst>
            </p:cNvPr>
            <p:cNvPicPr>
              <a:picLocks noChangeAspect="1"/>
            </p:cNvPicPr>
            <p:nvPr/>
          </p:nvPicPr>
          <p:blipFill>
            <a:blip r:embed="rId3"/>
            <a:stretch>
              <a:fillRect/>
            </a:stretch>
          </p:blipFill>
          <p:spPr>
            <a:xfrm>
              <a:off x="3503712" y="2132856"/>
              <a:ext cx="3024000" cy="3690581"/>
            </a:xfrm>
            <a:prstGeom prst="rect">
              <a:avLst/>
            </a:prstGeom>
          </p:spPr>
        </p:pic>
        <p:sp>
          <p:nvSpPr>
            <p:cNvPr id="10" name="Retângulo 9">
              <a:extLst>
                <a:ext uri="{FF2B5EF4-FFF2-40B4-BE49-F238E27FC236}">
                  <a16:creationId xmlns:a16="http://schemas.microsoft.com/office/drawing/2014/main" xmlns="" id="{5B6B654C-6937-40E5-BE23-88AF770E747B}"/>
                </a:ext>
              </a:extLst>
            </p:cNvPr>
            <p:cNvSpPr/>
            <p:nvPr/>
          </p:nvSpPr>
          <p:spPr>
            <a:xfrm>
              <a:off x="3503712" y="2132856"/>
              <a:ext cx="5976664" cy="3692237"/>
            </a:xfrm>
            <a:prstGeom prst="rect">
              <a:avLst/>
            </a:prstGeom>
            <a:noFill/>
            <a:ln w="793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11" name="CaixaDeTexto 10">
            <a:extLst>
              <a:ext uri="{FF2B5EF4-FFF2-40B4-BE49-F238E27FC236}">
                <a16:creationId xmlns:a16="http://schemas.microsoft.com/office/drawing/2014/main" xmlns="" id="{60B62098-97E8-4538-9AF3-1D2C1729665C}"/>
              </a:ext>
            </a:extLst>
          </p:cNvPr>
          <p:cNvSpPr txBox="1"/>
          <p:nvPr/>
        </p:nvSpPr>
        <p:spPr>
          <a:xfrm>
            <a:off x="5513743" y="5373216"/>
            <a:ext cx="3065711" cy="369332"/>
          </a:xfrm>
          <a:prstGeom prst="rect">
            <a:avLst/>
          </a:prstGeom>
          <a:noFill/>
        </p:spPr>
        <p:txBody>
          <a:bodyPr wrap="none" rtlCol="0">
            <a:spAutoFit/>
          </a:bodyPr>
          <a:lstStyle/>
          <a:p>
            <a:r>
              <a:rPr lang="pt-BR" b="1" dirty="0">
                <a:solidFill>
                  <a:srgbClr val="C00000"/>
                </a:solidFill>
              </a:rPr>
              <a:t>VALOR PARA </a:t>
            </a:r>
            <a:r>
              <a:rPr lang="pt-BR" b="1">
                <a:solidFill>
                  <a:srgbClr val="C00000"/>
                </a:solidFill>
              </a:rPr>
              <a:t>O NEGÓCIO</a:t>
            </a:r>
            <a:endParaRPr lang="pt-BR" b="1" dirty="0">
              <a:solidFill>
                <a:srgbClr val="C00000"/>
              </a:solidFill>
            </a:endParaRPr>
          </a:p>
        </p:txBody>
      </p:sp>
      <p:sp>
        <p:nvSpPr>
          <p:cNvPr id="12" name="CaixaDeTexto 11">
            <a:extLst>
              <a:ext uri="{FF2B5EF4-FFF2-40B4-BE49-F238E27FC236}">
                <a16:creationId xmlns:a16="http://schemas.microsoft.com/office/drawing/2014/main" xmlns="" id="{40055873-F8F8-4678-85E7-517FE0F489E1}"/>
              </a:ext>
            </a:extLst>
          </p:cNvPr>
          <p:cNvSpPr txBox="1"/>
          <p:nvPr/>
        </p:nvSpPr>
        <p:spPr>
          <a:xfrm rot="-5400000">
            <a:off x="2202827" y="3525695"/>
            <a:ext cx="2963119" cy="369332"/>
          </a:xfrm>
          <a:prstGeom prst="rect">
            <a:avLst/>
          </a:prstGeom>
          <a:noFill/>
        </p:spPr>
        <p:txBody>
          <a:bodyPr wrap="none" rtlCol="0">
            <a:spAutoFit/>
          </a:bodyPr>
          <a:lstStyle/>
          <a:p>
            <a:r>
              <a:rPr lang="pt-BR" b="1" dirty="0">
                <a:solidFill>
                  <a:srgbClr val="C00000"/>
                </a:solidFill>
              </a:rPr>
              <a:t>VALOR PARA O CLIENTE</a:t>
            </a:r>
          </a:p>
        </p:txBody>
      </p:sp>
      <p:pic>
        <p:nvPicPr>
          <p:cNvPr id="13" name="Imagem 12">
            <a:extLst>
              <a:ext uri="{FF2B5EF4-FFF2-40B4-BE49-F238E27FC236}">
                <a16:creationId xmlns:a16="http://schemas.microsoft.com/office/drawing/2014/main" xmlns="" id="{05463584-A79E-43A0-855C-7422C6648231}"/>
              </a:ext>
            </a:extLst>
          </p:cNvPr>
          <p:cNvPicPr>
            <a:picLocks noChangeAspect="1"/>
          </p:cNvPicPr>
          <p:nvPr/>
        </p:nvPicPr>
        <p:blipFill>
          <a:blip r:embed="rId4"/>
          <a:stretch>
            <a:fillRect/>
          </a:stretch>
        </p:blipFill>
        <p:spPr>
          <a:xfrm>
            <a:off x="89502" y="2916390"/>
            <a:ext cx="3294366" cy="1592731"/>
          </a:xfrm>
          <a:prstGeom prst="rect">
            <a:avLst/>
          </a:prstGeom>
        </p:spPr>
      </p:pic>
    </p:spTree>
    <p:extLst>
      <p:ext uri="{BB962C8B-B14F-4D97-AF65-F5344CB8AC3E}">
        <p14:creationId xmlns:p14="http://schemas.microsoft.com/office/powerpoint/2010/main" val="25919870"/>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Preparo</a:t>
            </a:r>
            <a:endParaRPr lang="pt-BR" dirty="0">
              <a:solidFill>
                <a:schemeClr val="bg1"/>
              </a:solidFill>
            </a:endParaRPr>
          </a:p>
        </p:txBody>
      </p:sp>
      <p:grpSp>
        <p:nvGrpSpPr>
          <p:cNvPr id="7" name="Grupo 9">
            <a:extLst>
              <a:ext uri="{FF2B5EF4-FFF2-40B4-BE49-F238E27FC236}">
                <a16:creationId xmlns:a16="http://schemas.microsoft.com/office/drawing/2014/main" xmlns="" id="{AA17E67B-8C2B-473B-A792-1E7F8CD2355B}"/>
              </a:ext>
            </a:extLst>
          </p:cNvPr>
          <p:cNvGrpSpPr/>
          <p:nvPr/>
        </p:nvGrpSpPr>
        <p:grpSpPr>
          <a:xfrm>
            <a:off x="3923928" y="2171991"/>
            <a:ext cx="5076564" cy="3093214"/>
            <a:chOff x="3503712" y="2101665"/>
            <a:chExt cx="5976664" cy="3723428"/>
          </a:xfrm>
        </p:grpSpPr>
        <p:pic>
          <p:nvPicPr>
            <p:cNvPr id="8" name="Imagem 7">
              <a:extLst>
                <a:ext uri="{FF2B5EF4-FFF2-40B4-BE49-F238E27FC236}">
                  <a16:creationId xmlns:a16="http://schemas.microsoft.com/office/drawing/2014/main" xmlns="" id="{CB4D5384-800F-4C19-BE14-705C33B1D95D}"/>
                </a:ext>
              </a:extLst>
            </p:cNvPr>
            <p:cNvPicPr>
              <a:picLocks noChangeAspect="1"/>
            </p:cNvPicPr>
            <p:nvPr/>
          </p:nvPicPr>
          <p:blipFill>
            <a:blip r:embed="rId2"/>
            <a:stretch>
              <a:fillRect/>
            </a:stretch>
          </p:blipFill>
          <p:spPr>
            <a:xfrm>
              <a:off x="6456040" y="2101665"/>
              <a:ext cx="3024336" cy="3703599"/>
            </a:xfrm>
            <a:prstGeom prst="rect">
              <a:avLst/>
            </a:prstGeom>
          </p:spPr>
        </p:pic>
        <p:pic>
          <p:nvPicPr>
            <p:cNvPr id="9" name="Imagem 8">
              <a:extLst>
                <a:ext uri="{FF2B5EF4-FFF2-40B4-BE49-F238E27FC236}">
                  <a16:creationId xmlns:a16="http://schemas.microsoft.com/office/drawing/2014/main" xmlns="" id="{BDAB4B31-A09F-4C15-8157-EEE3A4510290}"/>
                </a:ext>
              </a:extLst>
            </p:cNvPr>
            <p:cNvPicPr>
              <a:picLocks noChangeAspect="1"/>
            </p:cNvPicPr>
            <p:nvPr/>
          </p:nvPicPr>
          <p:blipFill>
            <a:blip r:embed="rId3"/>
            <a:stretch>
              <a:fillRect/>
            </a:stretch>
          </p:blipFill>
          <p:spPr>
            <a:xfrm>
              <a:off x="3503712" y="2132856"/>
              <a:ext cx="3024000" cy="3690581"/>
            </a:xfrm>
            <a:prstGeom prst="rect">
              <a:avLst/>
            </a:prstGeom>
          </p:spPr>
        </p:pic>
        <p:sp>
          <p:nvSpPr>
            <p:cNvPr id="10" name="Retângulo 9">
              <a:extLst>
                <a:ext uri="{FF2B5EF4-FFF2-40B4-BE49-F238E27FC236}">
                  <a16:creationId xmlns:a16="http://schemas.microsoft.com/office/drawing/2014/main" xmlns="" id="{5B6B654C-6937-40E5-BE23-88AF770E747B}"/>
                </a:ext>
              </a:extLst>
            </p:cNvPr>
            <p:cNvSpPr/>
            <p:nvPr/>
          </p:nvSpPr>
          <p:spPr>
            <a:xfrm>
              <a:off x="3503712" y="2132856"/>
              <a:ext cx="5976664" cy="3692237"/>
            </a:xfrm>
            <a:prstGeom prst="rect">
              <a:avLst/>
            </a:prstGeom>
            <a:noFill/>
            <a:ln w="793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11" name="CaixaDeTexto 10">
            <a:extLst>
              <a:ext uri="{FF2B5EF4-FFF2-40B4-BE49-F238E27FC236}">
                <a16:creationId xmlns:a16="http://schemas.microsoft.com/office/drawing/2014/main" xmlns="" id="{60B62098-97E8-4538-9AF3-1D2C1729665C}"/>
              </a:ext>
            </a:extLst>
          </p:cNvPr>
          <p:cNvSpPr txBox="1"/>
          <p:nvPr/>
        </p:nvSpPr>
        <p:spPr>
          <a:xfrm>
            <a:off x="5513743" y="5373216"/>
            <a:ext cx="3065711" cy="369332"/>
          </a:xfrm>
          <a:prstGeom prst="rect">
            <a:avLst/>
          </a:prstGeom>
          <a:noFill/>
        </p:spPr>
        <p:txBody>
          <a:bodyPr wrap="none" rtlCol="0">
            <a:spAutoFit/>
          </a:bodyPr>
          <a:lstStyle/>
          <a:p>
            <a:r>
              <a:rPr lang="pt-BR" b="1" dirty="0">
                <a:solidFill>
                  <a:srgbClr val="C00000"/>
                </a:solidFill>
              </a:rPr>
              <a:t>VALOR PARA </a:t>
            </a:r>
            <a:r>
              <a:rPr lang="pt-BR" b="1">
                <a:solidFill>
                  <a:srgbClr val="C00000"/>
                </a:solidFill>
              </a:rPr>
              <a:t>O NEGÓCIO</a:t>
            </a:r>
            <a:endParaRPr lang="pt-BR" b="1" dirty="0">
              <a:solidFill>
                <a:srgbClr val="C00000"/>
              </a:solidFill>
            </a:endParaRPr>
          </a:p>
        </p:txBody>
      </p:sp>
      <p:sp>
        <p:nvSpPr>
          <p:cNvPr id="12" name="CaixaDeTexto 11">
            <a:extLst>
              <a:ext uri="{FF2B5EF4-FFF2-40B4-BE49-F238E27FC236}">
                <a16:creationId xmlns:a16="http://schemas.microsoft.com/office/drawing/2014/main" xmlns="" id="{40055873-F8F8-4678-85E7-517FE0F489E1}"/>
              </a:ext>
            </a:extLst>
          </p:cNvPr>
          <p:cNvSpPr txBox="1"/>
          <p:nvPr/>
        </p:nvSpPr>
        <p:spPr>
          <a:xfrm rot="-5400000">
            <a:off x="2202827" y="3525695"/>
            <a:ext cx="2963119" cy="369332"/>
          </a:xfrm>
          <a:prstGeom prst="rect">
            <a:avLst/>
          </a:prstGeom>
          <a:noFill/>
        </p:spPr>
        <p:txBody>
          <a:bodyPr wrap="none" rtlCol="0">
            <a:spAutoFit/>
          </a:bodyPr>
          <a:lstStyle/>
          <a:p>
            <a:r>
              <a:rPr lang="pt-BR" b="1" dirty="0">
                <a:solidFill>
                  <a:srgbClr val="C00000"/>
                </a:solidFill>
              </a:rPr>
              <a:t>VALOR PARA O CLIENTE</a:t>
            </a:r>
          </a:p>
        </p:txBody>
      </p:sp>
      <p:pic>
        <p:nvPicPr>
          <p:cNvPr id="13" name="Imagem 12">
            <a:extLst>
              <a:ext uri="{FF2B5EF4-FFF2-40B4-BE49-F238E27FC236}">
                <a16:creationId xmlns:a16="http://schemas.microsoft.com/office/drawing/2014/main" xmlns="" id="{05463584-A79E-43A0-855C-7422C6648231}"/>
              </a:ext>
            </a:extLst>
          </p:cNvPr>
          <p:cNvPicPr>
            <a:picLocks noChangeAspect="1"/>
          </p:cNvPicPr>
          <p:nvPr/>
        </p:nvPicPr>
        <p:blipFill>
          <a:blip r:embed="rId4"/>
          <a:stretch>
            <a:fillRect/>
          </a:stretch>
        </p:blipFill>
        <p:spPr>
          <a:xfrm>
            <a:off x="89502" y="2916390"/>
            <a:ext cx="3294366" cy="1592731"/>
          </a:xfrm>
          <a:prstGeom prst="rect">
            <a:avLst/>
          </a:prstGeom>
        </p:spPr>
      </p:pic>
    </p:spTree>
    <p:extLst>
      <p:ext uri="{BB962C8B-B14F-4D97-AF65-F5344CB8AC3E}">
        <p14:creationId xmlns:p14="http://schemas.microsoft.com/office/powerpoint/2010/main" val="172243138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737574" y="944724"/>
            <a:ext cx="7772400" cy="486054"/>
          </a:xfrm>
        </p:spPr>
        <p:txBody>
          <a:bodyPr>
            <a:normAutofit fontScale="90000"/>
          </a:bodyPr>
          <a:lstStyle/>
          <a:p>
            <a:r>
              <a:rPr lang="pt-BR" sz="2700" dirty="0">
                <a:solidFill>
                  <a:schemeClr val="bg1"/>
                </a:solidFill>
              </a:rPr>
              <a:t>Resultado - Esperado</a:t>
            </a:r>
            <a:endParaRPr lang="pt-BR" dirty="0">
              <a:solidFill>
                <a:schemeClr val="bg1"/>
              </a:solidFill>
            </a:endParaRPr>
          </a:p>
        </p:txBody>
      </p:sp>
      <p:sp>
        <p:nvSpPr>
          <p:cNvPr id="3" name="Subtítulo 2"/>
          <p:cNvSpPr>
            <a:spLocks noGrp="1"/>
          </p:cNvSpPr>
          <p:nvPr>
            <p:ph type="subTitle" idx="1"/>
          </p:nvPr>
        </p:nvSpPr>
        <p:spPr>
          <a:xfrm>
            <a:off x="89502" y="1538790"/>
            <a:ext cx="5562618" cy="3672408"/>
          </a:xfrm>
        </p:spPr>
        <p:txBody>
          <a:bodyPr>
            <a:noAutofit/>
          </a:bodyPr>
          <a:lstStyle/>
          <a:p>
            <a:pPr algn="l"/>
            <a:r>
              <a:rPr lang="pt-BR" sz="1800" b="1" dirty="0">
                <a:solidFill>
                  <a:schemeClr val="tx1"/>
                </a:solidFill>
                <a:latin typeface="Arial" panose="020B0604020202020204" pitchFamily="34" charset="0"/>
                <a:cs typeface="Arial" panose="020B0604020202020204" pitchFamily="34" charset="0"/>
              </a:rPr>
              <a:t>Back Log do Produto:</a:t>
            </a:r>
          </a:p>
          <a:p>
            <a:pPr algn="l"/>
            <a:r>
              <a:rPr lang="pt-BR" sz="1350" dirty="0">
                <a:solidFill>
                  <a:srgbClr val="FF0000"/>
                </a:solidFill>
                <a:latin typeface="Arial" panose="020B0604020202020204" pitchFamily="34" charset="0"/>
                <a:cs typeface="Arial" panose="020B0604020202020204" pitchFamily="34" charset="0"/>
              </a:rPr>
              <a:t>● Edifícios de um andar (vários deste tipo, um por post-it) </a:t>
            </a:r>
          </a:p>
          <a:p>
            <a:pPr algn="l"/>
            <a:r>
              <a:rPr lang="pt-BR" sz="1350" dirty="0">
                <a:solidFill>
                  <a:srgbClr val="FFC000"/>
                </a:solidFill>
                <a:latin typeface="Arial" panose="020B0604020202020204" pitchFamily="34" charset="0"/>
                <a:cs typeface="Arial" panose="020B0604020202020204" pitchFamily="34" charset="0"/>
              </a:rPr>
              <a:t>● Edifícios de dois andares (</a:t>
            </a:r>
            <a:r>
              <a:rPr lang="pt-BR" sz="1350" b="1" dirty="0">
                <a:solidFill>
                  <a:srgbClr val="FFC000"/>
                </a:solidFill>
                <a:latin typeface="Arial" panose="020B0604020202020204" pitchFamily="34" charset="0"/>
                <a:cs typeface="Arial" panose="020B0604020202020204" pitchFamily="34" charset="0"/>
              </a:rPr>
              <a:t>vários, </a:t>
            </a:r>
            <a:r>
              <a:rPr lang="pt-BR" sz="1350" dirty="0">
                <a:solidFill>
                  <a:srgbClr val="FFC000"/>
                </a:solidFill>
                <a:latin typeface="Arial" panose="020B0604020202020204" pitchFamily="34" charset="0"/>
                <a:cs typeface="Arial" panose="020B0604020202020204" pitchFamily="34" charset="0"/>
              </a:rPr>
              <a:t>um por post-it)</a:t>
            </a:r>
          </a:p>
          <a:p>
            <a:pPr algn="l"/>
            <a:r>
              <a:rPr lang="pt-BR" sz="1350" dirty="0">
                <a:solidFill>
                  <a:srgbClr val="FFC000"/>
                </a:solidFill>
                <a:latin typeface="Arial" panose="020B0604020202020204" pitchFamily="34" charset="0"/>
                <a:cs typeface="Arial" panose="020B0604020202020204" pitchFamily="34" charset="0"/>
              </a:rPr>
              <a:t>● Loja(s) </a:t>
            </a:r>
          </a:p>
          <a:p>
            <a:pPr algn="l"/>
            <a:r>
              <a:rPr lang="pt-BR" sz="1350" dirty="0">
                <a:solidFill>
                  <a:srgbClr val="FF0000"/>
                </a:solidFill>
                <a:latin typeface="Arial" panose="020B0604020202020204" pitchFamily="34" charset="0"/>
                <a:cs typeface="Arial" panose="020B0604020202020204" pitchFamily="34" charset="0"/>
              </a:rPr>
              <a:t>● Escola(s) </a:t>
            </a:r>
          </a:p>
          <a:p>
            <a:pPr algn="l"/>
            <a:r>
              <a:rPr lang="pt-BR" sz="1350" dirty="0">
                <a:solidFill>
                  <a:srgbClr val="FFC000"/>
                </a:solidFill>
                <a:latin typeface="Arial" panose="020B0604020202020204" pitchFamily="34" charset="0"/>
                <a:cs typeface="Arial" panose="020B0604020202020204" pitchFamily="34" charset="0"/>
              </a:rPr>
              <a:t>● Igreja(s) </a:t>
            </a:r>
          </a:p>
          <a:p>
            <a:pPr algn="l"/>
            <a:r>
              <a:rPr lang="pt-BR" sz="1350" dirty="0">
                <a:solidFill>
                  <a:srgbClr val="FF0000"/>
                </a:solidFill>
                <a:latin typeface="Arial" panose="020B0604020202020204" pitchFamily="34" charset="0"/>
                <a:cs typeface="Arial" panose="020B0604020202020204" pitchFamily="34" charset="0"/>
              </a:rPr>
              <a:t>● Hospital(ais) </a:t>
            </a:r>
          </a:p>
          <a:p>
            <a:pPr algn="l"/>
            <a:r>
              <a:rPr lang="pt-BR" sz="1350" dirty="0">
                <a:solidFill>
                  <a:srgbClr val="FFC000"/>
                </a:solidFill>
                <a:latin typeface="Arial" panose="020B0604020202020204" pitchFamily="34" charset="0"/>
                <a:cs typeface="Arial" panose="020B0604020202020204" pitchFamily="34" charset="0"/>
              </a:rPr>
              <a:t>● Fábrica(s)</a:t>
            </a:r>
          </a:p>
          <a:p>
            <a:pPr algn="l"/>
            <a:r>
              <a:rPr lang="pt-BR" sz="1350" dirty="0">
                <a:solidFill>
                  <a:schemeClr val="tx1"/>
                </a:solidFill>
                <a:latin typeface="Arial" panose="020B0604020202020204" pitchFamily="34" charset="0"/>
                <a:cs typeface="Arial" panose="020B0604020202020204" pitchFamily="34" charset="0"/>
              </a:rPr>
              <a:t>● Jardim de Infância (creche)</a:t>
            </a:r>
          </a:p>
          <a:p>
            <a:pPr algn="l"/>
            <a:r>
              <a:rPr lang="pt-BR" sz="1350" dirty="0">
                <a:solidFill>
                  <a:srgbClr val="FF0000"/>
                </a:solidFill>
                <a:latin typeface="Arial" panose="020B0604020202020204" pitchFamily="34" charset="0"/>
                <a:cs typeface="Arial" panose="020B0604020202020204" pitchFamily="34" charset="0"/>
              </a:rPr>
              <a:t>● Ponto de Ônibus </a:t>
            </a:r>
          </a:p>
          <a:p>
            <a:pPr algn="l"/>
            <a:r>
              <a:rPr lang="pt-BR" sz="1350" dirty="0">
                <a:solidFill>
                  <a:schemeClr val="tx1"/>
                </a:solidFill>
                <a:latin typeface="Arial" panose="020B0604020202020204" pitchFamily="34" charset="0"/>
                <a:cs typeface="Arial" panose="020B0604020202020204" pitchFamily="34" charset="0"/>
              </a:rPr>
              <a:t>● Cruzamento (pode ser desenhado) </a:t>
            </a:r>
          </a:p>
          <a:p>
            <a:pPr algn="l"/>
            <a:r>
              <a:rPr lang="pt-BR" sz="1350" dirty="0">
                <a:solidFill>
                  <a:srgbClr val="FFC000"/>
                </a:solidFill>
                <a:latin typeface="Arial" panose="020B0604020202020204" pitchFamily="34" charset="0"/>
                <a:cs typeface="Arial" panose="020B0604020202020204" pitchFamily="34" charset="0"/>
              </a:rPr>
              <a:t>● Parque</a:t>
            </a:r>
          </a:p>
          <a:p>
            <a:pPr algn="l"/>
            <a:endParaRPr lang="pt-BR" sz="1350" dirty="0">
              <a:solidFill>
                <a:schemeClr val="tx1"/>
              </a:solidFill>
              <a:latin typeface="Arial" panose="020B0604020202020204" pitchFamily="34" charset="0"/>
              <a:cs typeface="Arial" panose="020B0604020202020204" pitchFamily="34" charset="0"/>
            </a:endParaRPr>
          </a:p>
        </p:txBody>
      </p:sp>
      <p:sp>
        <p:nvSpPr>
          <p:cNvPr id="4" name="Subtítulo 2"/>
          <p:cNvSpPr txBox="1">
            <a:spLocks/>
          </p:cNvSpPr>
          <p:nvPr/>
        </p:nvSpPr>
        <p:spPr>
          <a:xfrm>
            <a:off x="5863680" y="1808820"/>
            <a:ext cx="2646294" cy="2430270"/>
          </a:xfrm>
          <a:prstGeom prst="rect">
            <a:avLst/>
          </a:prstGeom>
        </p:spPr>
        <p:txBody>
          <a:bodyPr vert="horz" lIns="68580" tIns="34290" rIns="68580" bIns="34290" rtlCol="0">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Arial Unicode MS" panose="020B0604020202020204" pitchFamily="34" charset="-128"/>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Arial Unicode MS" panose="020B0604020202020204" pitchFamily="34" charset="-128"/>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Arial Unicode MS" panose="020B0604020202020204" pitchFamily="34" charset="-128"/>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Arial Unicode MS" panose="020B0604020202020204" pitchFamily="34" charset="-128"/>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Arial Unicode MS" panose="020B0604020202020204" pitchFamily="34" charset="-128"/>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r>
              <a:rPr lang="pt-BR" sz="1350" dirty="0">
                <a:solidFill>
                  <a:srgbClr val="FF0000"/>
                </a:solidFill>
                <a:latin typeface="Arial" panose="020B0604020202020204" pitchFamily="34" charset="0"/>
                <a:cs typeface="Arial" panose="020B0604020202020204" pitchFamily="34" charset="0"/>
              </a:rPr>
              <a:t>● Rio (pode ser desenhado) </a:t>
            </a:r>
          </a:p>
          <a:p>
            <a:pPr algn="l"/>
            <a:r>
              <a:rPr lang="pt-BR" sz="1350" dirty="0">
                <a:solidFill>
                  <a:srgbClr val="FF0000"/>
                </a:solidFill>
                <a:latin typeface="Arial" panose="020B0604020202020204" pitchFamily="34" charset="0"/>
                <a:cs typeface="Arial" panose="020B0604020202020204" pitchFamily="34" charset="0"/>
              </a:rPr>
              <a:t>● Ponte sobre o Rio</a:t>
            </a:r>
          </a:p>
          <a:p>
            <a:pPr algn="l"/>
            <a:r>
              <a:rPr lang="pt-BR" sz="1350" dirty="0">
                <a:solidFill>
                  <a:srgbClr val="FF0000"/>
                </a:solidFill>
                <a:latin typeface="Arial" panose="020B0604020202020204" pitchFamily="34" charset="0"/>
                <a:cs typeface="Arial" panose="020B0604020202020204" pitchFamily="34" charset="0"/>
              </a:rPr>
              <a:t>● Cadeia Pública</a:t>
            </a:r>
          </a:p>
          <a:p>
            <a:pPr algn="l"/>
            <a:r>
              <a:rPr lang="pt-BR" sz="1350" dirty="0">
                <a:solidFill>
                  <a:srgbClr val="FF0000"/>
                </a:solidFill>
                <a:latin typeface="Arial" panose="020B0604020202020204" pitchFamily="34" charset="0"/>
                <a:cs typeface="Arial" panose="020B0604020202020204" pitchFamily="34" charset="0"/>
              </a:rPr>
              <a:t>● Hotel</a:t>
            </a:r>
          </a:p>
          <a:p>
            <a:pPr algn="l"/>
            <a:r>
              <a:rPr lang="pt-BR" sz="1350" dirty="0">
                <a:solidFill>
                  <a:srgbClr val="FFC000"/>
                </a:solidFill>
                <a:latin typeface="Arial" panose="020B0604020202020204" pitchFamily="34" charset="0"/>
                <a:cs typeface="Arial" panose="020B0604020202020204" pitchFamily="34" charset="0"/>
              </a:rPr>
              <a:t>● Duas Casas Térreas</a:t>
            </a:r>
          </a:p>
          <a:p>
            <a:pPr algn="l"/>
            <a:r>
              <a:rPr lang="pt-BR" sz="1350" dirty="0">
                <a:solidFill>
                  <a:schemeClr val="tx1"/>
                </a:solidFill>
                <a:latin typeface="Arial" panose="020B0604020202020204" pitchFamily="34" charset="0"/>
                <a:cs typeface="Arial" panose="020B0604020202020204" pitchFamily="34" charset="0"/>
              </a:rPr>
              <a:t>● Transporte Público</a:t>
            </a:r>
          </a:p>
          <a:p>
            <a:pPr algn="l"/>
            <a:r>
              <a:rPr lang="pt-BR" sz="1350" dirty="0">
                <a:solidFill>
                  <a:srgbClr val="FF0000"/>
                </a:solidFill>
                <a:latin typeface="Arial" panose="020B0604020202020204" pitchFamily="34" charset="0"/>
                <a:cs typeface="Arial" panose="020B0604020202020204" pitchFamily="34" charset="0"/>
              </a:rPr>
              <a:t>● Banco</a:t>
            </a:r>
          </a:p>
          <a:p>
            <a:pPr algn="l"/>
            <a:r>
              <a:rPr lang="pt-BR" sz="1350" dirty="0">
                <a:solidFill>
                  <a:srgbClr val="00B050"/>
                </a:solidFill>
                <a:latin typeface="Arial" panose="020B0604020202020204" pitchFamily="34" charset="0"/>
                <a:cs typeface="Arial" panose="020B0604020202020204" pitchFamily="34" charset="0"/>
              </a:rPr>
              <a:t>● Espaço para Eventos / Shows</a:t>
            </a:r>
          </a:p>
          <a:p>
            <a:pPr algn="l"/>
            <a:r>
              <a:rPr lang="pt-BR" sz="1350" dirty="0">
                <a:solidFill>
                  <a:srgbClr val="FF0000"/>
                </a:solidFill>
                <a:latin typeface="Arial" panose="020B0604020202020204" pitchFamily="34" charset="0"/>
                <a:cs typeface="Arial" panose="020B0604020202020204" pitchFamily="34" charset="0"/>
              </a:rPr>
              <a:t>● Hotel</a:t>
            </a:r>
          </a:p>
          <a:p>
            <a:pPr algn="l"/>
            <a:endParaRPr lang="pt-BR" sz="1350" dirty="0">
              <a:solidFill>
                <a:schemeClr val="tx1"/>
              </a:solidFill>
              <a:latin typeface="Arial" panose="020B0604020202020204" pitchFamily="34" charset="0"/>
              <a:cs typeface="Arial" panose="020B0604020202020204" pitchFamily="34" charset="0"/>
            </a:endParaRPr>
          </a:p>
        </p:txBody>
      </p:sp>
      <p:sp>
        <p:nvSpPr>
          <p:cNvPr id="5" name="Retângulo 4"/>
          <p:cNvSpPr/>
          <p:nvPr/>
        </p:nvSpPr>
        <p:spPr>
          <a:xfrm>
            <a:off x="2826160" y="4938709"/>
            <a:ext cx="1242138" cy="378042"/>
          </a:xfrm>
          <a:prstGeom prst="rect">
            <a:avLst/>
          </a:prstGeom>
          <a:solidFill>
            <a:srgbClr val="FFC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pt-BR" dirty="0">
                <a:solidFill>
                  <a:schemeClr val="tx1"/>
                </a:solidFill>
              </a:rPr>
              <a:t>Negociável</a:t>
            </a:r>
          </a:p>
        </p:txBody>
      </p:sp>
      <p:sp>
        <p:nvSpPr>
          <p:cNvPr id="6" name="Retângulo 5"/>
          <p:cNvSpPr/>
          <p:nvPr/>
        </p:nvSpPr>
        <p:spPr>
          <a:xfrm>
            <a:off x="557908" y="4932015"/>
            <a:ext cx="1296144" cy="37804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pt-BR" dirty="0"/>
              <a:t>Obrigatório</a:t>
            </a:r>
          </a:p>
        </p:txBody>
      </p:sp>
      <p:sp>
        <p:nvSpPr>
          <p:cNvPr id="7" name="Retângulo 6"/>
          <p:cNvSpPr/>
          <p:nvPr/>
        </p:nvSpPr>
        <p:spPr>
          <a:xfrm>
            <a:off x="5004048" y="4932015"/>
            <a:ext cx="1296144" cy="378042"/>
          </a:xfrm>
          <a:prstGeom prst="rect">
            <a:avLst/>
          </a:prstGeom>
          <a:solidFill>
            <a:srgbClr val="00FA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pt-BR" dirty="0"/>
              <a:t>Pode ser</a:t>
            </a:r>
          </a:p>
        </p:txBody>
      </p:sp>
      <p:sp>
        <p:nvSpPr>
          <p:cNvPr id="8" name="Retângulo 7">
            <a:extLst>
              <a:ext uri="{FF2B5EF4-FFF2-40B4-BE49-F238E27FC236}">
                <a16:creationId xmlns:a16="http://schemas.microsoft.com/office/drawing/2014/main" xmlns="" id="{73D2DE57-1CFA-469A-832C-F4CFB1AF24E9}"/>
              </a:ext>
            </a:extLst>
          </p:cNvPr>
          <p:cNvSpPr/>
          <p:nvPr/>
        </p:nvSpPr>
        <p:spPr>
          <a:xfrm>
            <a:off x="7200646" y="4940104"/>
            <a:ext cx="1296144" cy="378042"/>
          </a:xfrm>
          <a:prstGeom prst="rect">
            <a:avLst/>
          </a:prstGeom>
          <a:solidFill>
            <a:schemeClr val="tx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pt-PT" dirty="0"/>
              <a:t>N</a:t>
            </a:r>
            <a:r>
              <a:rPr lang="pt-BR" dirty="0" err="1"/>
              <a:t>ão</a:t>
            </a:r>
            <a:r>
              <a:rPr lang="pt-BR" dirty="0"/>
              <a:t> agora</a:t>
            </a:r>
          </a:p>
        </p:txBody>
      </p:sp>
      <p:sp>
        <p:nvSpPr>
          <p:cNvPr id="9" name="Retângulo 8">
            <a:extLst>
              <a:ext uri="{FF2B5EF4-FFF2-40B4-BE49-F238E27FC236}">
                <a16:creationId xmlns:a16="http://schemas.microsoft.com/office/drawing/2014/main" xmlns="" id="{D4B7C442-8155-42F8-A1B2-74CFF9796BFF}"/>
              </a:ext>
            </a:extLst>
          </p:cNvPr>
          <p:cNvSpPr/>
          <p:nvPr/>
        </p:nvSpPr>
        <p:spPr>
          <a:xfrm>
            <a:off x="2843808" y="5479909"/>
            <a:ext cx="1242138" cy="378042"/>
          </a:xfrm>
          <a:prstGeom prst="rect">
            <a:avLst/>
          </a:prstGeom>
          <a:solidFill>
            <a:srgbClr val="FFC00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pt-PT" dirty="0">
                <a:solidFill>
                  <a:schemeClr val="tx1"/>
                </a:solidFill>
              </a:rPr>
              <a:t>S</a:t>
            </a:r>
            <a:r>
              <a:rPr lang="pt-BR" dirty="0" err="1">
                <a:solidFill>
                  <a:schemeClr val="tx1"/>
                </a:solidFill>
              </a:rPr>
              <a:t>hould</a:t>
            </a:r>
            <a:endParaRPr lang="pt-BR" dirty="0">
              <a:solidFill>
                <a:schemeClr val="tx1"/>
              </a:solidFill>
            </a:endParaRPr>
          </a:p>
        </p:txBody>
      </p:sp>
      <p:sp>
        <p:nvSpPr>
          <p:cNvPr id="10" name="Retângulo 9">
            <a:extLst>
              <a:ext uri="{FF2B5EF4-FFF2-40B4-BE49-F238E27FC236}">
                <a16:creationId xmlns:a16="http://schemas.microsoft.com/office/drawing/2014/main" xmlns="" id="{90A430AB-8DD8-4971-858D-D96852018E1C}"/>
              </a:ext>
            </a:extLst>
          </p:cNvPr>
          <p:cNvSpPr/>
          <p:nvPr/>
        </p:nvSpPr>
        <p:spPr>
          <a:xfrm>
            <a:off x="575556" y="5473215"/>
            <a:ext cx="1296144" cy="378042"/>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pt-BR" dirty="0"/>
              <a:t>Must</a:t>
            </a:r>
          </a:p>
        </p:txBody>
      </p:sp>
      <p:sp>
        <p:nvSpPr>
          <p:cNvPr id="11" name="Retângulo 10">
            <a:extLst>
              <a:ext uri="{FF2B5EF4-FFF2-40B4-BE49-F238E27FC236}">
                <a16:creationId xmlns:a16="http://schemas.microsoft.com/office/drawing/2014/main" xmlns="" id="{B360EE01-C669-49D8-8CD9-CAF3587A7826}"/>
              </a:ext>
            </a:extLst>
          </p:cNvPr>
          <p:cNvSpPr/>
          <p:nvPr/>
        </p:nvSpPr>
        <p:spPr>
          <a:xfrm>
            <a:off x="5021696" y="5473215"/>
            <a:ext cx="1296144" cy="378042"/>
          </a:xfrm>
          <a:prstGeom prst="rect">
            <a:avLst/>
          </a:prstGeom>
          <a:solidFill>
            <a:srgbClr val="00FA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pt-PT" dirty="0"/>
              <a:t>Could</a:t>
            </a:r>
            <a:endParaRPr lang="pt-BR" dirty="0"/>
          </a:p>
        </p:txBody>
      </p:sp>
      <p:sp>
        <p:nvSpPr>
          <p:cNvPr id="12" name="Retângulo 11">
            <a:extLst>
              <a:ext uri="{FF2B5EF4-FFF2-40B4-BE49-F238E27FC236}">
                <a16:creationId xmlns:a16="http://schemas.microsoft.com/office/drawing/2014/main" xmlns="" id="{7569FEAC-57D9-4A54-B74E-A088D289B9AB}"/>
              </a:ext>
            </a:extLst>
          </p:cNvPr>
          <p:cNvSpPr/>
          <p:nvPr/>
        </p:nvSpPr>
        <p:spPr>
          <a:xfrm>
            <a:off x="7218294" y="5481304"/>
            <a:ext cx="1296144" cy="378042"/>
          </a:xfrm>
          <a:prstGeom prst="rect">
            <a:avLst/>
          </a:prstGeom>
          <a:solidFill>
            <a:schemeClr val="tx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pt-PT" dirty="0"/>
              <a:t>Will Not</a:t>
            </a:r>
            <a:endParaRPr lang="pt-BR" dirty="0"/>
          </a:p>
        </p:txBody>
      </p:sp>
    </p:spTree>
    <p:extLst>
      <p:ext uri="{BB962C8B-B14F-4D97-AF65-F5344CB8AC3E}">
        <p14:creationId xmlns:p14="http://schemas.microsoft.com/office/powerpoint/2010/main" val="36972638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ço Reservado para Número de Slide 5">
            <a:extLst>
              <a:ext uri="{FF2B5EF4-FFF2-40B4-BE49-F238E27FC236}">
                <a16:creationId xmlns:a16="http://schemas.microsoft.com/office/drawing/2014/main" xmlns="" id="{7AE106CF-1859-4C16-8D77-B422F95D374E}"/>
              </a:ext>
            </a:extLst>
          </p:cNvPr>
          <p:cNvSpPr>
            <a:spLocks noGrp="1"/>
          </p:cNvSpPr>
          <p:nvPr>
            <p:ph type="sldNum" sz="quarter" idx="12"/>
          </p:nvPr>
        </p:nvSpPr>
        <p:spPr/>
        <p:txBody>
          <a:bodyPr/>
          <a:lstStyle/>
          <a:p>
            <a:fld id="{DE8DCDAC-0778-4017-AC2F-577DEC8A5FA8}" type="slidenum">
              <a:rPr lang="nl-NL" smtClean="0"/>
              <a:pPr/>
              <a:t>118</a:t>
            </a:fld>
            <a:endParaRPr lang="nl-NL" dirty="0"/>
          </a:p>
        </p:txBody>
      </p:sp>
      <p:sp>
        <p:nvSpPr>
          <p:cNvPr id="9" name="Title 1">
            <a:extLst>
              <a:ext uri="{FF2B5EF4-FFF2-40B4-BE49-F238E27FC236}">
                <a16:creationId xmlns:a16="http://schemas.microsoft.com/office/drawing/2014/main" xmlns="" id="{18178750-CC64-41C9-90B0-46A0EA7D2B30}"/>
              </a:ext>
            </a:extLst>
          </p:cNvPr>
          <p:cNvSpPr txBox="1">
            <a:spLocks/>
          </p:cNvSpPr>
          <p:nvPr/>
        </p:nvSpPr>
        <p:spPr>
          <a:xfrm>
            <a:off x="0" y="857250"/>
            <a:ext cx="9144000" cy="627534"/>
          </a:xfrm>
          <a:prstGeom prst="rect">
            <a:avLst/>
          </a:prstGeom>
          <a:noFill/>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Arial Unicode MS" panose="020B0604020202020204" pitchFamily="34" charset="-128"/>
                <a:ea typeface="+mj-ea"/>
                <a:cs typeface="+mj-cs"/>
              </a:defRPr>
            </a:lvl1pPr>
          </a:lstStyle>
          <a:p>
            <a:r>
              <a:rPr lang="en-US" sz="2700" dirty="0" err="1">
                <a:solidFill>
                  <a:srgbClr val="FF0000"/>
                </a:solidFill>
              </a:rPr>
              <a:t>Referências</a:t>
            </a:r>
            <a:r>
              <a:rPr lang="en-US" sz="2700" dirty="0">
                <a:solidFill>
                  <a:srgbClr val="FF0000"/>
                </a:solidFill>
              </a:rPr>
              <a:t> </a:t>
            </a:r>
            <a:r>
              <a:rPr lang="en-US" sz="2700" dirty="0" err="1">
                <a:solidFill>
                  <a:srgbClr val="FF0000"/>
                </a:solidFill>
              </a:rPr>
              <a:t>bibliográficas</a:t>
            </a:r>
            <a:endParaRPr lang="nl-NL" sz="2700" dirty="0">
              <a:solidFill>
                <a:srgbClr val="FF0000"/>
              </a:solidFill>
            </a:endParaRPr>
          </a:p>
        </p:txBody>
      </p:sp>
      <p:sp>
        <p:nvSpPr>
          <p:cNvPr id="2" name="CaixaDeTexto 1">
            <a:extLst>
              <a:ext uri="{FF2B5EF4-FFF2-40B4-BE49-F238E27FC236}">
                <a16:creationId xmlns:a16="http://schemas.microsoft.com/office/drawing/2014/main" xmlns="" id="{2D1C7B68-2A5E-4525-B179-E83BA4151484}"/>
              </a:ext>
            </a:extLst>
          </p:cNvPr>
          <p:cNvSpPr txBox="1"/>
          <p:nvPr/>
        </p:nvSpPr>
        <p:spPr>
          <a:xfrm>
            <a:off x="521550" y="2181414"/>
            <a:ext cx="8370930" cy="2400657"/>
          </a:xfrm>
          <a:prstGeom prst="rect">
            <a:avLst/>
          </a:prstGeom>
          <a:noFill/>
        </p:spPr>
        <p:txBody>
          <a:bodyPr wrap="square" rtlCol="0">
            <a:spAutoFit/>
          </a:bodyPr>
          <a:lstStyle/>
          <a:p>
            <a:pPr marL="214313" indent="-214313">
              <a:buFont typeface="Arial" panose="020B0604020202020204" pitchFamily="34" charset="0"/>
              <a:buChar char="•"/>
            </a:pPr>
            <a:r>
              <a:rPr lang="pt-BR" sz="1500" dirty="0"/>
              <a:t>“The Scrum </a:t>
            </a:r>
            <a:r>
              <a:rPr lang="pt-BR" sz="1500" dirty="0" err="1"/>
              <a:t>Guide</a:t>
            </a:r>
            <a:r>
              <a:rPr lang="pt-BR" sz="1500" dirty="0"/>
              <a:t>” - Ken </a:t>
            </a:r>
            <a:r>
              <a:rPr lang="pt-BR" sz="1500" dirty="0" err="1"/>
              <a:t>Schwaber</a:t>
            </a:r>
            <a:r>
              <a:rPr lang="pt-BR" sz="1500" dirty="0"/>
              <a:t> &amp; Jeff Sutherland </a:t>
            </a:r>
          </a:p>
          <a:p>
            <a:r>
              <a:rPr lang="pt-BR" sz="1500" dirty="0"/>
              <a:t>      </a:t>
            </a:r>
            <a:r>
              <a:rPr lang="pt-BR" sz="1500" dirty="0">
                <a:hlinkClick r:id="rId3"/>
              </a:rPr>
              <a:t>www.scrumguides.org</a:t>
            </a:r>
            <a:r>
              <a:rPr lang="pt-BR" sz="1500" dirty="0"/>
              <a:t> (2017)</a:t>
            </a:r>
          </a:p>
          <a:p>
            <a:endParaRPr lang="pt-BR" sz="1500" dirty="0"/>
          </a:p>
          <a:p>
            <a:pPr marL="257175" indent="-257175">
              <a:buFont typeface="Arial" panose="020B0604020202020204" pitchFamily="34" charset="0"/>
              <a:buChar char="•"/>
            </a:pPr>
            <a:r>
              <a:rPr lang="pt-BR" sz="1500" dirty="0"/>
              <a:t>“</a:t>
            </a:r>
            <a:r>
              <a:rPr lang="pt-BR" sz="1500" dirty="0" err="1"/>
              <a:t>Agile</a:t>
            </a:r>
            <a:r>
              <a:rPr lang="pt-BR" sz="1500" dirty="0"/>
              <a:t> </a:t>
            </a:r>
            <a:r>
              <a:rPr lang="pt-BR" sz="1500" dirty="0" err="1"/>
              <a:t>Estimating</a:t>
            </a:r>
            <a:r>
              <a:rPr lang="pt-BR" sz="1500" dirty="0"/>
              <a:t> </a:t>
            </a:r>
            <a:r>
              <a:rPr lang="pt-BR" sz="1500" dirty="0" err="1"/>
              <a:t>and</a:t>
            </a:r>
            <a:r>
              <a:rPr lang="pt-BR" sz="1500" dirty="0"/>
              <a:t> Planning” – Mike Cohn</a:t>
            </a:r>
          </a:p>
          <a:p>
            <a:pPr marL="257175" indent="-257175">
              <a:buFont typeface="Arial" panose="020B0604020202020204" pitchFamily="34" charset="0"/>
              <a:buChar char="•"/>
            </a:pPr>
            <a:endParaRPr lang="pt-BR" sz="1500" dirty="0"/>
          </a:p>
          <a:p>
            <a:pPr marL="257175" indent="-257175">
              <a:buFont typeface="Arial" panose="020B0604020202020204" pitchFamily="34" charset="0"/>
              <a:buChar char="•"/>
            </a:pPr>
            <a:r>
              <a:rPr lang="en-US" sz="1500" dirty="0"/>
              <a:t>“Essential Scrum: A Practical Guide to the Most Popular Agile Process” – Kenneth Rubin</a:t>
            </a:r>
          </a:p>
          <a:p>
            <a:pPr marL="257175" indent="-257175">
              <a:buFont typeface="Arial" panose="020B0604020202020204" pitchFamily="34" charset="0"/>
              <a:buChar char="•"/>
            </a:pPr>
            <a:endParaRPr lang="en-US" sz="1500" dirty="0"/>
          </a:p>
          <a:p>
            <a:pPr marL="257175" indent="-257175">
              <a:buFont typeface="Arial" panose="020B0604020202020204" pitchFamily="34" charset="0"/>
              <a:buChar char="•"/>
            </a:pPr>
            <a:r>
              <a:rPr lang="en-US" sz="1500" dirty="0" err="1"/>
              <a:t>Gestão</a:t>
            </a:r>
            <a:r>
              <a:rPr lang="en-US" sz="1500" dirty="0"/>
              <a:t> </a:t>
            </a:r>
            <a:r>
              <a:rPr lang="en-US" sz="1500" dirty="0" err="1"/>
              <a:t>Ágil</a:t>
            </a:r>
            <a:r>
              <a:rPr lang="en-US" sz="1500" dirty="0"/>
              <a:t> de </a:t>
            </a:r>
            <a:r>
              <a:rPr lang="en-US" sz="1500" dirty="0" err="1"/>
              <a:t>Projetos</a:t>
            </a:r>
            <a:r>
              <a:rPr lang="en-US" sz="1500" dirty="0"/>
              <a:t> </a:t>
            </a:r>
            <a:r>
              <a:rPr lang="mr-IN" sz="1500" dirty="0"/>
              <a:t>–</a:t>
            </a:r>
            <a:r>
              <a:rPr lang="en-US" sz="1500" dirty="0"/>
              <a:t> Robson Camargo &amp; </a:t>
            </a:r>
            <a:r>
              <a:rPr lang="en-US" sz="1500" dirty="0" err="1"/>
              <a:t>Thomaz</a:t>
            </a:r>
            <a:r>
              <a:rPr lang="en-US" sz="1500" dirty="0"/>
              <a:t> </a:t>
            </a:r>
            <a:r>
              <a:rPr lang="en-US" sz="1500" dirty="0" err="1"/>
              <a:t>Ribas</a:t>
            </a:r>
            <a:endParaRPr lang="en-US" sz="1500" dirty="0"/>
          </a:p>
          <a:p>
            <a:pPr marL="257175" indent="-257175">
              <a:buFont typeface="Arial" panose="020B0604020202020204" pitchFamily="34" charset="0"/>
              <a:buChar char="•"/>
            </a:pPr>
            <a:endParaRPr lang="pt-BR" sz="1500" dirty="0"/>
          </a:p>
          <a:p>
            <a:endParaRPr lang="pt-BR" sz="1500" dirty="0"/>
          </a:p>
        </p:txBody>
      </p:sp>
    </p:spTree>
    <p:extLst>
      <p:ext uri="{BB962C8B-B14F-4D97-AF65-F5344CB8AC3E}">
        <p14:creationId xmlns:p14="http://schemas.microsoft.com/office/powerpoint/2010/main" val="1858822539"/>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p:cNvSpPr/>
          <p:nvPr/>
        </p:nvSpPr>
        <p:spPr>
          <a:xfrm>
            <a:off x="676900" y="2670693"/>
            <a:ext cx="6810519" cy="369332"/>
          </a:xfrm>
          <a:prstGeom prst="rect">
            <a:avLst/>
          </a:prstGeom>
        </p:spPr>
        <p:txBody>
          <a:bodyPr wrap="square">
            <a:spAutoFit/>
          </a:bodyPr>
          <a:lstStyle/>
          <a:p>
            <a:r>
              <a:rPr lang="pt-BR" dirty="0">
                <a:hlinkClick r:id="rId2"/>
              </a:rPr>
              <a:t>https://www.youtube.com/watch?v=7lhnYbmovb4</a:t>
            </a:r>
            <a:endParaRPr lang="pt-BR" altLang="pt-BR" dirty="0"/>
          </a:p>
        </p:txBody>
      </p:sp>
      <p:sp>
        <p:nvSpPr>
          <p:cNvPr id="3" name="Retângulo 2"/>
          <p:cNvSpPr/>
          <p:nvPr/>
        </p:nvSpPr>
        <p:spPr>
          <a:xfrm>
            <a:off x="314062" y="2332852"/>
            <a:ext cx="6256740" cy="369332"/>
          </a:xfrm>
          <a:prstGeom prst="rect">
            <a:avLst/>
          </a:prstGeom>
        </p:spPr>
        <p:txBody>
          <a:bodyPr wrap="square">
            <a:spAutoFit/>
          </a:bodyPr>
          <a:lstStyle/>
          <a:p>
            <a:pPr marL="285750" indent="-285750">
              <a:buFont typeface="Arial" panose="020B0604020202020204" pitchFamily="34" charset="0"/>
              <a:buChar char="•"/>
            </a:pPr>
            <a:r>
              <a:rPr lang="pt-BR" dirty="0"/>
              <a:t>O papel do </a:t>
            </a:r>
            <a:r>
              <a:rPr lang="pt-BR" dirty="0" err="1"/>
              <a:t>Product</a:t>
            </a:r>
            <a:r>
              <a:rPr lang="pt-BR" dirty="0"/>
              <a:t> </a:t>
            </a:r>
            <a:r>
              <a:rPr lang="pt-BR" dirty="0" err="1"/>
              <a:t>Owner</a:t>
            </a:r>
            <a:r>
              <a:rPr lang="pt-BR" dirty="0"/>
              <a:t> em 15 minutos</a:t>
            </a:r>
          </a:p>
        </p:txBody>
      </p:sp>
      <p:sp>
        <p:nvSpPr>
          <p:cNvPr id="4" name="Rectangle 4"/>
          <p:cNvSpPr>
            <a:spLocks noChangeArrowheads="1"/>
          </p:cNvSpPr>
          <p:nvPr/>
        </p:nvSpPr>
        <p:spPr bwMode="auto">
          <a:xfrm>
            <a:off x="0" y="28575"/>
            <a:ext cx="9144000" cy="685800"/>
          </a:xfrm>
          <a:prstGeom prst="rect">
            <a:avLst/>
          </a:prstGeom>
          <a:noFill/>
          <a:ln w="12700">
            <a:noFill/>
            <a:miter lim="800000"/>
            <a:headEnd/>
            <a:tailEnd/>
          </a:ln>
        </p:spPr>
        <p:txBody>
          <a:bodyPr lIns="90488" tIns="44450" rIns="90488" bIns="44450"/>
          <a:lstStyle/>
          <a:p>
            <a:pPr marL="342900" indent="-342900" algn="ctr">
              <a:spcBef>
                <a:spcPts val="0"/>
              </a:spcBef>
            </a:pPr>
            <a:r>
              <a:rPr lang="en-US" sz="4000" b="1" dirty="0" err="1">
                <a:solidFill>
                  <a:srgbClr val="9E1D0C"/>
                </a:solidFill>
                <a:latin typeface="Tahoma" pitchFamily="34" charset="0"/>
              </a:rPr>
              <a:t>Vídeos</a:t>
            </a:r>
            <a:r>
              <a:rPr lang="en-US" sz="4000" b="1" dirty="0">
                <a:solidFill>
                  <a:srgbClr val="9E1D0C"/>
                </a:solidFill>
                <a:latin typeface="Tahoma" pitchFamily="34" charset="0"/>
              </a:rPr>
              <a:t> </a:t>
            </a:r>
            <a:r>
              <a:rPr lang="en-US" sz="4000" b="1" dirty="0" err="1">
                <a:solidFill>
                  <a:srgbClr val="9E1D0C"/>
                </a:solidFill>
                <a:latin typeface="Tahoma" pitchFamily="34" charset="0"/>
              </a:rPr>
              <a:t>Recomendados</a:t>
            </a:r>
            <a:r>
              <a:rPr lang="en-US" sz="4000" b="1" dirty="0">
                <a:solidFill>
                  <a:srgbClr val="9E1D0C"/>
                </a:solidFill>
                <a:latin typeface="Tahoma" pitchFamily="34" charset="0"/>
              </a:rPr>
              <a:t>:</a:t>
            </a:r>
            <a:endParaRPr lang="en-US" sz="2400" b="1" dirty="0">
              <a:solidFill>
                <a:srgbClr val="9E1D0C"/>
              </a:solidFill>
              <a:latin typeface="Tahoma" pitchFamily="34" charset="0"/>
            </a:endParaRPr>
          </a:p>
        </p:txBody>
      </p:sp>
      <p:sp>
        <p:nvSpPr>
          <p:cNvPr id="5" name="Retângulo 4"/>
          <p:cNvSpPr/>
          <p:nvPr/>
        </p:nvSpPr>
        <p:spPr>
          <a:xfrm>
            <a:off x="314062" y="3371077"/>
            <a:ext cx="4768478" cy="369332"/>
          </a:xfrm>
          <a:prstGeom prst="rect">
            <a:avLst/>
          </a:prstGeom>
        </p:spPr>
        <p:txBody>
          <a:bodyPr wrap="square">
            <a:spAutoFit/>
          </a:bodyPr>
          <a:lstStyle/>
          <a:p>
            <a:pPr marL="285750" indent="-285750">
              <a:buFont typeface="Arial" panose="020B0604020202020204" pitchFamily="34" charset="0"/>
              <a:buChar char="•"/>
            </a:pPr>
            <a:r>
              <a:rPr lang="pt-BR" dirty="0"/>
              <a:t>Livro | </a:t>
            </a:r>
            <a:r>
              <a:rPr lang="pt-BR" dirty="0" err="1"/>
              <a:t>Scrum</a:t>
            </a:r>
            <a:r>
              <a:rPr lang="pt-BR" dirty="0"/>
              <a:t> - Jeff Sutherland </a:t>
            </a:r>
          </a:p>
        </p:txBody>
      </p:sp>
      <p:sp>
        <p:nvSpPr>
          <p:cNvPr id="6" name="Retângulo 5"/>
          <p:cNvSpPr/>
          <p:nvPr/>
        </p:nvSpPr>
        <p:spPr>
          <a:xfrm>
            <a:off x="676900" y="3740409"/>
            <a:ext cx="6494919" cy="369332"/>
          </a:xfrm>
          <a:prstGeom prst="rect">
            <a:avLst/>
          </a:prstGeom>
        </p:spPr>
        <p:txBody>
          <a:bodyPr wrap="square">
            <a:spAutoFit/>
          </a:bodyPr>
          <a:lstStyle/>
          <a:p>
            <a:r>
              <a:rPr lang="pt-BR" dirty="0">
                <a:hlinkClick r:id="rId3"/>
              </a:rPr>
              <a:t>https://www.youtube.com/watch?v=6GaGlD32Wr4</a:t>
            </a:r>
            <a:endParaRPr lang="pt-BR" dirty="0"/>
          </a:p>
        </p:txBody>
      </p:sp>
      <p:sp>
        <p:nvSpPr>
          <p:cNvPr id="7" name="Retângulo 6"/>
          <p:cNvSpPr/>
          <p:nvPr/>
        </p:nvSpPr>
        <p:spPr>
          <a:xfrm>
            <a:off x="654040" y="4812272"/>
            <a:ext cx="7228080" cy="369332"/>
          </a:xfrm>
          <a:prstGeom prst="rect">
            <a:avLst/>
          </a:prstGeom>
        </p:spPr>
        <p:txBody>
          <a:bodyPr wrap="square">
            <a:spAutoFit/>
          </a:bodyPr>
          <a:lstStyle/>
          <a:p>
            <a:r>
              <a:rPr lang="pt-BR" dirty="0">
                <a:hlinkClick r:id="rId4"/>
              </a:rPr>
              <a:t>https://www.youtube.com/watch?v=XfvQWnRgxG0</a:t>
            </a:r>
            <a:endParaRPr lang="pt-BR" dirty="0"/>
          </a:p>
        </p:txBody>
      </p:sp>
      <p:sp>
        <p:nvSpPr>
          <p:cNvPr id="8" name="Retângulo 7"/>
          <p:cNvSpPr/>
          <p:nvPr/>
        </p:nvSpPr>
        <p:spPr>
          <a:xfrm>
            <a:off x="363081" y="4436330"/>
            <a:ext cx="6742569" cy="646331"/>
          </a:xfrm>
          <a:prstGeom prst="rect">
            <a:avLst/>
          </a:prstGeom>
        </p:spPr>
        <p:txBody>
          <a:bodyPr wrap="square">
            <a:spAutoFit/>
          </a:bodyPr>
          <a:lstStyle/>
          <a:p>
            <a:pPr marL="285750" indent="-285750">
              <a:buFont typeface="Arial" panose="020B0604020202020204" pitchFamily="34" charset="0"/>
              <a:buChar char="•"/>
            </a:pPr>
            <a:r>
              <a:rPr lang="pt-BR" dirty="0" err="1"/>
              <a:t>Scrum</a:t>
            </a:r>
            <a:r>
              <a:rPr lang="pt-BR" dirty="0"/>
              <a:t> - Aprenda </a:t>
            </a:r>
            <a:r>
              <a:rPr lang="pt-BR" dirty="0" err="1"/>
              <a:t>Scrum</a:t>
            </a:r>
            <a:r>
              <a:rPr lang="pt-BR" dirty="0"/>
              <a:t> em 9 minutos</a:t>
            </a:r>
            <a:br>
              <a:rPr lang="pt-BR" dirty="0"/>
            </a:br>
            <a:endParaRPr lang="pt-BR" dirty="0"/>
          </a:p>
        </p:txBody>
      </p:sp>
    </p:spTree>
    <p:extLst>
      <p:ext uri="{BB962C8B-B14F-4D97-AF65-F5344CB8AC3E}">
        <p14:creationId xmlns:p14="http://schemas.microsoft.com/office/powerpoint/2010/main" val="3600952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0" y="274638"/>
            <a:ext cx="9144000" cy="1143000"/>
          </a:xfrm>
        </p:spPr>
        <p:txBody>
          <a:bodyPr>
            <a:noAutofit/>
          </a:bodyPr>
          <a:lstStyle/>
          <a:p>
            <a:pPr eaLnBrk="1" hangingPunct="1"/>
            <a:r>
              <a:rPr lang="pt-BR" altLang="pt-BR" sz="3200" b="1" dirty="0">
                <a:solidFill>
                  <a:srgbClr val="C00000"/>
                </a:solidFill>
              </a:rPr>
              <a:t>Gestão Tradicional x Desenvolvimento de softwares</a:t>
            </a:r>
          </a:p>
        </p:txBody>
      </p:sp>
      <p:sp>
        <p:nvSpPr>
          <p:cNvPr id="9219" name="Rectangle 3"/>
          <p:cNvSpPr>
            <a:spLocks noGrp="1" noChangeArrowheads="1"/>
          </p:cNvSpPr>
          <p:nvPr>
            <p:ph idx="1"/>
          </p:nvPr>
        </p:nvSpPr>
        <p:spPr>
          <a:xfrm>
            <a:off x="191387" y="1524000"/>
            <a:ext cx="8825022" cy="4800600"/>
          </a:xfrm>
        </p:spPr>
        <p:txBody>
          <a:bodyPr>
            <a:normAutofit/>
          </a:bodyPr>
          <a:lstStyle/>
          <a:p>
            <a:pPr eaLnBrk="1" hangingPunct="1">
              <a:lnSpc>
                <a:spcPct val="90000"/>
              </a:lnSpc>
            </a:pPr>
            <a:r>
              <a:rPr lang="pt-BR" altLang="pt-BR" sz="2400" dirty="0"/>
              <a:t>Desenvolvimento de software </a:t>
            </a:r>
            <a:r>
              <a:rPr lang="pt-BR" altLang="pt-BR" sz="2400" b="1" dirty="0">
                <a:solidFill>
                  <a:srgbClr val="FF0000"/>
                </a:solidFill>
              </a:rPr>
              <a:t>depende muito de especificação de requisitos</a:t>
            </a:r>
            <a:r>
              <a:rPr lang="pt-BR" altLang="pt-BR" sz="2400" dirty="0"/>
              <a:t> que muitas vezes só são identificados pelo cliente durante o desenvolvimento.</a:t>
            </a:r>
          </a:p>
          <a:p>
            <a:pPr eaLnBrk="1" hangingPunct="1">
              <a:lnSpc>
                <a:spcPct val="90000"/>
              </a:lnSpc>
            </a:pPr>
            <a:endParaRPr lang="pt-BR" altLang="pt-BR" sz="2400" dirty="0"/>
          </a:p>
          <a:p>
            <a:pPr>
              <a:lnSpc>
                <a:spcPct val="90000"/>
              </a:lnSpc>
            </a:pPr>
            <a:r>
              <a:rPr lang="pt-BR" altLang="pt-BR" sz="2400" dirty="0"/>
              <a:t>O que será desenvolvido </a:t>
            </a:r>
            <a:r>
              <a:rPr lang="pt-BR" altLang="pt-BR" sz="2400" b="1" u="sng" dirty="0">
                <a:solidFill>
                  <a:srgbClr val="FF0000"/>
                </a:solidFill>
              </a:rPr>
              <a:t>nem sempre </a:t>
            </a:r>
            <a:r>
              <a:rPr lang="pt-BR" altLang="pt-BR" sz="2400" b="1" dirty="0">
                <a:solidFill>
                  <a:srgbClr val="FF0000"/>
                </a:solidFill>
              </a:rPr>
              <a:t>será bem definido no início </a:t>
            </a:r>
            <a:r>
              <a:rPr lang="pt-BR" altLang="pt-BR" sz="2400" dirty="0"/>
              <a:t>do projeto</a:t>
            </a:r>
          </a:p>
          <a:p>
            <a:pPr eaLnBrk="1" hangingPunct="1">
              <a:lnSpc>
                <a:spcPct val="90000"/>
              </a:lnSpc>
            </a:pPr>
            <a:endParaRPr lang="pt-BR" altLang="pt-BR" sz="2400" dirty="0"/>
          </a:p>
          <a:p>
            <a:pPr eaLnBrk="1" hangingPunct="1">
              <a:lnSpc>
                <a:spcPct val="90000"/>
              </a:lnSpc>
            </a:pPr>
            <a:r>
              <a:rPr lang="pt-BR" altLang="pt-BR" sz="2400" dirty="0"/>
              <a:t>Logo, </a:t>
            </a:r>
            <a:r>
              <a:rPr lang="pt-BR" altLang="pt-BR" sz="2400" b="1" dirty="0">
                <a:solidFill>
                  <a:srgbClr val="FF0000"/>
                </a:solidFill>
              </a:rPr>
              <a:t>não é um bom candidato a processos pré-definidos </a:t>
            </a:r>
          </a:p>
          <a:p>
            <a:pPr lvl="1" eaLnBrk="1" hangingPunct="1">
              <a:lnSpc>
                <a:spcPct val="90000"/>
              </a:lnSpc>
            </a:pPr>
            <a:r>
              <a:rPr lang="pt-BR" altLang="pt-BR" sz="2000" dirty="0"/>
              <a:t>modelo de controle de processo empírico</a:t>
            </a:r>
          </a:p>
          <a:p>
            <a:pPr lvl="1" eaLnBrk="1" hangingPunct="1">
              <a:lnSpc>
                <a:spcPct val="90000"/>
              </a:lnSpc>
            </a:pPr>
            <a:endParaRPr lang="pt-BR" altLang="pt-BR" sz="2000" dirty="0"/>
          </a:p>
          <a:p>
            <a:pPr eaLnBrk="1" hangingPunct="1">
              <a:lnSpc>
                <a:spcPct val="90000"/>
              </a:lnSpc>
            </a:pPr>
            <a:r>
              <a:rPr lang="pt-BR" altLang="pt-BR" sz="2400" dirty="0"/>
              <a:t>Mas existem padrões que podem ser usados</a:t>
            </a:r>
          </a:p>
        </p:txBody>
      </p:sp>
      <p:sp>
        <p:nvSpPr>
          <p:cNvPr id="922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7C543FBC-303F-4D45-96B6-5AB95C0F8A94}" type="slidenum">
              <a:rPr lang="pt-BR" altLang="pt-BR" sz="1400" smtClean="0">
                <a:solidFill>
                  <a:srgbClr val="FFFFFF"/>
                </a:solidFill>
                <a:latin typeface="Arial" charset="0"/>
              </a:rPr>
              <a:pPr>
                <a:spcBef>
                  <a:spcPct val="0"/>
                </a:spcBef>
                <a:buFontTx/>
                <a:buNone/>
              </a:pPr>
              <a:t>12</a:t>
            </a:fld>
            <a:endParaRPr lang="pt-BR" altLang="pt-BR" sz="1400">
              <a:solidFill>
                <a:srgbClr val="FFFFFF"/>
              </a:solidFill>
              <a:latin typeface="Arial" charset="0"/>
            </a:endParaRPr>
          </a:p>
        </p:txBody>
      </p:sp>
    </p:spTree>
    <p:extLst>
      <p:ext uri="{BB962C8B-B14F-4D97-AF65-F5344CB8AC3E}">
        <p14:creationId xmlns:p14="http://schemas.microsoft.com/office/powerpoint/2010/main" val="18121709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Resultado de imagem para programador revoltado"/>
          <p:cNvPicPr>
            <a:picLocks noChangeAspect="1" noChangeArrowheads="1"/>
          </p:cNvPicPr>
          <p:nvPr/>
        </p:nvPicPr>
        <p:blipFill rotWithShape="1">
          <a:blip r:embed="rId2">
            <a:extLst>
              <a:ext uri="{28A0092B-C50C-407E-A947-70E740481C1C}">
                <a14:useLocalDpi xmlns:a14="http://schemas.microsoft.com/office/drawing/2010/main" val="0"/>
              </a:ext>
            </a:extLst>
          </a:blip>
          <a:srcRect l="3521" t="21925" r="2534" b="15818"/>
          <a:stretch/>
        </p:blipFill>
        <p:spPr bwMode="auto">
          <a:xfrm>
            <a:off x="1714499" y="2276475"/>
            <a:ext cx="5591175" cy="3705226"/>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p:cNvSpPr txBox="1"/>
          <p:nvPr/>
        </p:nvSpPr>
        <p:spPr>
          <a:xfrm rot="20252424">
            <a:off x="1814285" y="3968262"/>
            <a:ext cx="987771" cy="246221"/>
          </a:xfrm>
          <a:prstGeom prst="rect">
            <a:avLst/>
          </a:prstGeom>
          <a:noFill/>
        </p:spPr>
        <p:txBody>
          <a:bodyPr wrap="none" rtlCol="0">
            <a:spAutoFit/>
          </a:bodyPr>
          <a:lstStyle/>
          <a:p>
            <a:r>
              <a:rPr lang="pt-BR" sz="1000" b="1" dirty="0">
                <a:solidFill>
                  <a:schemeClr val="bg1"/>
                </a:solidFill>
              </a:rPr>
              <a:t>Programador</a:t>
            </a:r>
          </a:p>
        </p:txBody>
      </p:sp>
      <p:sp>
        <p:nvSpPr>
          <p:cNvPr id="6" name="Título 1"/>
          <p:cNvSpPr txBox="1">
            <a:spLocks/>
          </p:cNvSpPr>
          <p:nvPr/>
        </p:nvSpPr>
        <p:spPr>
          <a:xfrm>
            <a:off x="457200" y="26988"/>
            <a:ext cx="8229600" cy="1143000"/>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dirty="0">
                <a:solidFill>
                  <a:srgbClr val="9E1D0C"/>
                </a:solidFill>
              </a:rPr>
              <a:t>Incompatibilidades com a Gestão Tradicional de Projetos</a:t>
            </a:r>
          </a:p>
        </p:txBody>
      </p:sp>
      <p:sp>
        <p:nvSpPr>
          <p:cNvPr id="5" name="Texto explicativo em elipse 4"/>
          <p:cNvSpPr/>
          <p:nvPr/>
        </p:nvSpPr>
        <p:spPr>
          <a:xfrm>
            <a:off x="4510086" y="1866900"/>
            <a:ext cx="1809750" cy="1476375"/>
          </a:xfrm>
          <a:prstGeom prst="wedgeEllipseCallout">
            <a:avLst>
              <a:gd name="adj1" fmla="val -57418"/>
              <a:gd name="adj2" fmla="val 52155"/>
            </a:avLst>
          </a:prstGeom>
          <a:solidFill>
            <a:srgbClr val="FF9999"/>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400" b="1" dirty="0"/>
              <a:t>Isso não é Ágil!</a:t>
            </a:r>
          </a:p>
        </p:txBody>
      </p:sp>
    </p:spTree>
    <p:extLst>
      <p:ext uri="{BB962C8B-B14F-4D97-AF65-F5344CB8AC3E}">
        <p14:creationId xmlns:p14="http://schemas.microsoft.com/office/powerpoint/2010/main" val="2741509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26988"/>
            <a:ext cx="8229600" cy="1143000"/>
          </a:xfrm>
        </p:spPr>
        <p:txBody>
          <a:bodyPr>
            <a:normAutofit/>
          </a:bodyPr>
          <a:lstStyle/>
          <a:p>
            <a:r>
              <a:rPr lang="pt-BR" b="1" dirty="0">
                <a:solidFill>
                  <a:srgbClr val="9E1D0C"/>
                </a:solidFill>
              </a:rPr>
              <a:t>Ciclo da Inovação</a:t>
            </a:r>
          </a:p>
        </p:txBody>
      </p:sp>
      <p:pic>
        <p:nvPicPr>
          <p:cNvPr id="11266" name="Picture 2" descr="Resultado de imagem para innovation cyc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903137"/>
            <a:ext cx="8829675" cy="5867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7918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www.culturaagil.com.br/wp-content/uploads/2014/12/membros-manifesto-agil.fw_.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175" y="2082800"/>
            <a:ext cx="8445500" cy="4179587"/>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457200" y="2698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dirty="0">
                <a:solidFill>
                  <a:srgbClr val="9E1D0C"/>
                </a:solidFill>
              </a:rPr>
              <a:t>Manifesto Ágil</a:t>
            </a:r>
          </a:p>
        </p:txBody>
      </p:sp>
    </p:spTree>
    <p:extLst>
      <p:ext uri="{BB962C8B-B14F-4D97-AF65-F5344CB8AC3E}">
        <p14:creationId xmlns:p14="http://schemas.microsoft.com/office/powerpoint/2010/main" val="359153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0" y="104190"/>
            <a:ext cx="9144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dirty="0">
                <a:solidFill>
                  <a:srgbClr val="9E1D0C"/>
                </a:solidFill>
              </a:rPr>
              <a:t>Tradicional    x      Ágil</a:t>
            </a:r>
          </a:p>
        </p:txBody>
      </p:sp>
      <p:sp>
        <p:nvSpPr>
          <p:cNvPr id="2" name="Retângulo 1"/>
          <p:cNvSpPr/>
          <p:nvPr/>
        </p:nvSpPr>
        <p:spPr>
          <a:xfrm>
            <a:off x="1276350" y="4410075"/>
            <a:ext cx="6076950" cy="2476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6" name="Picture 2" descr="Imagem relacionada"/>
          <p:cNvPicPr>
            <a:picLocks noChangeAspect="1" noChangeArrowheads="1"/>
          </p:cNvPicPr>
          <p:nvPr/>
        </p:nvPicPr>
        <p:blipFill rotWithShape="1">
          <a:blip r:embed="rId2">
            <a:extLst>
              <a:ext uri="{28A0092B-C50C-407E-A947-70E740481C1C}">
                <a14:useLocalDpi xmlns:a14="http://schemas.microsoft.com/office/drawing/2010/main" val="0"/>
              </a:ext>
            </a:extLst>
          </a:blip>
          <a:srcRect t="1" b="46036"/>
          <a:stretch/>
        </p:blipFill>
        <p:spPr bwMode="auto">
          <a:xfrm>
            <a:off x="1573784" y="1180515"/>
            <a:ext cx="6589141" cy="301048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Imagem relacionada"/>
          <p:cNvPicPr>
            <a:picLocks noChangeAspect="1" noChangeArrowheads="1"/>
          </p:cNvPicPr>
          <p:nvPr/>
        </p:nvPicPr>
        <p:blipFill rotWithShape="1">
          <a:blip r:embed="rId2">
            <a:extLst>
              <a:ext uri="{28A0092B-C50C-407E-A947-70E740481C1C}">
                <a14:useLocalDpi xmlns:a14="http://schemas.microsoft.com/office/drawing/2010/main" val="0"/>
              </a:ext>
            </a:extLst>
          </a:blip>
          <a:srcRect t="54098"/>
          <a:stretch/>
        </p:blipFill>
        <p:spPr bwMode="auto">
          <a:xfrm>
            <a:off x="1573783" y="4191000"/>
            <a:ext cx="6589141" cy="2560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875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m relacionada"/>
          <p:cNvPicPr>
            <a:picLocks noChangeAspect="1" noChangeArrowheads="1"/>
          </p:cNvPicPr>
          <p:nvPr/>
        </p:nvPicPr>
        <p:blipFill rotWithShape="1">
          <a:blip r:embed="rId2">
            <a:extLst>
              <a:ext uri="{28A0092B-C50C-407E-A947-70E740481C1C}">
                <a14:useLocalDpi xmlns:a14="http://schemas.microsoft.com/office/drawing/2010/main" val="0"/>
              </a:ext>
            </a:extLst>
          </a:blip>
          <a:srcRect b="40314"/>
          <a:stretch/>
        </p:blipFill>
        <p:spPr bwMode="auto">
          <a:xfrm>
            <a:off x="984250" y="1400176"/>
            <a:ext cx="7248525" cy="3257550"/>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0" y="104190"/>
            <a:ext cx="9144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dirty="0">
                <a:solidFill>
                  <a:srgbClr val="9E1D0C"/>
                </a:solidFill>
              </a:rPr>
              <a:t>Tradicional    x      Ágil</a:t>
            </a:r>
          </a:p>
        </p:txBody>
      </p:sp>
      <p:sp>
        <p:nvSpPr>
          <p:cNvPr id="2" name="Retângulo 1"/>
          <p:cNvSpPr/>
          <p:nvPr/>
        </p:nvSpPr>
        <p:spPr>
          <a:xfrm>
            <a:off x="1276350" y="4410075"/>
            <a:ext cx="6076950" cy="2476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Picture 2" descr="Imagem relacionada"/>
          <p:cNvPicPr>
            <a:picLocks noChangeAspect="1" noChangeArrowheads="1"/>
          </p:cNvPicPr>
          <p:nvPr/>
        </p:nvPicPr>
        <p:blipFill rotWithShape="1">
          <a:blip r:embed="rId2">
            <a:extLst>
              <a:ext uri="{28A0092B-C50C-407E-A947-70E740481C1C}">
                <a14:useLocalDpi xmlns:a14="http://schemas.microsoft.com/office/drawing/2010/main" val="0"/>
              </a:ext>
            </a:extLst>
          </a:blip>
          <a:srcRect t="56370" r="2103"/>
          <a:stretch/>
        </p:blipFill>
        <p:spPr bwMode="auto">
          <a:xfrm>
            <a:off x="984250" y="4476750"/>
            <a:ext cx="7096125"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4164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ChangeArrowheads="1"/>
          </p:cNvSpPr>
          <p:nvPr/>
        </p:nvSpPr>
        <p:spPr bwMode="auto">
          <a:xfrm>
            <a:off x="443641" y="2760079"/>
            <a:ext cx="2633930" cy="1876992"/>
          </a:xfrm>
          <a:prstGeom prst="hexagon">
            <a:avLst>
              <a:gd name="adj" fmla="val 39576"/>
              <a:gd name="vf" fmla="val 11547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sz="600" b="1">
              <a:latin typeface="Arial" pitchFamily="34" charset="0"/>
              <a:cs typeface="Arial" pitchFamily="34" charset="0"/>
            </a:endParaRPr>
          </a:p>
        </p:txBody>
      </p:sp>
      <p:grpSp>
        <p:nvGrpSpPr>
          <p:cNvPr id="3" name="Grupo 2"/>
          <p:cNvGrpSpPr/>
          <p:nvPr/>
        </p:nvGrpSpPr>
        <p:grpSpPr>
          <a:xfrm>
            <a:off x="1311894" y="3045323"/>
            <a:ext cx="1063550" cy="830295"/>
            <a:chOff x="2956148" y="1776365"/>
            <a:chExt cx="2722010" cy="2693987"/>
          </a:xfrm>
        </p:grpSpPr>
        <p:sp>
          <p:nvSpPr>
            <p:cNvPr id="6" name="AutoShape 7"/>
            <p:cNvSpPr>
              <a:spLocks noChangeArrowheads="1"/>
            </p:cNvSpPr>
            <p:nvPr/>
          </p:nvSpPr>
          <p:spPr bwMode="auto">
            <a:xfrm>
              <a:off x="3002951" y="1806527"/>
              <a:ext cx="2675207" cy="2663825"/>
            </a:xfrm>
            <a:custGeom>
              <a:avLst/>
              <a:gdLst>
                <a:gd name="T0" fmla="*/ 208128553 w 21600"/>
                <a:gd name="T1" fmla="*/ 0 h 21600"/>
                <a:gd name="T2" fmla="*/ 68738617 w 21600"/>
                <a:gd name="T3" fmla="*/ 328516835 h 21600"/>
                <a:gd name="T4" fmla="*/ 218816193 w 21600"/>
                <a:gd name="T5" fmla="*/ 126387767 h 21600"/>
                <a:gd name="T6" fmla="*/ 352400821 w 21600"/>
                <a:gd name="T7" fmla="*/ 217262184 h 21600"/>
                <a:gd name="T8" fmla="*/ 486008100 w 21600"/>
                <a:gd name="T9" fmla="*/ 126387767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8" name="Rectangle 9"/>
            <p:cNvSpPr>
              <a:spLocks noChangeArrowheads="1"/>
            </p:cNvSpPr>
            <p:nvPr/>
          </p:nvSpPr>
          <p:spPr bwMode="auto">
            <a:xfrm>
              <a:off x="2956148" y="1776365"/>
              <a:ext cx="2460763" cy="601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Planejamento</a:t>
              </a:r>
              <a:endParaRPr lang="pt-BR" sz="600" b="1" dirty="0">
                <a:latin typeface="Arial" pitchFamily="34" charset="0"/>
                <a:cs typeface="Arial" pitchFamily="34" charset="0"/>
              </a:endParaRPr>
            </a:p>
          </p:txBody>
        </p:sp>
      </p:grpSp>
      <p:grpSp>
        <p:nvGrpSpPr>
          <p:cNvPr id="4" name="Grupo 3"/>
          <p:cNvGrpSpPr/>
          <p:nvPr/>
        </p:nvGrpSpPr>
        <p:grpSpPr>
          <a:xfrm>
            <a:off x="1249242" y="3680586"/>
            <a:ext cx="1029625" cy="860948"/>
            <a:chOff x="2614014" y="3678189"/>
            <a:chExt cx="3354986" cy="2592388"/>
          </a:xfrm>
        </p:grpSpPr>
        <p:sp>
          <p:nvSpPr>
            <p:cNvPr id="7" name="AutoShape 8"/>
            <p:cNvSpPr>
              <a:spLocks noChangeArrowheads="1"/>
            </p:cNvSpPr>
            <p:nvPr/>
          </p:nvSpPr>
          <p:spPr bwMode="auto">
            <a:xfrm rot="10800000">
              <a:off x="2614014" y="3678189"/>
              <a:ext cx="3354986" cy="2592388"/>
            </a:xfrm>
            <a:custGeom>
              <a:avLst/>
              <a:gdLst>
                <a:gd name="T0" fmla="*/ 208128488 w 21600"/>
                <a:gd name="T1" fmla="*/ 0 h 21600"/>
                <a:gd name="T2" fmla="*/ 68738596 w 21600"/>
                <a:gd name="T3" fmla="*/ 311133127 h 21600"/>
                <a:gd name="T4" fmla="*/ 218816125 w 21600"/>
                <a:gd name="T5" fmla="*/ 119699795 h 21600"/>
                <a:gd name="T6" fmla="*/ 352400712 w 21600"/>
                <a:gd name="T7" fmla="*/ 205765517 h 21600"/>
                <a:gd name="T8" fmla="*/ 486007950 w 21600"/>
                <a:gd name="T9" fmla="*/ 119699795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a:headEnd/>
              <a:tailEnd/>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9" name="Rectangle 10"/>
            <p:cNvSpPr>
              <a:spLocks noChangeArrowheads="1"/>
            </p:cNvSpPr>
            <p:nvPr/>
          </p:nvSpPr>
          <p:spPr bwMode="auto">
            <a:xfrm>
              <a:off x="3345534" y="5423613"/>
              <a:ext cx="2460762" cy="557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Execução</a:t>
              </a:r>
              <a:endParaRPr lang="pt-BR" sz="600" b="1" dirty="0">
                <a:latin typeface="Arial" pitchFamily="34" charset="0"/>
                <a:cs typeface="Arial" pitchFamily="34" charset="0"/>
              </a:endParaRPr>
            </a:p>
          </p:txBody>
        </p:sp>
      </p:grpSp>
      <p:sp>
        <p:nvSpPr>
          <p:cNvPr id="10" name="Rectangle 11"/>
          <p:cNvSpPr>
            <a:spLocks noChangeArrowheads="1"/>
          </p:cNvSpPr>
          <p:nvPr/>
        </p:nvSpPr>
        <p:spPr bwMode="auto">
          <a:xfrm>
            <a:off x="923264" y="2766165"/>
            <a:ext cx="1697105"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pt-BR" sz="700" b="1" dirty="0">
                <a:solidFill>
                  <a:schemeClr val="bg1"/>
                </a:solidFill>
                <a:latin typeface="Arial" pitchFamily="34" charset="0"/>
                <a:cs typeface="Arial" pitchFamily="34" charset="0"/>
              </a:rPr>
              <a:t>Monitoramento</a:t>
            </a:r>
          </a:p>
          <a:p>
            <a:pPr algn="ctr"/>
            <a:r>
              <a:rPr lang="pt-BR" sz="700" b="1" dirty="0">
                <a:solidFill>
                  <a:schemeClr val="bg1"/>
                </a:solidFill>
                <a:latin typeface="Arial" pitchFamily="34" charset="0"/>
                <a:cs typeface="Arial" pitchFamily="34" charset="0"/>
              </a:rPr>
              <a:t>e </a:t>
            </a:r>
            <a:r>
              <a:rPr lang="en-US" sz="700" b="1" dirty="0" err="1">
                <a:solidFill>
                  <a:schemeClr val="bg1"/>
                </a:solidFill>
                <a:latin typeface="Arial" pitchFamily="34" charset="0"/>
                <a:cs typeface="Arial" pitchFamily="34" charset="0"/>
              </a:rPr>
              <a:t>Controle</a:t>
            </a:r>
            <a:endParaRPr lang="pt-BR" sz="700" b="1" dirty="0">
              <a:solidFill>
                <a:schemeClr val="bg1"/>
              </a:solidFill>
              <a:latin typeface="Arial" pitchFamily="34" charset="0"/>
              <a:cs typeface="Arial" pitchFamily="34" charset="0"/>
            </a:endParaRPr>
          </a:p>
        </p:txBody>
      </p:sp>
      <p:sp>
        <p:nvSpPr>
          <p:cNvPr id="11" name="Rectangle 21"/>
          <p:cNvSpPr>
            <a:spLocks noChangeArrowheads="1"/>
          </p:cNvSpPr>
          <p:nvPr/>
        </p:nvSpPr>
        <p:spPr bwMode="auto">
          <a:xfrm>
            <a:off x="0" y="0"/>
            <a:ext cx="9144000" cy="523220"/>
          </a:xfrm>
          <a:prstGeom prst="rect">
            <a:avLst/>
          </a:prstGeom>
          <a:noFill/>
          <a:ln w="9525">
            <a:noFill/>
            <a:miter lim="800000"/>
            <a:headEnd/>
            <a:tailEnd/>
          </a:ln>
        </p:spPr>
        <p:txBody>
          <a:bodyPr wrap="square">
            <a:spAutoFit/>
          </a:bodyPr>
          <a:lstStyle/>
          <a:p>
            <a:pPr algn="ctr"/>
            <a:r>
              <a:rPr lang="en-US" sz="2800" b="1" dirty="0" err="1">
                <a:solidFill>
                  <a:srgbClr val="9E1D0C"/>
                </a:solidFill>
                <a:latin typeface="Tahoma" pitchFamily="34" charset="0"/>
              </a:rPr>
              <a:t>Gestão</a:t>
            </a:r>
            <a:r>
              <a:rPr lang="en-US" sz="2800" b="1" dirty="0">
                <a:solidFill>
                  <a:srgbClr val="9E1D0C"/>
                </a:solidFill>
                <a:latin typeface="Tahoma" pitchFamily="34" charset="0"/>
              </a:rPr>
              <a:t> de </a:t>
            </a:r>
            <a:r>
              <a:rPr lang="en-US" sz="2800" b="1" dirty="0" err="1">
                <a:solidFill>
                  <a:srgbClr val="9E1D0C"/>
                </a:solidFill>
                <a:latin typeface="Tahoma" pitchFamily="34" charset="0"/>
              </a:rPr>
              <a:t>Projetos</a:t>
            </a:r>
            <a:r>
              <a:rPr lang="en-US" sz="2800" b="1" dirty="0">
                <a:solidFill>
                  <a:srgbClr val="9E1D0C"/>
                </a:solidFill>
                <a:latin typeface="Tahoma" pitchFamily="34" charset="0"/>
              </a:rPr>
              <a:t> </a:t>
            </a:r>
            <a:r>
              <a:rPr lang="en-US" sz="2800" b="1" dirty="0" err="1">
                <a:solidFill>
                  <a:srgbClr val="9E1D0C"/>
                </a:solidFill>
                <a:latin typeface="Tahoma" pitchFamily="34" charset="0"/>
              </a:rPr>
              <a:t>Ágil</a:t>
            </a:r>
            <a:r>
              <a:rPr lang="en-US" sz="2800" b="1" dirty="0">
                <a:solidFill>
                  <a:srgbClr val="9E1D0C"/>
                </a:solidFill>
                <a:latin typeface="Tahoma" pitchFamily="34" charset="0"/>
              </a:rPr>
              <a:t>: </a:t>
            </a:r>
          </a:p>
        </p:txBody>
      </p:sp>
      <p:sp>
        <p:nvSpPr>
          <p:cNvPr id="12" name="Seta para a direita 11"/>
          <p:cNvSpPr/>
          <p:nvPr/>
        </p:nvSpPr>
        <p:spPr>
          <a:xfrm>
            <a:off x="447540" y="3271870"/>
            <a:ext cx="862652" cy="870570"/>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Iniciação</a:t>
            </a:r>
            <a:endParaRPr lang="pt-BR" sz="600" b="1" dirty="0">
              <a:solidFill>
                <a:schemeClr val="tx1"/>
              </a:solidFill>
              <a:latin typeface="Arial" pitchFamily="34" charset="0"/>
              <a:cs typeface="Arial" pitchFamily="34" charset="0"/>
            </a:endParaRPr>
          </a:p>
        </p:txBody>
      </p:sp>
      <p:sp>
        <p:nvSpPr>
          <p:cNvPr id="13" name="Seta para a direita 12"/>
          <p:cNvSpPr/>
          <p:nvPr/>
        </p:nvSpPr>
        <p:spPr>
          <a:xfrm>
            <a:off x="2334500" y="3274315"/>
            <a:ext cx="920029" cy="854477"/>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Encerramento</a:t>
            </a:r>
            <a:endParaRPr lang="pt-BR" sz="600" b="1" dirty="0">
              <a:solidFill>
                <a:schemeClr val="tx1"/>
              </a:solidFill>
              <a:latin typeface="Arial" pitchFamily="34" charset="0"/>
              <a:cs typeface="Arial" pitchFamily="34" charset="0"/>
            </a:endParaRPr>
          </a:p>
        </p:txBody>
      </p:sp>
      <p:sp>
        <p:nvSpPr>
          <p:cNvPr id="54" name="AutoShape 2"/>
          <p:cNvSpPr>
            <a:spLocks noChangeArrowheads="1"/>
          </p:cNvSpPr>
          <p:nvPr/>
        </p:nvSpPr>
        <p:spPr bwMode="auto">
          <a:xfrm>
            <a:off x="3323318" y="2756911"/>
            <a:ext cx="2633930" cy="1876992"/>
          </a:xfrm>
          <a:prstGeom prst="hexagon">
            <a:avLst>
              <a:gd name="adj" fmla="val 39576"/>
              <a:gd name="vf" fmla="val 11547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sz="600" b="1">
              <a:latin typeface="Arial" pitchFamily="34" charset="0"/>
              <a:cs typeface="Arial" pitchFamily="34" charset="0"/>
            </a:endParaRPr>
          </a:p>
        </p:txBody>
      </p:sp>
      <p:grpSp>
        <p:nvGrpSpPr>
          <p:cNvPr id="55" name="Grupo 54"/>
          <p:cNvGrpSpPr/>
          <p:nvPr/>
        </p:nvGrpSpPr>
        <p:grpSpPr>
          <a:xfrm>
            <a:off x="4191571" y="3042155"/>
            <a:ext cx="1063550" cy="830295"/>
            <a:chOff x="2956148" y="1776365"/>
            <a:chExt cx="2722010" cy="2693987"/>
          </a:xfrm>
        </p:grpSpPr>
        <p:sp>
          <p:nvSpPr>
            <p:cNvPr id="56" name="AutoShape 7"/>
            <p:cNvSpPr>
              <a:spLocks noChangeArrowheads="1"/>
            </p:cNvSpPr>
            <p:nvPr/>
          </p:nvSpPr>
          <p:spPr bwMode="auto">
            <a:xfrm>
              <a:off x="3002951" y="1806527"/>
              <a:ext cx="2675207" cy="2663825"/>
            </a:xfrm>
            <a:custGeom>
              <a:avLst/>
              <a:gdLst>
                <a:gd name="T0" fmla="*/ 208128553 w 21600"/>
                <a:gd name="T1" fmla="*/ 0 h 21600"/>
                <a:gd name="T2" fmla="*/ 68738617 w 21600"/>
                <a:gd name="T3" fmla="*/ 328516835 h 21600"/>
                <a:gd name="T4" fmla="*/ 218816193 w 21600"/>
                <a:gd name="T5" fmla="*/ 126387767 h 21600"/>
                <a:gd name="T6" fmla="*/ 352400821 w 21600"/>
                <a:gd name="T7" fmla="*/ 217262184 h 21600"/>
                <a:gd name="T8" fmla="*/ 486008100 w 21600"/>
                <a:gd name="T9" fmla="*/ 126387767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57" name="Rectangle 9"/>
            <p:cNvSpPr>
              <a:spLocks noChangeArrowheads="1"/>
            </p:cNvSpPr>
            <p:nvPr/>
          </p:nvSpPr>
          <p:spPr bwMode="auto">
            <a:xfrm>
              <a:off x="2956148" y="1776365"/>
              <a:ext cx="2460763" cy="601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Planejamento</a:t>
              </a:r>
              <a:endParaRPr lang="pt-BR" sz="600" b="1" dirty="0">
                <a:latin typeface="Arial" pitchFamily="34" charset="0"/>
                <a:cs typeface="Arial" pitchFamily="34" charset="0"/>
              </a:endParaRPr>
            </a:p>
          </p:txBody>
        </p:sp>
      </p:grpSp>
      <p:grpSp>
        <p:nvGrpSpPr>
          <p:cNvPr id="58" name="Grupo 57"/>
          <p:cNvGrpSpPr/>
          <p:nvPr/>
        </p:nvGrpSpPr>
        <p:grpSpPr>
          <a:xfrm>
            <a:off x="4128919" y="3677418"/>
            <a:ext cx="1029625" cy="860948"/>
            <a:chOff x="2614014" y="3678189"/>
            <a:chExt cx="3354986" cy="2592388"/>
          </a:xfrm>
        </p:grpSpPr>
        <p:sp>
          <p:nvSpPr>
            <p:cNvPr id="59" name="AutoShape 8"/>
            <p:cNvSpPr>
              <a:spLocks noChangeArrowheads="1"/>
            </p:cNvSpPr>
            <p:nvPr/>
          </p:nvSpPr>
          <p:spPr bwMode="auto">
            <a:xfrm rot="10800000">
              <a:off x="2614014" y="3678189"/>
              <a:ext cx="3354986" cy="2592388"/>
            </a:xfrm>
            <a:custGeom>
              <a:avLst/>
              <a:gdLst>
                <a:gd name="T0" fmla="*/ 208128488 w 21600"/>
                <a:gd name="T1" fmla="*/ 0 h 21600"/>
                <a:gd name="T2" fmla="*/ 68738596 w 21600"/>
                <a:gd name="T3" fmla="*/ 311133127 h 21600"/>
                <a:gd name="T4" fmla="*/ 218816125 w 21600"/>
                <a:gd name="T5" fmla="*/ 119699795 h 21600"/>
                <a:gd name="T6" fmla="*/ 352400712 w 21600"/>
                <a:gd name="T7" fmla="*/ 205765517 h 21600"/>
                <a:gd name="T8" fmla="*/ 486007950 w 21600"/>
                <a:gd name="T9" fmla="*/ 119699795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a:headEnd/>
              <a:tailEnd/>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60" name="Rectangle 10"/>
            <p:cNvSpPr>
              <a:spLocks noChangeArrowheads="1"/>
            </p:cNvSpPr>
            <p:nvPr/>
          </p:nvSpPr>
          <p:spPr bwMode="auto">
            <a:xfrm>
              <a:off x="3345534" y="5423613"/>
              <a:ext cx="2460762" cy="836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Processos</a:t>
              </a:r>
              <a:r>
                <a:rPr lang="en-US" sz="600" b="1" dirty="0">
                  <a:latin typeface="Arial" pitchFamily="34" charset="0"/>
                  <a:cs typeface="Arial" pitchFamily="34" charset="0"/>
                </a:rPr>
                <a:t> de </a:t>
              </a:r>
              <a:r>
                <a:rPr lang="en-US" sz="600" b="1" dirty="0" err="1">
                  <a:latin typeface="Arial" pitchFamily="34" charset="0"/>
                  <a:cs typeface="Arial" pitchFamily="34" charset="0"/>
                </a:rPr>
                <a:t>Execução</a:t>
              </a:r>
              <a:endParaRPr lang="pt-BR" sz="600" b="1" dirty="0">
                <a:latin typeface="Arial" pitchFamily="34" charset="0"/>
                <a:cs typeface="Arial" pitchFamily="34" charset="0"/>
              </a:endParaRPr>
            </a:p>
          </p:txBody>
        </p:sp>
      </p:grpSp>
      <p:sp>
        <p:nvSpPr>
          <p:cNvPr id="61" name="Rectangle 11"/>
          <p:cNvSpPr>
            <a:spLocks noChangeArrowheads="1"/>
          </p:cNvSpPr>
          <p:nvPr/>
        </p:nvSpPr>
        <p:spPr bwMode="auto">
          <a:xfrm>
            <a:off x="3802941" y="2762997"/>
            <a:ext cx="1697105"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pt-BR" sz="700" b="1" dirty="0">
                <a:solidFill>
                  <a:schemeClr val="bg1"/>
                </a:solidFill>
                <a:latin typeface="Arial" pitchFamily="34" charset="0"/>
                <a:cs typeface="Arial" pitchFamily="34" charset="0"/>
              </a:rPr>
              <a:t>Monitoramento</a:t>
            </a:r>
          </a:p>
          <a:p>
            <a:pPr algn="ctr"/>
            <a:r>
              <a:rPr lang="pt-BR" sz="700" b="1" dirty="0">
                <a:solidFill>
                  <a:schemeClr val="bg1"/>
                </a:solidFill>
                <a:latin typeface="Arial" pitchFamily="34" charset="0"/>
                <a:cs typeface="Arial" pitchFamily="34" charset="0"/>
              </a:rPr>
              <a:t>e </a:t>
            </a:r>
            <a:r>
              <a:rPr lang="en-US" sz="700" b="1" dirty="0" err="1">
                <a:solidFill>
                  <a:schemeClr val="bg1"/>
                </a:solidFill>
                <a:latin typeface="Arial" pitchFamily="34" charset="0"/>
                <a:cs typeface="Arial" pitchFamily="34" charset="0"/>
              </a:rPr>
              <a:t>Controle</a:t>
            </a:r>
            <a:endParaRPr lang="pt-BR" sz="700" b="1" dirty="0">
              <a:solidFill>
                <a:schemeClr val="bg1"/>
              </a:solidFill>
              <a:latin typeface="Arial" pitchFamily="34" charset="0"/>
              <a:cs typeface="Arial" pitchFamily="34" charset="0"/>
            </a:endParaRPr>
          </a:p>
        </p:txBody>
      </p:sp>
      <p:sp>
        <p:nvSpPr>
          <p:cNvPr id="62" name="Seta para a direita 61"/>
          <p:cNvSpPr/>
          <p:nvPr/>
        </p:nvSpPr>
        <p:spPr>
          <a:xfrm>
            <a:off x="3327217" y="3268702"/>
            <a:ext cx="862652" cy="870570"/>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Iniciação</a:t>
            </a:r>
            <a:endParaRPr lang="pt-BR" sz="600" b="1" dirty="0">
              <a:solidFill>
                <a:schemeClr val="tx1"/>
              </a:solidFill>
              <a:latin typeface="Arial" pitchFamily="34" charset="0"/>
              <a:cs typeface="Arial" pitchFamily="34" charset="0"/>
            </a:endParaRPr>
          </a:p>
        </p:txBody>
      </p:sp>
      <p:sp>
        <p:nvSpPr>
          <p:cNvPr id="63" name="Seta para a direita 62"/>
          <p:cNvSpPr/>
          <p:nvPr/>
        </p:nvSpPr>
        <p:spPr>
          <a:xfrm>
            <a:off x="5214177" y="3271147"/>
            <a:ext cx="920029" cy="854477"/>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Encerramento</a:t>
            </a:r>
            <a:endParaRPr lang="pt-BR" sz="600" b="1" dirty="0">
              <a:solidFill>
                <a:schemeClr val="tx1"/>
              </a:solidFill>
              <a:latin typeface="Arial" pitchFamily="34" charset="0"/>
              <a:cs typeface="Arial" pitchFamily="34" charset="0"/>
            </a:endParaRPr>
          </a:p>
        </p:txBody>
      </p:sp>
      <p:sp>
        <p:nvSpPr>
          <p:cNvPr id="64" name="AutoShape 2"/>
          <p:cNvSpPr>
            <a:spLocks noChangeArrowheads="1"/>
          </p:cNvSpPr>
          <p:nvPr/>
        </p:nvSpPr>
        <p:spPr bwMode="auto">
          <a:xfrm>
            <a:off x="6202995" y="2756911"/>
            <a:ext cx="2633930" cy="1876992"/>
          </a:xfrm>
          <a:prstGeom prst="hexagon">
            <a:avLst>
              <a:gd name="adj" fmla="val 39576"/>
              <a:gd name="vf" fmla="val 11547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sz="600" b="1">
              <a:latin typeface="Arial" pitchFamily="34" charset="0"/>
              <a:cs typeface="Arial" pitchFamily="34" charset="0"/>
            </a:endParaRPr>
          </a:p>
        </p:txBody>
      </p:sp>
      <p:grpSp>
        <p:nvGrpSpPr>
          <p:cNvPr id="65" name="Grupo 64"/>
          <p:cNvGrpSpPr/>
          <p:nvPr/>
        </p:nvGrpSpPr>
        <p:grpSpPr>
          <a:xfrm>
            <a:off x="7071248" y="3042155"/>
            <a:ext cx="1063550" cy="830295"/>
            <a:chOff x="2956148" y="1776365"/>
            <a:chExt cx="2722010" cy="2693987"/>
          </a:xfrm>
        </p:grpSpPr>
        <p:sp>
          <p:nvSpPr>
            <p:cNvPr id="66" name="AutoShape 7"/>
            <p:cNvSpPr>
              <a:spLocks noChangeArrowheads="1"/>
            </p:cNvSpPr>
            <p:nvPr/>
          </p:nvSpPr>
          <p:spPr bwMode="auto">
            <a:xfrm>
              <a:off x="3002951" y="1806527"/>
              <a:ext cx="2675207" cy="2663825"/>
            </a:xfrm>
            <a:custGeom>
              <a:avLst/>
              <a:gdLst>
                <a:gd name="T0" fmla="*/ 208128553 w 21600"/>
                <a:gd name="T1" fmla="*/ 0 h 21600"/>
                <a:gd name="T2" fmla="*/ 68738617 w 21600"/>
                <a:gd name="T3" fmla="*/ 328516835 h 21600"/>
                <a:gd name="T4" fmla="*/ 218816193 w 21600"/>
                <a:gd name="T5" fmla="*/ 126387767 h 21600"/>
                <a:gd name="T6" fmla="*/ 352400821 w 21600"/>
                <a:gd name="T7" fmla="*/ 217262184 h 21600"/>
                <a:gd name="T8" fmla="*/ 486008100 w 21600"/>
                <a:gd name="T9" fmla="*/ 126387767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67" name="Rectangle 9"/>
            <p:cNvSpPr>
              <a:spLocks noChangeArrowheads="1"/>
            </p:cNvSpPr>
            <p:nvPr/>
          </p:nvSpPr>
          <p:spPr bwMode="auto">
            <a:xfrm>
              <a:off x="2956148" y="1776365"/>
              <a:ext cx="2460763" cy="601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Planejamento</a:t>
              </a:r>
              <a:endParaRPr lang="pt-BR" sz="600" b="1" dirty="0">
                <a:latin typeface="Arial" pitchFamily="34" charset="0"/>
                <a:cs typeface="Arial" pitchFamily="34" charset="0"/>
              </a:endParaRPr>
            </a:p>
          </p:txBody>
        </p:sp>
      </p:grpSp>
      <p:grpSp>
        <p:nvGrpSpPr>
          <p:cNvPr id="68" name="Grupo 67"/>
          <p:cNvGrpSpPr/>
          <p:nvPr/>
        </p:nvGrpSpPr>
        <p:grpSpPr>
          <a:xfrm>
            <a:off x="7008596" y="3677418"/>
            <a:ext cx="1029625" cy="860948"/>
            <a:chOff x="2614014" y="3678189"/>
            <a:chExt cx="3354986" cy="2592388"/>
          </a:xfrm>
        </p:grpSpPr>
        <p:sp>
          <p:nvSpPr>
            <p:cNvPr id="69" name="AutoShape 8"/>
            <p:cNvSpPr>
              <a:spLocks noChangeArrowheads="1"/>
            </p:cNvSpPr>
            <p:nvPr/>
          </p:nvSpPr>
          <p:spPr bwMode="auto">
            <a:xfrm rot="10800000">
              <a:off x="2614014" y="3678189"/>
              <a:ext cx="3354986" cy="2592388"/>
            </a:xfrm>
            <a:custGeom>
              <a:avLst/>
              <a:gdLst>
                <a:gd name="T0" fmla="*/ 208128488 w 21600"/>
                <a:gd name="T1" fmla="*/ 0 h 21600"/>
                <a:gd name="T2" fmla="*/ 68738596 w 21600"/>
                <a:gd name="T3" fmla="*/ 311133127 h 21600"/>
                <a:gd name="T4" fmla="*/ 218816125 w 21600"/>
                <a:gd name="T5" fmla="*/ 119699795 h 21600"/>
                <a:gd name="T6" fmla="*/ 352400712 w 21600"/>
                <a:gd name="T7" fmla="*/ 205765517 h 21600"/>
                <a:gd name="T8" fmla="*/ 486007950 w 21600"/>
                <a:gd name="T9" fmla="*/ 119699795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a:headEnd/>
              <a:tailEnd/>
            </a:ln>
          </p:spPr>
          <p:style>
            <a:lnRef idx="0">
              <a:schemeClr val="accent3"/>
            </a:lnRef>
            <a:fillRef idx="3">
              <a:schemeClr val="accent3"/>
            </a:fillRef>
            <a:effectRef idx="3">
              <a:schemeClr val="accent3"/>
            </a:effectRef>
            <a:fontRef idx="minor">
              <a:schemeClr val="lt1"/>
            </a:fontRef>
          </p:style>
          <p:txBody>
            <a:bodyPr wrap="none" anchor="ctr"/>
            <a:lstStyle/>
            <a:p>
              <a:endParaRPr lang="pt-BR" sz="800" b="1">
                <a:latin typeface="Arial" pitchFamily="34" charset="0"/>
                <a:cs typeface="Arial" pitchFamily="34" charset="0"/>
              </a:endParaRPr>
            </a:p>
          </p:txBody>
        </p:sp>
        <p:sp>
          <p:nvSpPr>
            <p:cNvPr id="70" name="Rectangle 10"/>
            <p:cNvSpPr>
              <a:spLocks noChangeArrowheads="1"/>
            </p:cNvSpPr>
            <p:nvPr/>
          </p:nvSpPr>
          <p:spPr bwMode="auto">
            <a:xfrm>
              <a:off x="3345534" y="5423613"/>
              <a:ext cx="2460762" cy="557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600" b="1" dirty="0" err="1">
                  <a:latin typeface="Arial" pitchFamily="34" charset="0"/>
                  <a:cs typeface="Arial" pitchFamily="34" charset="0"/>
                </a:rPr>
                <a:t>Execução</a:t>
              </a:r>
              <a:endParaRPr lang="pt-BR" sz="600" b="1" dirty="0">
                <a:latin typeface="Arial" pitchFamily="34" charset="0"/>
                <a:cs typeface="Arial" pitchFamily="34" charset="0"/>
              </a:endParaRPr>
            </a:p>
          </p:txBody>
        </p:sp>
      </p:grpSp>
      <p:sp>
        <p:nvSpPr>
          <p:cNvPr id="71" name="Rectangle 11"/>
          <p:cNvSpPr>
            <a:spLocks noChangeArrowheads="1"/>
          </p:cNvSpPr>
          <p:nvPr/>
        </p:nvSpPr>
        <p:spPr bwMode="auto">
          <a:xfrm>
            <a:off x="6682618" y="2762997"/>
            <a:ext cx="1697105"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pt-BR" sz="700" b="1" dirty="0">
                <a:solidFill>
                  <a:schemeClr val="bg1"/>
                </a:solidFill>
                <a:latin typeface="Arial" pitchFamily="34" charset="0"/>
                <a:cs typeface="Arial" pitchFamily="34" charset="0"/>
              </a:rPr>
              <a:t>Monitoramento</a:t>
            </a:r>
          </a:p>
          <a:p>
            <a:pPr algn="ctr"/>
            <a:r>
              <a:rPr lang="pt-BR" sz="700" b="1" dirty="0">
                <a:solidFill>
                  <a:schemeClr val="bg1"/>
                </a:solidFill>
                <a:latin typeface="Arial" pitchFamily="34" charset="0"/>
                <a:cs typeface="Arial" pitchFamily="34" charset="0"/>
              </a:rPr>
              <a:t>e </a:t>
            </a:r>
            <a:r>
              <a:rPr lang="en-US" sz="700" b="1" dirty="0" err="1">
                <a:solidFill>
                  <a:schemeClr val="bg1"/>
                </a:solidFill>
                <a:latin typeface="Arial" pitchFamily="34" charset="0"/>
                <a:cs typeface="Arial" pitchFamily="34" charset="0"/>
              </a:rPr>
              <a:t>Controle</a:t>
            </a:r>
            <a:endParaRPr lang="pt-BR" sz="700" b="1" dirty="0">
              <a:solidFill>
                <a:schemeClr val="bg1"/>
              </a:solidFill>
              <a:latin typeface="Arial" pitchFamily="34" charset="0"/>
              <a:cs typeface="Arial" pitchFamily="34" charset="0"/>
            </a:endParaRPr>
          </a:p>
        </p:txBody>
      </p:sp>
      <p:sp>
        <p:nvSpPr>
          <p:cNvPr id="72" name="Seta para a direita 71"/>
          <p:cNvSpPr/>
          <p:nvPr/>
        </p:nvSpPr>
        <p:spPr>
          <a:xfrm>
            <a:off x="6206894" y="3268702"/>
            <a:ext cx="862652" cy="870570"/>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Iniciação</a:t>
            </a:r>
            <a:endParaRPr lang="pt-BR" sz="600" b="1" dirty="0">
              <a:solidFill>
                <a:schemeClr val="tx1"/>
              </a:solidFill>
              <a:latin typeface="Arial" pitchFamily="34" charset="0"/>
              <a:cs typeface="Arial" pitchFamily="34" charset="0"/>
            </a:endParaRPr>
          </a:p>
        </p:txBody>
      </p:sp>
      <p:sp>
        <p:nvSpPr>
          <p:cNvPr id="73" name="Seta para a direita 72"/>
          <p:cNvSpPr/>
          <p:nvPr/>
        </p:nvSpPr>
        <p:spPr>
          <a:xfrm>
            <a:off x="8093854" y="3271147"/>
            <a:ext cx="920029" cy="854477"/>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600" b="1" dirty="0" err="1">
                <a:solidFill>
                  <a:schemeClr val="tx1"/>
                </a:solidFill>
                <a:latin typeface="Arial" pitchFamily="34" charset="0"/>
                <a:cs typeface="Arial" pitchFamily="34" charset="0"/>
              </a:rPr>
              <a:t>Encerramento</a:t>
            </a:r>
            <a:endParaRPr lang="pt-BR" sz="600" b="1" dirty="0">
              <a:solidFill>
                <a:schemeClr val="tx1"/>
              </a:solidFill>
              <a:latin typeface="Arial" pitchFamily="34" charset="0"/>
              <a:cs typeface="Arial" pitchFamily="34" charset="0"/>
            </a:endParaRPr>
          </a:p>
        </p:txBody>
      </p:sp>
      <p:sp>
        <p:nvSpPr>
          <p:cNvPr id="74" name="Line 3"/>
          <p:cNvSpPr>
            <a:spLocks noChangeShapeType="1"/>
          </p:cNvSpPr>
          <p:nvPr/>
        </p:nvSpPr>
        <p:spPr bwMode="auto">
          <a:xfrm flipV="1">
            <a:off x="363348" y="2036020"/>
            <a:ext cx="0" cy="3581400"/>
          </a:xfrm>
          <a:prstGeom prst="line">
            <a:avLst/>
          </a:prstGeom>
          <a:noFill/>
          <a:ln w="57150">
            <a:solidFill>
              <a:schemeClr val="accent3">
                <a:lumMod val="50000"/>
              </a:schemeClr>
            </a:solidFill>
            <a:round/>
            <a:headEnd/>
            <a:tailEnd type="triangle" w="med" len="med"/>
          </a:ln>
          <a:effectLst/>
        </p:spPr>
        <p:txBody>
          <a:bodyPr wrap="none" anchor="ctr"/>
          <a:lstStyle/>
          <a:p>
            <a:endParaRPr lang="pt-BR"/>
          </a:p>
        </p:txBody>
      </p:sp>
      <p:sp>
        <p:nvSpPr>
          <p:cNvPr id="75" name="Line 4"/>
          <p:cNvSpPr>
            <a:spLocks noChangeShapeType="1"/>
          </p:cNvSpPr>
          <p:nvPr/>
        </p:nvSpPr>
        <p:spPr bwMode="auto">
          <a:xfrm>
            <a:off x="342883" y="5591268"/>
            <a:ext cx="8670999" cy="0"/>
          </a:xfrm>
          <a:prstGeom prst="line">
            <a:avLst/>
          </a:prstGeom>
          <a:noFill/>
          <a:ln w="57150">
            <a:solidFill>
              <a:schemeClr val="accent3">
                <a:lumMod val="50000"/>
              </a:schemeClr>
            </a:solidFill>
            <a:round/>
            <a:headEnd/>
            <a:tailEnd type="triangle" w="med" len="med"/>
          </a:ln>
          <a:effectLst/>
        </p:spPr>
        <p:txBody>
          <a:bodyPr wrap="none" anchor="ctr"/>
          <a:lstStyle/>
          <a:p>
            <a:endParaRPr lang="pt-BR"/>
          </a:p>
        </p:txBody>
      </p:sp>
      <p:sp>
        <p:nvSpPr>
          <p:cNvPr id="76" name="Text Box 18"/>
          <p:cNvSpPr txBox="1">
            <a:spLocks noChangeArrowheads="1"/>
          </p:cNvSpPr>
          <p:nvPr/>
        </p:nvSpPr>
        <p:spPr bwMode="auto">
          <a:xfrm>
            <a:off x="8365628" y="5620040"/>
            <a:ext cx="648254" cy="276999"/>
          </a:xfrm>
          <a:prstGeom prst="rect">
            <a:avLst/>
          </a:prstGeom>
          <a:noFill/>
          <a:ln w="9525">
            <a:noFill/>
            <a:miter lim="800000"/>
            <a:headEnd/>
            <a:tailEnd/>
          </a:ln>
          <a:effectLst/>
        </p:spPr>
        <p:txBody>
          <a:bodyPr wrap="none">
            <a:spAutoFit/>
          </a:bodyPr>
          <a:lstStyle/>
          <a:p>
            <a:pPr algn="l">
              <a:spcBef>
                <a:spcPct val="0"/>
              </a:spcBef>
            </a:pPr>
            <a:r>
              <a:rPr lang="pt-BR" sz="1200" dirty="0">
                <a:solidFill>
                  <a:srgbClr val="FF0000"/>
                </a:solidFill>
                <a:latin typeface="Arial" panose="020B0604020202020204" pitchFamily="34" charset="0"/>
                <a:cs typeface="Arial" panose="020B0604020202020204" pitchFamily="34" charset="0"/>
              </a:rPr>
              <a:t>Tempo</a:t>
            </a:r>
          </a:p>
        </p:txBody>
      </p:sp>
      <p:sp>
        <p:nvSpPr>
          <p:cNvPr id="77" name="Text Box 18"/>
          <p:cNvSpPr txBox="1">
            <a:spLocks noChangeArrowheads="1"/>
          </p:cNvSpPr>
          <p:nvPr/>
        </p:nvSpPr>
        <p:spPr bwMode="auto">
          <a:xfrm>
            <a:off x="3643889" y="5689486"/>
            <a:ext cx="2177199" cy="276999"/>
          </a:xfrm>
          <a:prstGeom prst="rect">
            <a:avLst/>
          </a:prstGeom>
          <a:noFill/>
          <a:ln w="9525">
            <a:noFill/>
            <a:miter lim="800000"/>
            <a:headEnd/>
            <a:tailEnd/>
          </a:ln>
          <a:effectLst/>
        </p:spPr>
        <p:txBody>
          <a:bodyPr wrap="none">
            <a:spAutoFit/>
          </a:bodyPr>
          <a:lstStyle/>
          <a:p>
            <a:pPr algn="l">
              <a:spcBef>
                <a:spcPct val="0"/>
              </a:spcBef>
            </a:pPr>
            <a:r>
              <a:rPr lang="pt-BR" sz="1200" dirty="0">
                <a:solidFill>
                  <a:srgbClr val="3333FF"/>
                </a:solidFill>
                <a:latin typeface="Arial" panose="020B0604020202020204" pitchFamily="34" charset="0"/>
                <a:cs typeface="Arial" panose="020B0604020202020204" pitchFamily="34" charset="0"/>
              </a:rPr>
              <a:t>Ciclos de iteração sequencial</a:t>
            </a:r>
          </a:p>
        </p:txBody>
      </p:sp>
    </p:spTree>
    <p:extLst>
      <p:ext uri="{BB962C8B-B14F-4D97-AF65-F5344CB8AC3E}">
        <p14:creationId xmlns:p14="http://schemas.microsoft.com/office/powerpoint/2010/main" val="3191079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p:bldP spid="12" grpId="0" animBg="1"/>
      <p:bldP spid="13" grpId="0" animBg="1"/>
      <p:bldP spid="54" grpId="0" animBg="1"/>
      <p:bldP spid="61" grpId="0"/>
      <p:bldP spid="62" grpId="0" animBg="1"/>
      <p:bldP spid="63" grpId="0" animBg="1"/>
      <p:bldP spid="64" grpId="0" animBg="1"/>
      <p:bldP spid="71" grpId="0"/>
      <p:bldP spid="72" grpId="0" animBg="1"/>
      <p:bldP spid="7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7938"/>
            <a:ext cx="8229600" cy="1143000"/>
          </a:xfrm>
        </p:spPr>
        <p:txBody>
          <a:bodyPr/>
          <a:lstStyle/>
          <a:p>
            <a:r>
              <a:rPr lang="pt-BR" b="1" dirty="0">
                <a:solidFill>
                  <a:srgbClr val="9E1D0C"/>
                </a:solidFill>
              </a:rPr>
              <a:t>Tradicional x Ágil: ciclos de vida</a:t>
            </a:r>
          </a:p>
        </p:txBody>
      </p:sp>
      <p:pic>
        <p:nvPicPr>
          <p:cNvPr id="1026" name="Picture 2" descr="https://felipelirarocha.files.wordpress.com/2013/07/imagem2_ciclodevida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175" y="1390865"/>
            <a:ext cx="7029450" cy="2567576"/>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p:cNvSpPr txBox="1"/>
          <p:nvPr/>
        </p:nvSpPr>
        <p:spPr>
          <a:xfrm>
            <a:off x="1200150" y="1065213"/>
            <a:ext cx="4467954" cy="369332"/>
          </a:xfrm>
          <a:prstGeom prst="rect">
            <a:avLst/>
          </a:prstGeom>
          <a:noFill/>
        </p:spPr>
        <p:txBody>
          <a:bodyPr wrap="none" rtlCol="0">
            <a:spAutoFit/>
          </a:bodyPr>
          <a:lstStyle/>
          <a:p>
            <a:r>
              <a:rPr lang="pt-BR" b="1" dirty="0">
                <a:solidFill>
                  <a:srgbClr val="3333FF"/>
                </a:solidFill>
              </a:rPr>
              <a:t>Gerenciamento Tradicional de Projetos</a:t>
            </a:r>
          </a:p>
        </p:txBody>
      </p:sp>
      <p:sp>
        <p:nvSpPr>
          <p:cNvPr id="7" name="CaixaDeTexto 6"/>
          <p:cNvSpPr txBox="1"/>
          <p:nvPr/>
        </p:nvSpPr>
        <p:spPr>
          <a:xfrm>
            <a:off x="357919" y="4098122"/>
            <a:ext cx="3685624" cy="369332"/>
          </a:xfrm>
          <a:prstGeom prst="rect">
            <a:avLst/>
          </a:prstGeom>
          <a:noFill/>
        </p:spPr>
        <p:txBody>
          <a:bodyPr wrap="none" rtlCol="0">
            <a:spAutoFit/>
          </a:bodyPr>
          <a:lstStyle/>
          <a:p>
            <a:r>
              <a:rPr lang="pt-BR" b="1" dirty="0">
                <a:solidFill>
                  <a:srgbClr val="00B050"/>
                </a:solidFill>
              </a:rPr>
              <a:t>Gerenciamento Ágil de Projetos</a:t>
            </a:r>
          </a:p>
        </p:txBody>
      </p:sp>
      <p:sp>
        <p:nvSpPr>
          <p:cNvPr id="5" name="CaixaDeTexto 4"/>
          <p:cNvSpPr txBox="1"/>
          <p:nvPr/>
        </p:nvSpPr>
        <p:spPr>
          <a:xfrm>
            <a:off x="8465801" y="6581001"/>
            <a:ext cx="678199" cy="276999"/>
          </a:xfrm>
          <a:prstGeom prst="rect">
            <a:avLst/>
          </a:prstGeom>
          <a:noFill/>
        </p:spPr>
        <p:txBody>
          <a:bodyPr wrap="none" rtlCol="0">
            <a:spAutoFit/>
          </a:bodyPr>
          <a:lstStyle/>
          <a:p>
            <a:r>
              <a:rPr lang="pt-BR" sz="1200" b="1" dirty="0"/>
              <a:t>Tempo</a:t>
            </a:r>
          </a:p>
        </p:txBody>
      </p:sp>
      <p:sp>
        <p:nvSpPr>
          <p:cNvPr id="9" name="CaixaDeTexto 8"/>
          <p:cNvSpPr txBox="1"/>
          <p:nvPr/>
        </p:nvSpPr>
        <p:spPr>
          <a:xfrm rot="16200000">
            <a:off x="-439651" y="5743575"/>
            <a:ext cx="1176925" cy="276999"/>
          </a:xfrm>
          <a:prstGeom prst="rect">
            <a:avLst/>
          </a:prstGeom>
          <a:noFill/>
        </p:spPr>
        <p:txBody>
          <a:bodyPr wrap="none" rtlCol="0">
            <a:spAutoFit/>
          </a:bodyPr>
          <a:lstStyle/>
          <a:p>
            <a:r>
              <a:rPr lang="pt-BR" sz="1200" b="1" dirty="0">
                <a:latin typeface="Arial Black" panose="020B0A04020102020204" pitchFamily="34" charset="0"/>
              </a:rPr>
              <a:t>Intensidade</a:t>
            </a:r>
          </a:p>
        </p:txBody>
      </p:sp>
      <p:sp>
        <p:nvSpPr>
          <p:cNvPr id="10" name="Line 3"/>
          <p:cNvSpPr>
            <a:spLocks noChangeShapeType="1"/>
          </p:cNvSpPr>
          <p:nvPr/>
        </p:nvSpPr>
        <p:spPr bwMode="auto">
          <a:xfrm flipV="1">
            <a:off x="309775" y="4455103"/>
            <a:ext cx="0" cy="2049663"/>
          </a:xfrm>
          <a:prstGeom prst="line">
            <a:avLst/>
          </a:prstGeom>
          <a:noFill/>
          <a:ln w="57150">
            <a:solidFill>
              <a:schemeClr val="tx1"/>
            </a:solidFill>
            <a:round/>
            <a:headEnd/>
            <a:tailEnd type="triangle" w="med" len="med"/>
          </a:ln>
          <a:effectLst/>
        </p:spPr>
        <p:txBody>
          <a:bodyPr wrap="none" anchor="ctr"/>
          <a:lstStyle/>
          <a:p>
            <a:endParaRPr lang="pt-BR"/>
          </a:p>
        </p:txBody>
      </p:sp>
      <p:sp>
        <p:nvSpPr>
          <p:cNvPr id="11" name="Line 4"/>
          <p:cNvSpPr>
            <a:spLocks noChangeShapeType="1"/>
          </p:cNvSpPr>
          <p:nvPr/>
        </p:nvSpPr>
        <p:spPr bwMode="auto">
          <a:xfrm>
            <a:off x="309774" y="6470536"/>
            <a:ext cx="8834225" cy="12129"/>
          </a:xfrm>
          <a:prstGeom prst="line">
            <a:avLst/>
          </a:prstGeom>
          <a:noFill/>
          <a:ln w="57150">
            <a:solidFill>
              <a:schemeClr val="tx1"/>
            </a:solidFill>
            <a:round/>
            <a:headEnd/>
            <a:tailEnd type="triangle" w="med" len="med"/>
          </a:ln>
          <a:effectLst/>
        </p:spPr>
        <p:txBody>
          <a:bodyPr wrap="none" anchor="ctr"/>
          <a:lstStyle/>
          <a:p>
            <a:endParaRPr lang="pt-BR"/>
          </a:p>
        </p:txBody>
      </p:sp>
      <p:sp>
        <p:nvSpPr>
          <p:cNvPr id="12" name="Freeform 5"/>
          <p:cNvSpPr>
            <a:spLocks/>
          </p:cNvSpPr>
          <p:nvPr/>
        </p:nvSpPr>
        <p:spPr bwMode="auto">
          <a:xfrm>
            <a:off x="377935" y="6104305"/>
            <a:ext cx="361560" cy="328212"/>
          </a:xfrm>
          <a:custGeom>
            <a:avLst/>
            <a:gdLst/>
            <a:ahLst/>
            <a:cxnLst>
              <a:cxn ang="0">
                <a:pos x="0" y="384"/>
              </a:cxn>
              <a:cxn ang="0">
                <a:pos x="240" y="0"/>
              </a:cxn>
              <a:cxn ang="0">
                <a:pos x="624" y="384"/>
              </a:cxn>
            </a:cxnLst>
            <a:rect l="0" t="0" r="r" b="b"/>
            <a:pathLst>
              <a:path w="624" h="384">
                <a:moveTo>
                  <a:pt x="0" y="384"/>
                </a:moveTo>
                <a:cubicBezTo>
                  <a:pt x="68" y="192"/>
                  <a:pt x="136" y="0"/>
                  <a:pt x="240" y="0"/>
                </a:cubicBezTo>
                <a:cubicBezTo>
                  <a:pt x="344" y="0"/>
                  <a:pt x="484" y="192"/>
                  <a:pt x="624" y="384"/>
                </a:cubicBezTo>
              </a:path>
            </a:pathLst>
          </a:custGeom>
          <a:noFill/>
          <a:ln w="38100">
            <a:solidFill>
              <a:schemeClr val="tx1"/>
            </a:solidFill>
            <a:round/>
            <a:headEnd/>
            <a:tailEnd/>
          </a:ln>
          <a:effectLst/>
        </p:spPr>
        <p:txBody>
          <a:bodyPr wrap="none" anchor="ctr"/>
          <a:lstStyle/>
          <a:p>
            <a:endParaRPr lang="pt-BR" sz="1000"/>
          </a:p>
        </p:txBody>
      </p:sp>
      <p:sp>
        <p:nvSpPr>
          <p:cNvPr id="13" name="Freeform 6"/>
          <p:cNvSpPr>
            <a:spLocks/>
          </p:cNvSpPr>
          <p:nvPr/>
        </p:nvSpPr>
        <p:spPr bwMode="auto">
          <a:xfrm>
            <a:off x="622000" y="6035563"/>
            <a:ext cx="2275842" cy="396954"/>
          </a:xfrm>
          <a:custGeom>
            <a:avLst/>
            <a:gdLst/>
            <a:ahLst/>
            <a:cxnLst>
              <a:cxn ang="0">
                <a:pos x="0" y="864"/>
              </a:cxn>
              <a:cxn ang="0">
                <a:pos x="960" y="48"/>
              </a:cxn>
              <a:cxn ang="0">
                <a:pos x="2064" y="576"/>
              </a:cxn>
              <a:cxn ang="0">
                <a:pos x="3024" y="672"/>
              </a:cxn>
              <a:cxn ang="0">
                <a:pos x="3696" y="864"/>
              </a:cxn>
            </a:cxnLst>
            <a:rect l="0" t="0" r="r" b="b"/>
            <a:pathLst>
              <a:path w="3696" h="864">
                <a:moveTo>
                  <a:pt x="0" y="864"/>
                </a:moveTo>
                <a:cubicBezTo>
                  <a:pt x="308" y="480"/>
                  <a:pt x="616" y="96"/>
                  <a:pt x="960" y="48"/>
                </a:cubicBezTo>
                <a:cubicBezTo>
                  <a:pt x="1304" y="0"/>
                  <a:pt x="1720" y="472"/>
                  <a:pt x="2064" y="576"/>
                </a:cubicBezTo>
                <a:cubicBezTo>
                  <a:pt x="2408" y="680"/>
                  <a:pt x="2752" y="624"/>
                  <a:pt x="3024" y="672"/>
                </a:cubicBezTo>
                <a:cubicBezTo>
                  <a:pt x="3296" y="720"/>
                  <a:pt x="3496" y="792"/>
                  <a:pt x="3696" y="864"/>
                </a:cubicBezTo>
              </a:path>
            </a:pathLst>
          </a:custGeom>
          <a:noFill/>
          <a:ln w="38100">
            <a:solidFill>
              <a:srgbClr val="0000FF"/>
            </a:solidFill>
            <a:round/>
            <a:headEnd/>
            <a:tailEnd/>
          </a:ln>
          <a:effectLst/>
        </p:spPr>
        <p:txBody>
          <a:bodyPr wrap="none" anchor="ctr"/>
          <a:lstStyle/>
          <a:p>
            <a:endParaRPr lang="pt-BR" sz="1000"/>
          </a:p>
        </p:txBody>
      </p:sp>
      <p:sp>
        <p:nvSpPr>
          <p:cNvPr id="14" name="Freeform 7"/>
          <p:cNvSpPr>
            <a:spLocks/>
          </p:cNvSpPr>
          <p:nvPr/>
        </p:nvSpPr>
        <p:spPr bwMode="auto">
          <a:xfrm>
            <a:off x="598252" y="6095554"/>
            <a:ext cx="2299590" cy="382914"/>
          </a:xfrm>
          <a:custGeom>
            <a:avLst/>
            <a:gdLst/>
            <a:ahLst/>
            <a:cxnLst>
              <a:cxn ang="0">
                <a:pos x="0" y="384"/>
              </a:cxn>
              <a:cxn ang="0">
                <a:pos x="2112" y="0"/>
              </a:cxn>
              <a:cxn ang="0">
                <a:pos x="4080" y="384"/>
              </a:cxn>
              <a:cxn ang="0">
                <a:pos x="3936" y="384"/>
              </a:cxn>
            </a:cxnLst>
            <a:rect l="0" t="0" r="r" b="b"/>
            <a:pathLst>
              <a:path w="4384" h="448">
                <a:moveTo>
                  <a:pt x="0" y="384"/>
                </a:moveTo>
                <a:cubicBezTo>
                  <a:pt x="716" y="192"/>
                  <a:pt x="1432" y="0"/>
                  <a:pt x="2112" y="0"/>
                </a:cubicBezTo>
                <a:cubicBezTo>
                  <a:pt x="2792" y="0"/>
                  <a:pt x="3776" y="320"/>
                  <a:pt x="4080" y="384"/>
                </a:cubicBezTo>
                <a:cubicBezTo>
                  <a:pt x="4384" y="448"/>
                  <a:pt x="3944" y="344"/>
                  <a:pt x="3936" y="384"/>
                </a:cubicBezTo>
              </a:path>
            </a:pathLst>
          </a:custGeom>
          <a:noFill/>
          <a:ln w="38100">
            <a:solidFill>
              <a:srgbClr val="FF0000"/>
            </a:solidFill>
            <a:round/>
            <a:headEnd/>
            <a:tailEnd/>
          </a:ln>
          <a:effectLst/>
        </p:spPr>
        <p:txBody>
          <a:bodyPr wrap="none" anchor="ctr"/>
          <a:lstStyle/>
          <a:p>
            <a:endParaRPr lang="pt-BR" sz="1000"/>
          </a:p>
        </p:txBody>
      </p:sp>
      <p:sp>
        <p:nvSpPr>
          <p:cNvPr id="15" name="Freeform 8"/>
          <p:cNvSpPr>
            <a:spLocks/>
          </p:cNvSpPr>
          <p:nvPr/>
        </p:nvSpPr>
        <p:spPr bwMode="auto">
          <a:xfrm>
            <a:off x="622002" y="5479933"/>
            <a:ext cx="2190749" cy="952583"/>
          </a:xfrm>
          <a:custGeom>
            <a:avLst/>
            <a:gdLst/>
            <a:ahLst/>
            <a:cxnLst>
              <a:cxn ang="0">
                <a:pos x="0" y="1496"/>
              </a:cxn>
              <a:cxn ang="0">
                <a:pos x="1008" y="1160"/>
              </a:cxn>
              <a:cxn ang="0">
                <a:pos x="1968" y="152"/>
              </a:cxn>
              <a:cxn ang="0">
                <a:pos x="2928" y="248"/>
              </a:cxn>
              <a:cxn ang="0">
                <a:pos x="4032" y="1496"/>
              </a:cxn>
            </a:cxnLst>
            <a:rect l="0" t="0" r="r" b="b"/>
            <a:pathLst>
              <a:path w="4032" h="1496">
                <a:moveTo>
                  <a:pt x="0" y="1496"/>
                </a:moveTo>
                <a:cubicBezTo>
                  <a:pt x="340" y="1440"/>
                  <a:pt x="680" y="1384"/>
                  <a:pt x="1008" y="1160"/>
                </a:cubicBezTo>
                <a:cubicBezTo>
                  <a:pt x="1336" y="936"/>
                  <a:pt x="1648" y="304"/>
                  <a:pt x="1968" y="152"/>
                </a:cubicBezTo>
                <a:cubicBezTo>
                  <a:pt x="2288" y="0"/>
                  <a:pt x="2584" y="24"/>
                  <a:pt x="2928" y="248"/>
                </a:cubicBezTo>
                <a:cubicBezTo>
                  <a:pt x="3272" y="472"/>
                  <a:pt x="3848" y="1288"/>
                  <a:pt x="4032" y="1496"/>
                </a:cubicBezTo>
              </a:path>
            </a:pathLst>
          </a:custGeom>
          <a:noFill/>
          <a:ln w="38100">
            <a:solidFill>
              <a:srgbClr val="00CC00"/>
            </a:solidFill>
            <a:round/>
            <a:headEnd/>
            <a:tailEnd/>
          </a:ln>
          <a:effectLst/>
        </p:spPr>
        <p:txBody>
          <a:bodyPr wrap="none" anchor="ctr"/>
          <a:lstStyle/>
          <a:p>
            <a:endParaRPr lang="pt-BR" sz="1000"/>
          </a:p>
        </p:txBody>
      </p:sp>
      <p:sp>
        <p:nvSpPr>
          <p:cNvPr id="16" name="Freeform 9"/>
          <p:cNvSpPr>
            <a:spLocks/>
          </p:cNvSpPr>
          <p:nvPr/>
        </p:nvSpPr>
        <p:spPr bwMode="auto">
          <a:xfrm rot="21360646">
            <a:off x="2468047" y="6148295"/>
            <a:ext cx="418648" cy="335049"/>
          </a:xfrm>
          <a:custGeom>
            <a:avLst/>
            <a:gdLst/>
            <a:ahLst/>
            <a:cxnLst>
              <a:cxn ang="0">
                <a:pos x="0" y="392"/>
              </a:cxn>
              <a:cxn ang="0">
                <a:pos x="240" y="8"/>
              </a:cxn>
              <a:cxn ang="0">
                <a:pos x="528" y="440"/>
              </a:cxn>
            </a:cxnLst>
            <a:rect l="0" t="0" r="r" b="b"/>
            <a:pathLst>
              <a:path w="528" h="440">
                <a:moveTo>
                  <a:pt x="0" y="392"/>
                </a:moveTo>
                <a:cubicBezTo>
                  <a:pt x="76" y="196"/>
                  <a:pt x="152" y="0"/>
                  <a:pt x="240" y="8"/>
                </a:cubicBezTo>
                <a:cubicBezTo>
                  <a:pt x="328" y="16"/>
                  <a:pt x="428" y="228"/>
                  <a:pt x="528" y="440"/>
                </a:cubicBezTo>
              </a:path>
            </a:pathLst>
          </a:custGeom>
          <a:noFill/>
          <a:ln w="38100">
            <a:solidFill>
              <a:srgbClr val="663300"/>
            </a:solidFill>
            <a:round/>
            <a:headEnd/>
            <a:tailEnd/>
          </a:ln>
          <a:effectLst/>
        </p:spPr>
        <p:txBody>
          <a:bodyPr wrap="none" anchor="ctr"/>
          <a:lstStyle/>
          <a:p>
            <a:endParaRPr lang="pt-BR" sz="1000"/>
          </a:p>
        </p:txBody>
      </p:sp>
      <p:sp>
        <p:nvSpPr>
          <p:cNvPr id="17" name="Text Box 10"/>
          <p:cNvSpPr txBox="1">
            <a:spLocks noChangeArrowheads="1"/>
          </p:cNvSpPr>
          <p:nvPr/>
        </p:nvSpPr>
        <p:spPr bwMode="auto">
          <a:xfrm>
            <a:off x="1567446" y="5855303"/>
            <a:ext cx="824817"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FF0000"/>
                </a:solidFill>
                <a:latin typeface="Arial" panose="020B0604020202020204" pitchFamily="34" charset="0"/>
                <a:cs typeface="Arial" panose="020B0604020202020204" pitchFamily="34" charset="0"/>
              </a:rPr>
              <a:t>Controle</a:t>
            </a:r>
          </a:p>
        </p:txBody>
      </p:sp>
      <p:sp>
        <p:nvSpPr>
          <p:cNvPr id="18" name="Text Box 11"/>
          <p:cNvSpPr txBox="1">
            <a:spLocks noChangeArrowheads="1"/>
          </p:cNvSpPr>
          <p:nvPr/>
        </p:nvSpPr>
        <p:spPr bwMode="auto">
          <a:xfrm>
            <a:off x="1679809" y="5301422"/>
            <a:ext cx="1160490"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CC00"/>
                </a:solidFill>
                <a:latin typeface="Arial" panose="020B0604020202020204" pitchFamily="34" charset="0"/>
                <a:cs typeface="Arial" panose="020B0604020202020204" pitchFamily="34" charset="0"/>
              </a:rPr>
              <a:t>Execução</a:t>
            </a:r>
          </a:p>
        </p:txBody>
      </p:sp>
      <p:sp>
        <p:nvSpPr>
          <p:cNvPr id="19" name="Text Box 12"/>
          <p:cNvSpPr txBox="1">
            <a:spLocks noChangeArrowheads="1"/>
          </p:cNvSpPr>
          <p:nvPr/>
        </p:nvSpPr>
        <p:spPr bwMode="auto">
          <a:xfrm>
            <a:off x="739495" y="5851271"/>
            <a:ext cx="1124068"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00FF"/>
                </a:solidFill>
                <a:latin typeface="Arial" panose="020B0604020202020204" pitchFamily="34" charset="0"/>
                <a:cs typeface="Arial" panose="020B0604020202020204" pitchFamily="34" charset="0"/>
              </a:rPr>
              <a:t>Planejamento</a:t>
            </a:r>
          </a:p>
        </p:txBody>
      </p:sp>
      <p:sp>
        <p:nvSpPr>
          <p:cNvPr id="20" name="Text Box 13"/>
          <p:cNvSpPr txBox="1">
            <a:spLocks noChangeArrowheads="1"/>
          </p:cNvSpPr>
          <p:nvPr/>
        </p:nvSpPr>
        <p:spPr bwMode="auto">
          <a:xfrm>
            <a:off x="166787" y="5910120"/>
            <a:ext cx="937648" cy="215444"/>
          </a:xfrm>
          <a:prstGeom prst="rect">
            <a:avLst/>
          </a:prstGeom>
          <a:noFill/>
          <a:ln w="9525">
            <a:noFill/>
            <a:miter lim="800000"/>
            <a:headEnd/>
            <a:tailEnd/>
          </a:ln>
          <a:effectLst/>
        </p:spPr>
        <p:txBody>
          <a:bodyPr wrap="square">
            <a:spAutoFit/>
          </a:bodyPr>
          <a:lstStyle/>
          <a:p>
            <a:pPr algn="ctr">
              <a:spcBef>
                <a:spcPct val="0"/>
              </a:spcBef>
            </a:pPr>
            <a:r>
              <a:rPr lang="pt-BR" sz="800" b="1" dirty="0">
                <a:latin typeface="Arial" pitchFamily="34" charset="0"/>
                <a:cs typeface="Arial" pitchFamily="34" charset="0"/>
              </a:rPr>
              <a:t>Iniciação</a:t>
            </a:r>
          </a:p>
        </p:txBody>
      </p:sp>
      <p:sp>
        <p:nvSpPr>
          <p:cNvPr id="21" name="Text Box 14"/>
          <p:cNvSpPr txBox="1">
            <a:spLocks noChangeArrowheads="1"/>
          </p:cNvSpPr>
          <p:nvPr/>
        </p:nvSpPr>
        <p:spPr bwMode="auto">
          <a:xfrm>
            <a:off x="2087429" y="5963025"/>
            <a:ext cx="965706"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9E1D0C"/>
                </a:solidFill>
                <a:latin typeface="Arial" pitchFamily="34" charset="0"/>
                <a:cs typeface="Arial" pitchFamily="34" charset="0"/>
              </a:rPr>
              <a:t>Encerramento</a:t>
            </a:r>
          </a:p>
        </p:txBody>
      </p:sp>
      <p:sp>
        <p:nvSpPr>
          <p:cNvPr id="6" name="Retângulo 5"/>
          <p:cNvSpPr/>
          <p:nvPr/>
        </p:nvSpPr>
        <p:spPr>
          <a:xfrm>
            <a:off x="287313" y="4781672"/>
            <a:ext cx="2765822" cy="1866852"/>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CaixaDeTexto 7"/>
          <p:cNvSpPr txBox="1"/>
          <p:nvPr/>
        </p:nvSpPr>
        <p:spPr>
          <a:xfrm>
            <a:off x="1358834" y="4512628"/>
            <a:ext cx="841897" cy="261610"/>
          </a:xfrm>
          <a:prstGeom prst="rect">
            <a:avLst/>
          </a:prstGeom>
          <a:noFill/>
        </p:spPr>
        <p:txBody>
          <a:bodyPr wrap="none" rtlCol="0">
            <a:spAutoFit/>
          </a:bodyPr>
          <a:lstStyle/>
          <a:p>
            <a:r>
              <a:rPr lang="pt-BR" sz="1100" b="1" dirty="0">
                <a:solidFill>
                  <a:srgbClr val="FF0000"/>
                </a:solidFill>
              </a:rPr>
              <a:t>Iteração 1</a:t>
            </a:r>
          </a:p>
        </p:txBody>
      </p:sp>
      <p:sp>
        <p:nvSpPr>
          <p:cNvPr id="85" name="Freeform 5"/>
          <p:cNvSpPr>
            <a:spLocks/>
          </p:cNvSpPr>
          <p:nvPr/>
        </p:nvSpPr>
        <p:spPr bwMode="auto">
          <a:xfrm>
            <a:off x="3241611" y="6092787"/>
            <a:ext cx="361560" cy="328212"/>
          </a:xfrm>
          <a:custGeom>
            <a:avLst/>
            <a:gdLst/>
            <a:ahLst/>
            <a:cxnLst>
              <a:cxn ang="0">
                <a:pos x="0" y="384"/>
              </a:cxn>
              <a:cxn ang="0">
                <a:pos x="240" y="0"/>
              </a:cxn>
              <a:cxn ang="0">
                <a:pos x="624" y="384"/>
              </a:cxn>
            </a:cxnLst>
            <a:rect l="0" t="0" r="r" b="b"/>
            <a:pathLst>
              <a:path w="624" h="384">
                <a:moveTo>
                  <a:pt x="0" y="384"/>
                </a:moveTo>
                <a:cubicBezTo>
                  <a:pt x="68" y="192"/>
                  <a:pt x="136" y="0"/>
                  <a:pt x="240" y="0"/>
                </a:cubicBezTo>
                <a:cubicBezTo>
                  <a:pt x="344" y="0"/>
                  <a:pt x="484" y="192"/>
                  <a:pt x="624" y="384"/>
                </a:cubicBezTo>
              </a:path>
            </a:pathLst>
          </a:custGeom>
          <a:noFill/>
          <a:ln w="38100">
            <a:solidFill>
              <a:schemeClr val="tx1"/>
            </a:solidFill>
            <a:round/>
            <a:headEnd/>
            <a:tailEnd/>
          </a:ln>
          <a:effectLst/>
        </p:spPr>
        <p:txBody>
          <a:bodyPr wrap="none" anchor="ctr"/>
          <a:lstStyle/>
          <a:p>
            <a:endParaRPr lang="pt-BR" sz="1000"/>
          </a:p>
        </p:txBody>
      </p:sp>
      <p:sp>
        <p:nvSpPr>
          <p:cNvPr id="86" name="Freeform 6"/>
          <p:cNvSpPr>
            <a:spLocks/>
          </p:cNvSpPr>
          <p:nvPr/>
        </p:nvSpPr>
        <p:spPr bwMode="auto">
          <a:xfrm>
            <a:off x="3485676" y="6024045"/>
            <a:ext cx="2275842" cy="396954"/>
          </a:xfrm>
          <a:custGeom>
            <a:avLst/>
            <a:gdLst/>
            <a:ahLst/>
            <a:cxnLst>
              <a:cxn ang="0">
                <a:pos x="0" y="864"/>
              </a:cxn>
              <a:cxn ang="0">
                <a:pos x="960" y="48"/>
              </a:cxn>
              <a:cxn ang="0">
                <a:pos x="2064" y="576"/>
              </a:cxn>
              <a:cxn ang="0">
                <a:pos x="3024" y="672"/>
              </a:cxn>
              <a:cxn ang="0">
                <a:pos x="3696" y="864"/>
              </a:cxn>
            </a:cxnLst>
            <a:rect l="0" t="0" r="r" b="b"/>
            <a:pathLst>
              <a:path w="3696" h="864">
                <a:moveTo>
                  <a:pt x="0" y="864"/>
                </a:moveTo>
                <a:cubicBezTo>
                  <a:pt x="308" y="480"/>
                  <a:pt x="616" y="96"/>
                  <a:pt x="960" y="48"/>
                </a:cubicBezTo>
                <a:cubicBezTo>
                  <a:pt x="1304" y="0"/>
                  <a:pt x="1720" y="472"/>
                  <a:pt x="2064" y="576"/>
                </a:cubicBezTo>
                <a:cubicBezTo>
                  <a:pt x="2408" y="680"/>
                  <a:pt x="2752" y="624"/>
                  <a:pt x="3024" y="672"/>
                </a:cubicBezTo>
                <a:cubicBezTo>
                  <a:pt x="3296" y="720"/>
                  <a:pt x="3496" y="792"/>
                  <a:pt x="3696" y="864"/>
                </a:cubicBezTo>
              </a:path>
            </a:pathLst>
          </a:custGeom>
          <a:noFill/>
          <a:ln w="38100">
            <a:solidFill>
              <a:srgbClr val="0000FF"/>
            </a:solidFill>
            <a:round/>
            <a:headEnd/>
            <a:tailEnd/>
          </a:ln>
          <a:effectLst/>
        </p:spPr>
        <p:txBody>
          <a:bodyPr wrap="none" anchor="ctr"/>
          <a:lstStyle/>
          <a:p>
            <a:endParaRPr lang="pt-BR" sz="1000"/>
          </a:p>
        </p:txBody>
      </p:sp>
      <p:sp>
        <p:nvSpPr>
          <p:cNvPr id="87" name="Freeform 7"/>
          <p:cNvSpPr>
            <a:spLocks/>
          </p:cNvSpPr>
          <p:nvPr/>
        </p:nvSpPr>
        <p:spPr bwMode="auto">
          <a:xfrm>
            <a:off x="3461928" y="6084036"/>
            <a:ext cx="2299590" cy="382914"/>
          </a:xfrm>
          <a:custGeom>
            <a:avLst/>
            <a:gdLst/>
            <a:ahLst/>
            <a:cxnLst>
              <a:cxn ang="0">
                <a:pos x="0" y="384"/>
              </a:cxn>
              <a:cxn ang="0">
                <a:pos x="2112" y="0"/>
              </a:cxn>
              <a:cxn ang="0">
                <a:pos x="4080" y="384"/>
              </a:cxn>
              <a:cxn ang="0">
                <a:pos x="3936" y="384"/>
              </a:cxn>
            </a:cxnLst>
            <a:rect l="0" t="0" r="r" b="b"/>
            <a:pathLst>
              <a:path w="4384" h="448">
                <a:moveTo>
                  <a:pt x="0" y="384"/>
                </a:moveTo>
                <a:cubicBezTo>
                  <a:pt x="716" y="192"/>
                  <a:pt x="1432" y="0"/>
                  <a:pt x="2112" y="0"/>
                </a:cubicBezTo>
                <a:cubicBezTo>
                  <a:pt x="2792" y="0"/>
                  <a:pt x="3776" y="320"/>
                  <a:pt x="4080" y="384"/>
                </a:cubicBezTo>
                <a:cubicBezTo>
                  <a:pt x="4384" y="448"/>
                  <a:pt x="3944" y="344"/>
                  <a:pt x="3936" y="384"/>
                </a:cubicBezTo>
              </a:path>
            </a:pathLst>
          </a:custGeom>
          <a:noFill/>
          <a:ln w="38100">
            <a:solidFill>
              <a:srgbClr val="FF0000"/>
            </a:solidFill>
            <a:round/>
            <a:headEnd/>
            <a:tailEnd/>
          </a:ln>
          <a:effectLst/>
        </p:spPr>
        <p:txBody>
          <a:bodyPr wrap="none" anchor="ctr"/>
          <a:lstStyle/>
          <a:p>
            <a:endParaRPr lang="pt-BR" sz="1000"/>
          </a:p>
        </p:txBody>
      </p:sp>
      <p:sp>
        <p:nvSpPr>
          <p:cNvPr id="88" name="Freeform 8"/>
          <p:cNvSpPr>
            <a:spLocks/>
          </p:cNvSpPr>
          <p:nvPr/>
        </p:nvSpPr>
        <p:spPr bwMode="auto">
          <a:xfrm>
            <a:off x="3485678" y="5468415"/>
            <a:ext cx="2190749" cy="952583"/>
          </a:xfrm>
          <a:custGeom>
            <a:avLst/>
            <a:gdLst/>
            <a:ahLst/>
            <a:cxnLst>
              <a:cxn ang="0">
                <a:pos x="0" y="1496"/>
              </a:cxn>
              <a:cxn ang="0">
                <a:pos x="1008" y="1160"/>
              </a:cxn>
              <a:cxn ang="0">
                <a:pos x="1968" y="152"/>
              </a:cxn>
              <a:cxn ang="0">
                <a:pos x="2928" y="248"/>
              </a:cxn>
              <a:cxn ang="0">
                <a:pos x="4032" y="1496"/>
              </a:cxn>
            </a:cxnLst>
            <a:rect l="0" t="0" r="r" b="b"/>
            <a:pathLst>
              <a:path w="4032" h="1496">
                <a:moveTo>
                  <a:pt x="0" y="1496"/>
                </a:moveTo>
                <a:cubicBezTo>
                  <a:pt x="340" y="1440"/>
                  <a:pt x="680" y="1384"/>
                  <a:pt x="1008" y="1160"/>
                </a:cubicBezTo>
                <a:cubicBezTo>
                  <a:pt x="1336" y="936"/>
                  <a:pt x="1648" y="304"/>
                  <a:pt x="1968" y="152"/>
                </a:cubicBezTo>
                <a:cubicBezTo>
                  <a:pt x="2288" y="0"/>
                  <a:pt x="2584" y="24"/>
                  <a:pt x="2928" y="248"/>
                </a:cubicBezTo>
                <a:cubicBezTo>
                  <a:pt x="3272" y="472"/>
                  <a:pt x="3848" y="1288"/>
                  <a:pt x="4032" y="1496"/>
                </a:cubicBezTo>
              </a:path>
            </a:pathLst>
          </a:custGeom>
          <a:noFill/>
          <a:ln w="38100">
            <a:solidFill>
              <a:srgbClr val="00CC00"/>
            </a:solidFill>
            <a:round/>
            <a:headEnd/>
            <a:tailEnd/>
          </a:ln>
          <a:effectLst/>
        </p:spPr>
        <p:txBody>
          <a:bodyPr wrap="none" anchor="ctr"/>
          <a:lstStyle/>
          <a:p>
            <a:endParaRPr lang="pt-BR" sz="1000"/>
          </a:p>
        </p:txBody>
      </p:sp>
      <p:sp>
        <p:nvSpPr>
          <p:cNvPr id="89" name="Freeform 9"/>
          <p:cNvSpPr>
            <a:spLocks/>
          </p:cNvSpPr>
          <p:nvPr/>
        </p:nvSpPr>
        <p:spPr bwMode="auto">
          <a:xfrm rot="21360646">
            <a:off x="5331723" y="6136777"/>
            <a:ext cx="418648" cy="335049"/>
          </a:xfrm>
          <a:custGeom>
            <a:avLst/>
            <a:gdLst/>
            <a:ahLst/>
            <a:cxnLst>
              <a:cxn ang="0">
                <a:pos x="0" y="392"/>
              </a:cxn>
              <a:cxn ang="0">
                <a:pos x="240" y="8"/>
              </a:cxn>
              <a:cxn ang="0">
                <a:pos x="528" y="440"/>
              </a:cxn>
            </a:cxnLst>
            <a:rect l="0" t="0" r="r" b="b"/>
            <a:pathLst>
              <a:path w="528" h="440">
                <a:moveTo>
                  <a:pt x="0" y="392"/>
                </a:moveTo>
                <a:cubicBezTo>
                  <a:pt x="76" y="196"/>
                  <a:pt x="152" y="0"/>
                  <a:pt x="240" y="8"/>
                </a:cubicBezTo>
                <a:cubicBezTo>
                  <a:pt x="328" y="16"/>
                  <a:pt x="428" y="228"/>
                  <a:pt x="528" y="440"/>
                </a:cubicBezTo>
              </a:path>
            </a:pathLst>
          </a:custGeom>
          <a:noFill/>
          <a:ln w="38100">
            <a:solidFill>
              <a:srgbClr val="663300"/>
            </a:solidFill>
            <a:round/>
            <a:headEnd/>
            <a:tailEnd/>
          </a:ln>
          <a:effectLst/>
        </p:spPr>
        <p:txBody>
          <a:bodyPr wrap="none" anchor="ctr"/>
          <a:lstStyle/>
          <a:p>
            <a:endParaRPr lang="pt-BR" sz="1000"/>
          </a:p>
        </p:txBody>
      </p:sp>
      <p:sp>
        <p:nvSpPr>
          <p:cNvPr id="90" name="Text Box 10"/>
          <p:cNvSpPr txBox="1">
            <a:spLocks noChangeArrowheads="1"/>
          </p:cNvSpPr>
          <p:nvPr/>
        </p:nvSpPr>
        <p:spPr bwMode="auto">
          <a:xfrm>
            <a:off x="4431122" y="5843785"/>
            <a:ext cx="824817"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FF0000"/>
                </a:solidFill>
                <a:latin typeface="Arial" panose="020B0604020202020204" pitchFamily="34" charset="0"/>
                <a:cs typeface="Arial" panose="020B0604020202020204" pitchFamily="34" charset="0"/>
              </a:rPr>
              <a:t>Controle</a:t>
            </a:r>
          </a:p>
        </p:txBody>
      </p:sp>
      <p:sp>
        <p:nvSpPr>
          <p:cNvPr id="91" name="Text Box 11"/>
          <p:cNvSpPr txBox="1">
            <a:spLocks noChangeArrowheads="1"/>
          </p:cNvSpPr>
          <p:nvPr/>
        </p:nvSpPr>
        <p:spPr bwMode="auto">
          <a:xfrm>
            <a:off x="4543485" y="5289904"/>
            <a:ext cx="1160490"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CC00"/>
                </a:solidFill>
                <a:latin typeface="Arial" panose="020B0604020202020204" pitchFamily="34" charset="0"/>
                <a:cs typeface="Arial" panose="020B0604020202020204" pitchFamily="34" charset="0"/>
              </a:rPr>
              <a:t>Execução</a:t>
            </a:r>
          </a:p>
        </p:txBody>
      </p:sp>
      <p:sp>
        <p:nvSpPr>
          <p:cNvPr id="92" name="Text Box 12"/>
          <p:cNvSpPr txBox="1">
            <a:spLocks noChangeArrowheads="1"/>
          </p:cNvSpPr>
          <p:nvPr/>
        </p:nvSpPr>
        <p:spPr bwMode="auto">
          <a:xfrm>
            <a:off x="3602818" y="5900490"/>
            <a:ext cx="1124068"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00FF"/>
                </a:solidFill>
                <a:latin typeface="Arial" panose="020B0604020202020204" pitchFamily="34" charset="0"/>
                <a:cs typeface="Arial" panose="020B0604020202020204" pitchFamily="34" charset="0"/>
              </a:rPr>
              <a:t>Planejamento</a:t>
            </a:r>
          </a:p>
        </p:txBody>
      </p:sp>
      <p:sp>
        <p:nvSpPr>
          <p:cNvPr id="93" name="Text Box 14"/>
          <p:cNvSpPr txBox="1">
            <a:spLocks noChangeArrowheads="1"/>
          </p:cNvSpPr>
          <p:nvPr/>
        </p:nvSpPr>
        <p:spPr bwMode="auto">
          <a:xfrm>
            <a:off x="4951105" y="5951507"/>
            <a:ext cx="965706"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9E1D0C"/>
                </a:solidFill>
                <a:latin typeface="Arial" pitchFamily="34" charset="0"/>
                <a:cs typeface="Arial" pitchFamily="34" charset="0"/>
              </a:rPr>
              <a:t>Encerramento</a:t>
            </a:r>
          </a:p>
        </p:txBody>
      </p:sp>
      <p:sp>
        <p:nvSpPr>
          <p:cNvPr id="94" name="Retângulo 93"/>
          <p:cNvSpPr/>
          <p:nvPr/>
        </p:nvSpPr>
        <p:spPr>
          <a:xfrm>
            <a:off x="3150989" y="4770154"/>
            <a:ext cx="2765822" cy="1866852"/>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5" name="CaixaDeTexto 94"/>
          <p:cNvSpPr txBox="1"/>
          <p:nvPr/>
        </p:nvSpPr>
        <p:spPr>
          <a:xfrm>
            <a:off x="4222510" y="4501110"/>
            <a:ext cx="841897" cy="261610"/>
          </a:xfrm>
          <a:prstGeom prst="rect">
            <a:avLst/>
          </a:prstGeom>
          <a:noFill/>
        </p:spPr>
        <p:txBody>
          <a:bodyPr wrap="none" rtlCol="0">
            <a:spAutoFit/>
          </a:bodyPr>
          <a:lstStyle/>
          <a:p>
            <a:r>
              <a:rPr lang="pt-BR" sz="1100" b="1" dirty="0">
                <a:solidFill>
                  <a:srgbClr val="FF0000"/>
                </a:solidFill>
              </a:rPr>
              <a:t>Iteração 2</a:t>
            </a:r>
          </a:p>
        </p:txBody>
      </p:sp>
      <p:sp>
        <p:nvSpPr>
          <p:cNvPr id="96" name="Freeform 5"/>
          <p:cNvSpPr>
            <a:spLocks/>
          </p:cNvSpPr>
          <p:nvPr/>
        </p:nvSpPr>
        <p:spPr bwMode="auto">
          <a:xfrm>
            <a:off x="6436050" y="6100273"/>
            <a:ext cx="361560" cy="328212"/>
          </a:xfrm>
          <a:custGeom>
            <a:avLst/>
            <a:gdLst/>
            <a:ahLst/>
            <a:cxnLst>
              <a:cxn ang="0">
                <a:pos x="0" y="384"/>
              </a:cxn>
              <a:cxn ang="0">
                <a:pos x="240" y="0"/>
              </a:cxn>
              <a:cxn ang="0">
                <a:pos x="624" y="384"/>
              </a:cxn>
            </a:cxnLst>
            <a:rect l="0" t="0" r="r" b="b"/>
            <a:pathLst>
              <a:path w="624" h="384">
                <a:moveTo>
                  <a:pt x="0" y="384"/>
                </a:moveTo>
                <a:cubicBezTo>
                  <a:pt x="68" y="192"/>
                  <a:pt x="136" y="0"/>
                  <a:pt x="240" y="0"/>
                </a:cubicBezTo>
                <a:cubicBezTo>
                  <a:pt x="344" y="0"/>
                  <a:pt x="484" y="192"/>
                  <a:pt x="624" y="384"/>
                </a:cubicBezTo>
              </a:path>
            </a:pathLst>
          </a:custGeom>
          <a:noFill/>
          <a:ln w="38100">
            <a:solidFill>
              <a:schemeClr val="tx1"/>
            </a:solidFill>
            <a:round/>
            <a:headEnd/>
            <a:tailEnd/>
          </a:ln>
          <a:effectLst/>
        </p:spPr>
        <p:txBody>
          <a:bodyPr wrap="none" anchor="ctr"/>
          <a:lstStyle/>
          <a:p>
            <a:endParaRPr lang="pt-BR" sz="1000"/>
          </a:p>
        </p:txBody>
      </p:sp>
      <p:sp>
        <p:nvSpPr>
          <p:cNvPr id="97" name="Freeform 6"/>
          <p:cNvSpPr>
            <a:spLocks/>
          </p:cNvSpPr>
          <p:nvPr/>
        </p:nvSpPr>
        <p:spPr bwMode="auto">
          <a:xfrm>
            <a:off x="6680115" y="6031531"/>
            <a:ext cx="2275842" cy="396954"/>
          </a:xfrm>
          <a:custGeom>
            <a:avLst/>
            <a:gdLst/>
            <a:ahLst/>
            <a:cxnLst>
              <a:cxn ang="0">
                <a:pos x="0" y="864"/>
              </a:cxn>
              <a:cxn ang="0">
                <a:pos x="960" y="48"/>
              </a:cxn>
              <a:cxn ang="0">
                <a:pos x="2064" y="576"/>
              </a:cxn>
              <a:cxn ang="0">
                <a:pos x="3024" y="672"/>
              </a:cxn>
              <a:cxn ang="0">
                <a:pos x="3696" y="864"/>
              </a:cxn>
            </a:cxnLst>
            <a:rect l="0" t="0" r="r" b="b"/>
            <a:pathLst>
              <a:path w="3696" h="864">
                <a:moveTo>
                  <a:pt x="0" y="864"/>
                </a:moveTo>
                <a:cubicBezTo>
                  <a:pt x="308" y="480"/>
                  <a:pt x="616" y="96"/>
                  <a:pt x="960" y="48"/>
                </a:cubicBezTo>
                <a:cubicBezTo>
                  <a:pt x="1304" y="0"/>
                  <a:pt x="1720" y="472"/>
                  <a:pt x="2064" y="576"/>
                </a:cubicBezTo>
                <a:cubicBezTo>
                  <a:pt x="2408" y="680"/>
                  <a:pt x="2752" y="624"/>
                  <a:pt x="3024" y="672"/>
                </a:cubicBezTo>
                <a:cubicBezTo>
                  <a:pt x="3296" y="720"/>
                  <a:pt x="3496" y="792"/>
                  <a:pt x="3696" y="864"/>
                </a:cubicBezTo>
              </a:path>
            </a:pathLst>
          </a:custGeom>
          <a:noFill/>
          <a:ln w="38100">
            <a:solidFill>
              <a:srgbClr val="0000FF"/>
            </a:solidFill>
            <a:round/>
            <a:headEnd/>
            <a:tailEnd/>
          </a:ln>
          <a:effectLst/>
        </p:spPr>
        <p:txBody>
          <a:bodyPr wrap="none" anchor="ctr"/>
          <a:lstStyle/>
          <a:p>
            <a:endParaRPr lang="pt-BR" sz="1000"/>
          </a:p>
        </p:txBody>
      </p:sp>
      <p:sp>
        <p:nvSpPr>
          <p:cNvPr id="98" name="Freeform 7"/>
          <p:cNvSpPr>
            <a:spLocks/>
          </p:cNvSpPr>
          <p:nvPr/>
        </p:nvSpPr>
        <p:spPr bwMode="auto">
          <a:xfrm>
            <a:off x="6656367" y="6091522"/>
            <a:ext cx="2299590" cy="382914"/>
          </a:xfrm>
          <a:custGeom>
            <a:avLst/>
            <a:gdLst/>
            <a:ahLst/>
            <a:cxnLst>
              <a:cxn ang="0">
                <a:pos x="0" y="384"/>
              </a:cxn>
              <a:cxn ang="0">
                <a:pos x="2112" y="0"/>
              </a:cxn>
              <a:cxn ang="0">
                <a:pos x="4080" y="384"/>
              </a:cxn>
              <a:cxn ang="0">
                <a:pos x="3936" y="384"/>
              </a:cxn>
            </a:cxnLst>
            <a:rect l="0" t="0" r="r" b="b"/>
            <a:pathLst>
              <a:path w="4384" h="448">
                <a:moveTo>
                  <a:pt x="0" y="384"/>
                </a:moveTo>
                <a:cubicBezTo>
                  <a:pt x="716" y="192"/>
                  <a:pt x="1432" y="0"/>
                  <a:pt x="2112" y="0"/>
                </a:cubicBezTo>
                <a:cubicBezTo>
                  <a:pt x="2792" y="0"/>
                  <a:pt x="3776" y="320"/>
                  <a:pt x="4080" y="384"/>
                </a:cubicBezTo>
                <a:cubicBezTo>
                  <a:pt x="4384" y="448"/>
                  <a:pt x="3944" y="344"/>
                  <a:pt x="3936" y="384"/>
                </a:cubicBezTo>
              </a:path>
            </a:pathLst>
          </a:custGeom>
          <a:noFill/>
          <a:ln w="38100">
            <a:solidFill>
              <a:srgbClr val="FF0000"/>
            </a:solidFill>
            <a:round/>
            <a:headEnd/>
            <a:tailEnd/>
          </a:ln>
          <a:effectLst/>
        </p:spPr>
        <p:txBody>
          <a:bodyPr wrap="none" anchor="ctr"/>
          <a:lstStyle/>
          <a:p>
            <a:endParaRPr lang="pt-BR" sz="1000"/>
          </a:p>
        </p:txBody>
      </p:sp>
      <p:sp>
        <p:nvSpPr>
          <p:cNvPr id="99" name="Freeform 8"/>
          <p:cNvSpPr>
            <a:spLocks/>
          </p:cNvSpPr>
          <p:nvPr/>
        </p:nvSpPr>
        <p:spPr bwMode="auto">
          <a:xfrm>
            <a:off x="6680117" y="5475901"/>
            <a:ext cx="2190749" cy="952583"/>
          </a:xfrm>
          <a:custGeom>
            <a:avLst/>
            <a:gdLst/>
            <a:ahLst/>
            <a:cxnLst>
              <a:cxn ang="0">
                <a:pos x="0" y="1496"/>
              </a:cxn>
              <a:cxn ang="0">
                <a:pos x="1008" y="1160"/>
              </a:cxn>
              <a:cxn ang="0">
                <a:pos x="1968" y="152"/>
              </a:cxn>
              <a:cxn ang="0">
                <a:pos x="2928" y="248"/>
              </a:cxn>
              <a:cxn ang="0">
                <a:pos x="4032" y="1496"/>
              </a:cxn>
            </a:cxnLst>
            <a:rect l="0" t="0" r="r" b="b"/>
            <a:pathLst>
              <a:path w="4032" h="1496">
                <a:moveTo>
                  <a:pt x="0" y="1496"/>
                </a:moveTo>
                <a:cubicBezTo>
                  <a:pt x="340" y="1440"/>
                  <a:pt x="680" y="1384"/>
                  <a:pt x="1008" y="1160"/>
                </a:cubicBezTo>
                <a:cubicBezTo>
                  <a:pt x="1336" y="936"/>
                  <a:pt x="1648" y="304"/>
                  <a:pt x="1968" y="152"/>
                </a:cubicBezTo>
                <a:cubicBezTo>
                  <a:pt x="2288" y="0"/>
                  <a:pt x="2584" y="24"/>
                  <a:pt x="2928" y="248"/>
                </a:cubicBezTo>
                <a:cubicBezTo>
                  <a:pt x="3272" y="472"/>
                  <a:pt x="3848" y="1288"/>
                  <a:pt x="4032" y="1496"/>
                </a:cubicBezTo>
              </a:path>
            </a:pathLst>
          </a:custGeom>
          <a:noFill/>
          <a:ln w="38100">
            <a:solidFill>
              <a:srgbClr val="00CC00"/>
            </a:solidFill>
            <a:round/>
            <a:headEnd/>
            <a:tailEnd/>
          </a:ln>
          <a:effectLst/>
        </p:spPr>
        <p:txBody>
          <a:bodyPr wrap="none" anchor="ctr"/>
          <a:lstStyle/>
          <a:p>
            <a:endParaRPr lang="pt-BR" sz="1000"/>
          </a:p>
        </p:txBody>
      </p:sp>
      <p:sp>
        <p:nvSpPr>
          <p:cNvPr id="100" name="Freeform 9"/>
          <p:cNvSpPr>
            <a:spLocks/>
          </p:cNvSpPr>
          <p:nvPr/>
        </p:nvSpPr>
        <p:spPr bwMode="auto">
          <a:xfrm rot="21360646">
            <a:off x="8526162" y="6144263"/>
            <a:ext cx="418648" cy="335049"/>
          </a:xfrm>
          <a:custGeom>
            <a:avLst/>
            <a:gdLst/>
            <a:ahLst/>
            <a:cxnLst>
              <a:cxn ang="0">
                <a:pos x="0" y="392"/>
              </a:cxn>
              <a:cxn ang="0">
                <a:pos x="240" y="8"/>
              </a:cxn>
              <a:cxn ang="0">
                <a:pos x="528" y="440"/>
              </a:cxn>
            </a:cxnLst>
            <a:rect l="0" t="0" r="r" b="b"/>
            <a:pathLst>
              <a:path w="528" h="440">
                <a:moveTo>
                  <a:pt x="0" y="392"/>
                </a:moveTo>
                <a:cubicBezTo>
                  <a:pt x="76" y="196"/>
                  <a:pt x="152" y="0"/>
                  <a:pt x="240" y="8"/>
                </a:cubicBezTo>
                <a:cubicBezTo>
                  <a:pt x="328" y="16"/>
                  <a:pt x="428" y="228"/>
                  <a:pt x="528" y="440"/>
                </a:cubicBezTo>
              </a:path>
            </a:pathLst>
          </a:custGeom>
          <a:noFill/>
          <a:ln w="38100">
            <a:solidFill>
              <a:srgbClr val="663300"/>
            </a:solidFill>
            <a:round/>
            <a:headEnd/>
            <a:tailEnd/>
          </a:ln>
          <a:effectLst/>
        </p:spPr>
        <p:txBody>
          <a:bodyPr wrap="none" anchor="ctr"/>
          <a:lstStyle/>
          <a:p>
            <a:endParaRPr lang="pt-BR" sz="1000"/>
          </a:p>
        </p:txBody>
      </p:sp>
      <p:sp>
        <p:nvSpPr>
          <p:cNvPr id="101" name="Text Box 10"/>
          <p:cNvSpPr txBox="1">
            <a:spLocks noChangeArrowheads="1"/>
          </p:cNvSpPr>
          <p:nvPr/>
        </p:nvSpPr>
        <p:spPr bwMode="auto">
          <a:xfrm>
            <a:off x="7625561" y="5851271"/>
            <a:ext cx="824817"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FF0000"/>
                </a:solidFill>
                <a:latin typeface="Arial" panose="020B0604020202020204" pitchFamily="34" charset="0"/>
                <a:cs typeface="Arial" panose="020B0604020202020204" pitchFamily="34" charset="0"/>
              </a:rPr>
              <a:t>Controle</a:t>
            </a:r>
          </a:p>
        </p:txBody>
      </p:sp>
      <p:sp>
        <p:nvSpPr>
          <p:cNvPr id="102" name="Text Box 11"/>
          <p:cNvSpPr txBox="1">
            <a:spLocks noChangeArrowheads="1"/>
          </p:cNvSpPr>
          <p:nvPr/>
        </p:nvSpPr>
        <p:spPr bwMode="auto">
          <a:xfrm>
            <a:off x="7737924" y="5297390"/>
            <a:ext cx="1160490"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CC00"/>
                </a:solidFill>
                <a:latin typeface="Arial" panose="020B0604020202020204" pitchFamily="34" charset="0"/>
                <a:cs typeface="Arial" panose="020B0604020202020204" pitchFamily="34" charset="0"/>
              </a:rPr>
              <a:t>Execução</a:t>
            </a:r>
          </a:p>
        </p:txBody>
      </p:sp>
      <p:sp>
        <p:nvSpPr>
          <p:cNvPr id="103" name="Text Box 12"/>
          <p:cNvSpPr txBox="1">
            <a:spLocks noChangeArrowheads="1"/>
          </p:cNvSpPr>
          <p:nvPr/>
        </p:nvSpPr>
        <p:spPr bwMode="auto">
          <a:xfrm>
            <a:off x="6831165" y="5883701"/>
            <a:ext cx="1124068"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0000FF"/>
                </a:solidFill>
                <a:latin typeface="Arial" panose="020B0604020202020204" pitchFamily="34" charset="0"/>
                <a:cs typeface="Arial" panose="020B0604020202020204" pitchFamily="34" charset="0"/>
              </a:rPr>
              <a:t>Planejamento</a:t>
            </a:r>
          </a:p>
        </p:txBody>
      </p:sp>
      <p:sp>
        <p:nvSpPr>
          <p:cNvPr id="104" name="Text Box 14"/>
          <p:cNvSpPr txBox="1">
            <a:spLocks noChangeArrowheads="1"/>
          </p:cNvSpPr>
          <p:nvPr/>
        </p:nvSpPr>
        <p:spPr bwMode="auto">
          <a:xfrm>
            <a:off x="8145544" y="5958993"/>
            <a:ext cx="965706" cy="215444"/>
          </a:xfrm>
          <a:prstGeom prst="rect">
            <a:avLst/>
          </a:prstGeom>
          <a:noFill/>
          <a:ln w="9525">
            <a:noFill/>
            <a:miter lim="800000"/>
            <a:headEnd/>
            <a:tailEnd/>
          </a:ln>
          <a:effectLst/>
        </p:spPr>
        <p:txBody>
          <a:bodyPr wrap="square">
            <a:spAutoFit/>
          </a:bodyPr>
          <a:lstStyle/>
          <a:p>
            <a:pPr algn="ctr">
              <a:spcBef>
                <a:spcPct val="0"/>
              </a:spcBef>
            </a:pPr>
            <a:r>
              <a:rPr lang="pt-BR" sz="800" b="1" dirty="0">
                <a:solidFill>
                  <a:srgbClr val="9E1D0C"/>
                </a:solidFill>
                <a:latin typeface="Arial" pitchFamily="34" charset="0"/>
                <a:cs typeface="Arial" pitchFamily="34" charset="0"/>
              </a:rPr>
              <a:t>Encerramento</a:t>
            </a:r>
          </a:p>
        </p:txBody>
      </p:sp>
      <p:sp>
        <p:nvSpPr>
          <p:cNvPr id="105" name="Retângulo 104"/>
          <p:cNvSpPr/>
          <p:nvPr/>
        </p:nvSpPr>
        <p:spPr>
          <a:xfrm>
            <a:off x="6345428" y="4777640"/>
            <a:ext cx="2765822" cy="1866852"/>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6" name="CaixaDeTexto 105"/>
          <p:cNvSpPr txBox="1"/>
          <p:nvPr/>
        </p:nvSpPr>
        <p:spPr>
          <a:xfrm>
            <a:off x="7416949" y="4508596"/>
            <a:ext cx="849913" cy="261610"/>
          </a:xfrm>
          <a:prstGeom prst="rect">
            <a:avLst/>
          </a:prstGeom>
          <a:noFill/>
        </p:spPr>
        <p:txBody>
          <a:bodyPr wrap="none" rtlCol="0">
            <a:spAutoFit/>
          </a:bodyPr>
          <a:lstStyle/>
          <a:p>
            <a:r>
              <a:rPr lang="pt-BR" sz="1100" b="1" dirty="0">
                <a:solidFill>
                  <a:srgbClr val="FF0000"/>
                </a:solidFill>
              </a:rPr>
              <a:t>Iteração n</a:t>
            </a:r>
          </a:p>
        </p:txBody>
      </p:sp>
      <p:sp>
        <p:nvSpPr>
          <p:cNvPr id="107" name="CaixaDeTexto 106"/>
          <p:cNvSpPr txBox="1"/>
          <p:nvPr/>
        </p:nvSpPr>
        <p:spPr>
          <a:xfrm>
            <a:off x="5901798" y="5660747"/>
            <a:ext cx="396262" cy="400110"/>
          </a:xfrm>
          <a:prstGeom prst="rect">
            <a:avLst/>
          </a:prstGeom>
          <a:noFill/>
        </p:spPr>
        <p:txBody>
          <a:bodyPr wrap="none" rtlCol="0">
            <a:spAutoFit/>
          </a:bodyPr>
          <a:lstStyle/>
          <a:p>
            <a:r>
              <a:rPr lang="pt-BR" sz="2000" b="1" dirty="0">
                <a:solidFill>
                  <a:srgbClr val="C00000"/>
                </a:solidFill>
              </a:rPr>
              <a:t>...</a:t>
            </a:r>
          </a:p>
        </p:txBody>
      </p:sp>
      <p:sp>
        <p:nvSpPr>
          <p:cNvPr id="108" name="Text Box 13"/>
          <p:cNvSpPr txBox="1">
            <a:spLocks noChangeArrowheads="1"/>
          </p:cNvSpPr>
          <p:nvPr/>
        </p:nvSpPr>
        <p:spPr bwMode="auto">
          <a:xfrm>
            <a:off x="3105895" y="5944706"/>
            <a:ext cx="937648" cy="215444"/>
          </a:xfrm>
          <a:prstGeom prst="rect">
            <a:avLst/>
          </a:prstGeom>
          <a:noFill/>
          <a:ln w="9525">
            <a:noFill/>
            <a:miter lim="800000"/>
            <a:headEnd/>
            <a:tailEnd/>
          </a:ln>
          <a:effectLst/>
        </p:spPr>
        <p:txBody>
          <a:bodyPr wrap="square">
            <a:spAutoFit/>
          </a:bodyPr>
          <a:lstStyle/>
          <a:p>
            <a:pPr algn="ctr">
              <a:spcBef>
                <a:spcPct val="0"/>
              </a:spcBef>
            </a:pPr>
            <a:r>
              <a:rPr lang="pt-BR" sz="800" b="1" dirty="0">
                <a:latin typeface="Arial" pitchFamily="34" charset="0"/>
                <a:cs typeface="Arial" pitchFamily="34" charset="0"/>
              </a:rPr>
              <a:t>Iniciação</a:t>
            </a:r>
          </a:p>
        </p:txBody>
      </p:sp>
      <p:sp>
        <p:nvSpPr>
          <p:cNvPr id="109" name="Text Box 13"/>
          <p:cNvSpPr txBox="1">
            <a:spLocks noChangeArrowheads="1"/>
          </p:cNvSpPr>
          <p:nvPr/>
        </p:nvSpPr>
        <p:spPr bwMode="auto">
          <a:xfrm>
            <a:off x="6256494" y="5888861"/>
            <a:ext cx="937648" cy="215444"/>
          </a:xfrm>
          <a:prstGeom prst="rect">
            <a:avLst/>
          </a:prstGeom>
          <a:noFill/>
          <a:ln w="9525">
            <a:noFill/>
            <a:miter lim="800000"/>
            <a:headEnd/>
            <a:tailEnd/>
          </a:ln>
          <a:effectLst/>
        </p:spPr>
        <p:txBody>
          <a:bodyPr wrap="square">
            <a:spAutoFit/>
          </a:bodyPr>
          <a:lstStyle/>
          <a:p>
            <a:pPr algn="ctr">
              <a:spcBef>
                <a:spcPct val="0"/>
              </a:spcBef>
            </a:pPr>
            <a:r>
              <a:rPr lang="pt-BR" sz="800" b="1" dirty="0">
                <a:latin typeface="Arial" pitchFamily="34" charset="0"/>
                <a:cs typeface="Arial" pitchFamily="34" charset="0"/>
              </a:rPr>
              <a:t>Iniciação</a:t>
            </a:r>
          </a:p>
        </p:txBody>
      </p:sp>
    </p:spTree>
    <p:extLst>
      <p:ext uri="{BB962C8B-B14F-4D97-AF65-F5344CB8AC3E}">
        <p14:creationId xmlns:p14="http://schemas.microsoft.com/office/powerpoint/2010/main" val="459566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8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9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9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0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9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98"/>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99"/>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0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0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0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3"/>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04"/>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0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06"/>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P spid="9" grpId="0"/>
      <p:bldP spid="10" grpId="0" animBg="1"/>
      <p:bldP spid="11" grpId="0" animBg="1"/>
      <p:bldP spid="12" grpId="0" animBg="1"/>
      <p:bldP spid="13" grpId="0" animBg="1"/>
      <p:bldP spid="14" grpId="0" animBg="1"/>
      <p:bldP spid="15" grpId="0" animBg="1"/>
      <p:bldP spid="16" grpId="0" animBg="1"/>
      <p:bldP spid="17" grpId="0"/>
      <p:bldP spid="18" grpId="0"/>
      <p:bldP spid="19" grpId="0"/>
      <p:bldP spid="20" grpId="0"/>
      <p:bldP spid="21" grpId="0"/>
      <p:bldP spid="6" grpId="0" animBg="1"/>
      <p:bldP spid="8" grpId="0"/>
      <p:bldP spid="85" grpId="0" animBg="1"/>
      <p:bldP spid="86" grpId="0" animBg="1"/>
      <p:bldP spid="87" grpId="0" animBg="1"/>
      <p:bldP spid="88" grpId="0" animBg="1"/>
      <p:bldP spid="89" grpId="0" animBg="1"/>
      <p:bldP spid="90" grpId="0"/>
      <p:bldP spid="91" grpId="0"/>
      <p:bldP spid="92" grpId="0"/>
      <p:bldP spid="93" grpId="0"/>
      <p:bldP spid="94" grpId="0" animBg="1"/>
      <p:bldP spid="95" grpId="0"/>
      <p:bldP spid="96" grpId="0" animBg="1"/>
      <p:bldP spid="97" grpId="0" animBg="1"/>
      <p:bldP spid="98" grpId="0" animBg="1"/>
      <p:bldP spid="99" grpId="0" animBg="1"/>
      <p:bldP spid="100" grpId="0" animBg="1"/>
      <p:bldP spid="101" grpId="0"/>
      <p:bldP spid="102" grpId="0"/>
      <p:bldP spid="103" grpId="0"/>
      <p:bldP spid="104" grpId="0"/>
      <p:bldP spid="105" grpId="0" animBg="1"/>
      <p:bldP spid="106" grpId="0"/>
      <p:bldP spid="108" grpId="0"/>
      <p:bldP spid="10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ChangeArrowheads="1"/>
          </p:cNvSpPr>
          <p:nvPr/>
        </p:nvSpPr>
        <p:spPr bwMode="auto">
          <a:xfrm>
            <a:off x="520981" y="1583930"/>
            <a:ext cx="8080744" cy="3108543"/>
          </a:xfrm>
          <a:prstGeom prst="rect">
            <a:avLst/>
          </a:prstGeom>
          <a:noFill/>
          <a:ln w="9525">
            <a:noFill/>
            <a:miter lim="800000"/>
            <a:headEnd/>
            <a:tailEnd/>
          </a:ln>
        </p:spPr>
        <p:txBody>
          <a:bodyPr wrap="square">
            <a:spAutoFit/>
          </a:bodyPr>
          <a:lstStyle/>
          <a:p>
            <a:pPr marL="457200" indent="-457200">
              <a:lnSpc>
                <a:spcPct val="80000"/>
              </a:lnSpc>
              <a:spcBef>
                <a:spcPct val="60000"/>
              </a:spcBef>
              <a:buFont typeface="Arial" panose="020B0604020202020204" pitchFamily="34" charset="0"/>
              <a:buChar char="•"/>
            </a:pPr>
            <a:r>
              <a:rPr lang="pt-BR" sz="2800" b="1" dirty="0">
                <a:latin typeface="Tahoma" pitchFamily="34" charset="0"/>
                <a:cs typeface="Times New Roman" pitchFamily="18" charset="0"/>
              </a:rPr>
              <a:t>Alinhamento inicial </a:t>
            </a:r>
            <a:r>
              <a:rPr lang="pt-BR" sz="2800" b="1" dirty="0">
                <a:solidFill>
                  <a:srgbClr val="FF0000"/>
                </a:solidFill>
                <a:latin typeface="Tahoma" pitchFamily="34" charset="0"/>
                <a:cs typeface="Times New Roman" pitchFamily="18" charset="0"/>
              </a:rPr>
              <a:t>(revisão)</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de Projetos </a:t>
            </a:r>
            <a:r>
              <a:rPr lang="pt-BR" sz="2400" b="1" dirty="0">
                <a:solidFill>
                  <a:srgbClr val="FF0000"/>
                </a:solidFill>
                <a:latin typeface="Tahoma" pitchFamily="34" charset="0"/>
                <a:cs typeface="Times New Roman" pitchFamily="18" charset="0"/>
              </a:rPr>
              <a:t>(revisão)</a:t>
            </a:r>
            <a:endParaRPr lang="pt-BR" sz="2400" b="1" dirty="0">
              <a:latin typeface="Tahoma" pitchFamily="34" charset="0"/>
              <a:cs typeface="Times New Roman" pitchFamily="18" charset="0"/>
            </a:endParaRP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Métodos Ágeis</a:t>
            </a:r>
            <a:r>
              <a:rPr lang="pt-BR" sz="2400" b="1" dirty="0">
                <a:solidFill>
                  <a:srgbClr val="FF0000"/>
                </a:solidFill>
                <a:latin typeface="Tahoma" pitchFamily="34" charset="0"/>
                <a:cs typeface="Times New Roman" pitchFamily="18" charset="0"/>
              </a:rPr>
              <a:t> (revisão)</a:t>
            </a:r>
            <a:endParaRPr lang="pt-BR" sz="2400" b="1" dirty="0">
              <a:latin typeface="Tahoma" pitchFamily="34" charset="0"/>
              <a:cs typeface="Times New Roman" pitchFamily="18" charset="0"/>
            </a:endParaRPr>
          </a:p>
          <a:p>
            <a:pPr marL="1371600" lvl="2" indent="-457200">
              <a:lnSpc>
                <a:spcPct val="80000"/>
              </a:lnSpc>
              <a:spcBef>
                <a:spcPct val="60000"/>
              </a:spcBef>
              <a:buFont typeface="Arial" panose="020B0604020202020204" pitchFamily="34" charset="0"/>
              <a:buChar char="•"/>
            </a:pPr>
            <a:r>
              <a:rPr lang="pt-BR" sz="2400" b="1" dirty="0" err="1">
                <a:latin typeface="Tahoma" pitchFamily="34" charset="0"/>
                <a:cs typeface="Times New Roman" pitchFamily="18" charset="0"/>
              </a:rPr>
              <a:t>Scrum</a:t>
            </a:r>
            <a:endParaRPr lang="pt-BR" sz="2400" b="1" dirty="0">
              <a:latin typeface="Tahoma" pitchFamily="34" charset="0"/>
              <a:cs typeface="Times New Roman" pitchFamily="18" charset="0"/>
            </a:endParaRPr>
          </a:p>
          <a:p>
            <a:pPr marL="457200"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X Métodos Ágeis</a:t>
            </a:r>
          </a:p>
          <a:p>
            <a:pPr marL="457200"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Considerações Finais</a:t>
            </a:r>
          </a:p>
        </p:txBody>
      </p:sp>
      <p:sp>
        <p:nvSpPr>
          <p:cNvPr id="16387" name="Rectangle 4"/>
          <p:cNvSpPr>
            <a:spLocks noChangeArrowheads="1"/>
          </p:cNvSpPr>
          <p:nvPr/>
        </p:nvSpPr>
        <p:spPr bwMode="auto">
          <a:xfrm>
            <a:off x="0" y="342900"/>
            <a:ext cx="9144000" cy="685800"/>
          </a:xfrm>
          <a:prstGeom prst="rect">
            <a:avLst/>
          </a:prstGeom>
          <a:noFill/>
          <a:ln w="12700">
            <a:noFill/>
            <a:miter lim="800000"/>
            <a:headEnd/>
            <a:tailEnd/>
          </a:ln>
        </p:spPr>
        <p:txBody>
          <a:bodyPr lIns="90488" tIns="44450" rIns="90488" bIns="44450"/>
          <a:lstStyle/>
          <a:p>
            <a:pPr marL="342900" indent="-342900" algn="ctr">
              <a:spcBef>
                <a:spcPct val="100000"/>
              </a:spcBef>
            </a:pPr>
            <a:r>
              <a:rPr lang="en-US" sz="4000" b="1" dirty="0">
                <a:solidFill>
                  <a:srgbClr val="9E1D0C"/>
                </a:solidFill>
                <a:latin typeface="Tahoma" pitchFamily="34" charset="0"/>
              </a:rPr>
              <a:t>Agenda</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b="1" dirty="0">
                <a:solidFill>
                  <a:srgbClr val="9E1D0C"/>
                </a:solidFill>
              </a:rPr>
              <a:t>Gestão Ágil de Projetos</a:t>
            </a:r>
          </a:p>
        </p:txBody>
      </p:sp>
      <p:sp>
        <p:nvSpPr>
          <p:cNvPr id="3" name="Espaço Reservado para Conteúdo 2"/>
          <p:cNvSpPr>
            <a:spLocks noGrp="1"/>
          </p:cNvSpPr>
          <p:nvPr>
            <p:ph idx="1"/>
          </p:nvPr>
        </p:nvSpPr>
        <p:spPr>
          <a:xfrm>
            <a:off x="340242" y="1650669"/>
            <a:ext cx="8803758" cy="4928263"/>
          </a:xfrm>
        </p:spPr>
        <p:txBody>
          <a:bodyPr>
            <a:noAutofit/>
          </a:bodyPr>
          <a:lstStyle/>
          <a:p>
            <a:pPr>
              <a:spcBef>
                <a:spcPts val="600"/>
              </a:spcBef>
            </a:pPr>
            <a:r>
              <a:rPr lang="pt-BR" sz="2400" b="1" dirty="0">
                <a:solidFill>
                  <a:srgbClr val="FF0000"/>
                </a:solidFill>
              </a:rPr>
              <a:t>participação ativa do cliente </a:t>
            </a:r>
            <a:r>
              <a:rPr lang="pt-BR" sz="2400" dirty="0"/>
              <a:t>do projeto; </a:t>
            </a:r>
          </a:p>
          <a:p>
            <a:pPr>
              <a:spcBef>
                <a:spcPts val="600"/>
              </a:spcBef>
            </a:pPr>
            <a:r>
              <a:rPr lang="pt-BR" sz="2400" b="1" dirty="0">
                <a:solidFill>
                  <a:srgbClr val="FF0000"/>
                </a:solidFill>
              </a:rPr>
              <a:t>autonomia</a:t>
            </a:r>
            <a:r>
              <a:rPr lang="pt-BR" sz="2400" dirty="0"/>
              <a:t> para os membros do projeto; </a:t>
            </a:r>
          </a:p>
          <a:p>
            <a:pPr>
              <a:spcBef>
                <a:spcPts val="600"/>
              </a:spcBef>
            </a:pPr>
            <a:r>
              <a:rPr lang="pt-BR" sz="2400" dirty="0"/>
              <a:t>calendário </a:t>
            </a:r>
            <a:r>
              <a:rPr lang="pt-BR" sz="2400" b="1" dirty="0">
                <a:solidFill>
                  <a:srgbClr val="FF0000"/>
                </a:solidFill>
              </a:rPr>
              <a:t>fixo</a:t>
            </a:r>
            <a:r>
              <a:rPr lang="pt-BR" sz="2400" dirty="0"/>
              <a:t> para cada ciclo; </a:t>
            </a:r>
          </a:p>
          <a:p>
            <a:pPr>
              <a:spcBef>
                <a:spcPts val="600"/>
              </a:spcBef>
            </a:pPr>
            <a:r>
              <a:rPr lang="pt-BR" sz="2400" dirty="0"/>
              <a:t>captura de </a:t>
            </a:r>
            <a:r>
              <a:rPr lang="pt-BR" sz="2400" b="1" dirty="0">
                <a:solidFill>
                  <a:srgbClr val="FF0000"/>
                </a:solidFill>
              </a:rPr>
              <a:t>requisitos em “alto nível”</a:t>
            </a:r>
            <a:r>
              <a:rPr lang="pt-BR" sz="2400" dirty="0"/>
              <a:t>; </a:t>
            </a:r>
          </a:p>
          <a:p>
            <a:pPr>
              <a:spcBef>
                <a:spcPts val="600"/>
              </a:spcBef>
            </a:pPr>
            <a:r>
              <a:rPr lang="pt-BR" sz="2400" dirty="0"/>
              <a:t>entregas de partes do projeto (</a:t>
            </a:r>
            <a:r>
              <a:rPr lang="pt-BR" sz="2400" b="1" dirty="0">
                <a:solidFill>
                  <a:srgbClr val="FF0000"/>
                </a:solidFill>
              </a:rPr>
              <a:t>entrega frequente </a:t>
            </a:r>
            <a:r>
              <a:rPr lang="pt-BR" sz="2400" dirty="0"/>
              <a:t>de pacotes); </a:t>
            </a:r>
          </a:p>
          <a:p>
            <a:pPr>
              <a:spcBef>
                <a:spcPts val="600"/>
              </a:spcBef>
            </a:pPr>
            <a:r>
              <a:rPr lang="pt-BR" sz="2400" b="1" dirty="0">
                <a:solidFill>
                  <a:srgbClr val="FF0000"/>
                </a:solidFill>
              </a:rPr>
              <a:t>conclusão de cada parte </a:t>
            </a:r>
            <a:r>
              <a:rPr lang="pt-BR" sz="2400" dirty="0"/>
              <a:t>antes de partir para a próxima etapa; </a:t>
            </a:r>
          </a:p>
          <a:p>
            <a:pPr>
              <a:spcBef>
                <a:spcPts val="600"/>
              </a:spcBef>
            </a:pPr>
            <a:r>
              <a:rPr lang="pt-BR" sz="2400" b="1" dirty="0">
                <a:solidFill>
                  <a:srgbClr val="FF0000"/>
                </a:solidFill>
              </a:rPr>
              <a:t>testes a todo momento</a:t>
            </a:r>
            <a:r>
              <a:rPr lang="pt-BR" sz="2400" dirty="0"/>
              <a:t>, e; </a:t>
            </a:r>
          </a:p>
          <a:p>
            <a:pPr>
              <a:spcBef>
                <a:spcPts val="600"/>
              </a:spcBef>
            </a:pPr>
            <a:r>
              <a:rPr lang="pt-BR" sz="2400" b="1" dirty="0">
                <a:solidFill>
                  <a:srgbClr val="FF0000"/>
                </a:solidFill>
              </a:rPr>
              <a:t>colaboração e cooperação </a:t>
            </a:r>
            <a:r>
              <a:rPr lang="pt-BR" sz="2400" dirty="0"/>
              <a:t>entre todas as partes envolvidas.</a:t>
            </a:r>
          </a:p>
        </p:txBody>
      </p:sp>
    </p:spTree>
    <p:extLst>
      <p:ext uri="{BB962C8B-B14F-4D97-AF65-F5344CB8AC3E}">
        <p14:creationId xmlns:p14="http://schemas.microsoft.com/office/powerpoint/2010/main" val="3932338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cafecomscrum.files.wordpress.com/2016/05/picture6.png?w=542&amp;h=279&amp;crop=1"/>
          <p:cNvPicPr>
            <a:picLocks noChangeAspect="1" noChangeArrowheads="1"/>
          </p:cNvPicPr>
          <p:nvPr/>
        </p:nvPicPr>
        <p:blipFill rotWithShape="1">
          <a:blip r:embed="rId2">
            <a:extLst>
              <a:ext uri="{28A0092B-C50C-407E-A947-70E740481C1C}">
                <a14:useLocalDpi xmlns:a14="http://schemas.microsoft.com/office/drawing/2010/main" val="0"/>
              </a:ext>
            </a:extLst>
          </a:blip>
          <a:srcRect l="44438"/>
          <a:stretch/>
        </p:blipFill>
        <p:spPr bwMode="auto">
          <a:xfrm>
            <a:off x="4582448" y="1863497"/>
            <a:ext cx="4008952" cy="3714164"/>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txBox="1">
            <a:spLocks/>
          </p:cNvSpPr>
          <p:nvPr/>
        </p:nvSpPr>
        <p:spPr>
          <a:xfrm>
            <a:off x="0" y="104190"/>
            <a:ext cx="851535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dirty="0">
                <a:solidFill>
                  <a:srgbClr val="9E1D0C"/>
                </a:solidFill>
              </a:rPr>
              <a:t>Tradicional         x               </a:t>
            </a:r>
            <a:r>
              <a:rPr lang="pt-BR" b="1" dirty="0" err="1">
                <a:solidFill>
                  <a:srgbClr val="9E1D0C"/>
                </a:solidFill>
              </a:rPr>
              <a:t>Agil</a:t>
            </a:r>
            <a:r>
              <a:rPr lang="pt-BR" b="1" dirty="0">
                <a:solidFill>
                  <a:srgbClr val="9E1D0C"/>
                </a:solidFill>
              </a:rPr>
              <a:t>        </a:t>
            </a:r>
          </a:p>
        </p:txBody>
      </p:sp>
      <p:sp>
        <p:nvSpPr>
          <p:cNvPr id="2" name="CaixaDeTexto 1"/>
          <p:cNvSpPr txBox="1"/>
          <p:nvPr/>
        </p:nvSpPr>
        <p:spPr>
          <a:xfrm>
            <a:off x="4441375" y="3958893"/>
            <a:ext cx="487634" cy="1200329"/>
          </a:xfrm>
          <a:prstGeom prst="rect">
            <a:avLst/>
          </a:prstGeom>
          <a:solidFill>
            <a:schemeClr val="bg1"/>
          </a:solidFill>
        </p:spPr>
        <p:txBody>
          <a:bodyPr wrap="none" rtlCol="0">
            <a:spAutoFit/>
          </a:bodyPr>
          <a:lstStyle/>
          <a:p>
            <a:endParaRPr lang="pt-BR" sz="2400" b="1" dirty="0">
              <a:solidFill>
                <a:srgbClr val="7030A0"/>
              </a:solidFill>
              <a:latin typeface="Batang" panose="02030600000101010101" pitchFamily="18" charset="-127"/>
              <a:ea typeface="Batang" panose="02030600000101010101" pitchFamily="18" charset="-127"/>
            </a:endParaRPr>
          </a:p>
          <a:p>
            <a:endParaRPr lang="pt-BR" sz="2400" b="1" dirty="0">
              <a:solidFill>
                <a:srgbClr val="7030A0"/>
              </a:solidFill>
              <a:latin typeface="Batang" panose="02030600000101010101" pitchFamily="18" charset="-127"/>
              <a:ea typeface="Batang" panose="02030600000101010101" pitchFamily="18" charset="-127"/>
            </a:endParaRPr>
          </a:p>
          <a:p>
            <a:r>
              <a:rPr lang="pt-BR" sz="2400" b="1" dirty="0">
                <a:solidFill>
                  <a:srgbClr val="7030A0"/>
                </a:solidFill>
                <a:latin typeface="Batang" panose="02030600000101010101" pitchFamily="18" charset="-127"/>
                <a:ea typeface="Batang" panose="02030600000101010101" pitchFamily="18" charset="-127"/>
              </a:rPr>
              <a:t>   </a:t>
            </a:r>
          </a:p>
        </p:txBody>
      </p:sp>
      <p:pic>
        <p:nvPicPr>
          <p:cNvPr id="5" name="Picture 1"/>
          <p:cNvPicPr>
            <a:picLocks noChangeAspect="1"/>
          </p:cNvPicPr>
          <p:nvPr/>
        </p:nvPicPr>
        <p:blipFill>
          <a:blip r:embed="rId3"/>
          <a:stretch>
            <a:fillRect/>
          </a:stretch>
        </p:blipFill>
        <p:spPr>
          <a:xfrm>
            <a:off x="952719" y="1999202"/>
            <a:ext cx="2538626" cy="3578458"/>
          </a:xfrm>
          <a:prstGeom prst="rect">
            <a:avLst/>
          </a:prstGeom>
        </p:spPr>
      </p:pic>
    </p:spTree>
    <p:extLst>
      <p:ext uri="{BB962C8B-B14F-4D97-AF65-F5344CB8AC3E}">
        <p14:creationId xmlns:p14="http://schemas.microsoft.com/office/powerpoint/2010/main" val="2722065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ChangeArrowheads="1"/>
          </p:cNvSpPr>
          <p:nvPr/>
        </p:nvSpPr>
        <p:spPr bwMode="auto">
          <a:xfrm>
            <a:off x="520981" y="1583930"/>
            <a:ext cx="8080744" cy="3022366"/>
          </a:xfrm>
          <a:prstGeom prst="rect">
            <a:avLst/>
          </a:prstGeom>
          <a:noFill/>
          <a:ln w="9525">
            <a:noFill/>
            <a:miter lim="800000"/>
            <a:headEnd/>
            <a:tailEnd/>
          </a:ln>
        </p:spPr>
        <p:txBody>
          <a:bodyPr wrap="square">
            <a:spAutoFit/>
          </a:bodyPr>
          <a:lstStyle/>
          <a:p>
            <a:pPr marL="457200" indent="-457200">
              <a:lnSpc>
                <a:spcPct val="80000"/>
              </a:lnSpc>
              <a:spcBef>
                <a:spcPct val="60000"/>
              </a:spcBef>
              <a:buFont typeface="Arial" panose="020B0604020202020204" pitchFamily="34" charset="0"/>
              <a:buChar char="•"/>
            </a:pPr>
            <a:r>
              <a:rPr lang="pt-BR" sz="2800" b="1" dirty="0">
                <a:latin typeface="Tahoma" pitchFamily="34" charset="0"/>
                <a:cs typeface="Times New Roman" pitchFamily="18" charset="0"/>
              </a:rPr>
              <a:t>Alinhamento inicial</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de Projetos</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Métodos Ágeis</a:t>
            </a:r>
          </a:p>
          <a:p>
            <a:pPr marL="1371600" lvl="2" indent="-457200">
              <a:lnSpc>
                <a:spcPct val="80000"/>
              </a:lnSpc>
              <a:spcBef>
                <a:spcPct val="60000"/>
              </a:spcBef>
              <a:buFont typeface="Arial" panose="020B0604020202020204" pitchFamily="34" charset="0"/>
              <a:buChar char="•"/>
            </a:pPr>
            <a:r>
              <a:rPr lang="pt-BR" sz="2400" b="1" dirty="0" err="1">
                <a:latin typeface="Tahoma" pitchFamily="34" charset="0"/>
                <a:cs typeface="Times New Roman" pitchFamily="18" charset="0"/>
              </a:rPr>
              <a:t>Scrum</a:t>
            </a:r>
            <a:endParaRPr lang="pt-BR" sz="2400" b="1" dirty="0">
              <a:latin typeface="Tahoma" pitchFamily="34" charset="0"/>
              <a:cs typeface="Times New Roman" pitchFamily="18" charset="0"/>
            </a:endParaRPr>
          </a:p>
          <a:p>
            <a:pPr marL="457200"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Gestão Tradicional X Métodos Ágeis</a:t>
            </a:r>
          </a:p>
          <a:p>
            <a:pPr marL="457200"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Considerações Finais</a:t>
            </a:r>
          </a:p>
        </p:txBody>
      </p:sp>
      <p:sp>
        <p:nvSpPr>
          <p:cNvPr id="16387" name="Rectangle 4"/>
          <p:cNvSpPr>
            <a:spLocks noChangeArrowheads="1"/>
          </p:cNvSpPr>
          <p:nvPr/>
        </p:nvSpPr>
        <p:spPr bwMode="auto">
          <a:xfrm>
            <a:off x="0" y="342900"/>
            <a:ext cx="9144000" cy="685800"/>
          </a:xfrm>
          <a:prstGeom prst="rect">
            <a:avLst/>
          </a:prstGeom>
          <a:noFill/>
          <a:ln w="12700">
            <a:noFill/>
            <a:miter lim="800000"/>
            <a:headEnd/>
            <a:tailEnd/>
          </a:ln>
        </p:spPr>
        <p:txBody>
          <a:bodyPr lIns="90488" tIns="44450" rIns="90488" bIns="44450"/>
          <a:lstStyle/>
          <a:p>
            <a:pPr marL="342900" indent="-342900" algn="ctr">
              <a:spcBef>
                <a:spcPct val="100000"/>
              </a:spcBef>
            </a:pPr>
            <a:r>
              <a:rPr lang="en-US" sz="4000" b="1" dirty="0">
                <a:solidFill>
                  <a:srgbClr val="9E1D0C"/>
                </a:solidFill>
                <a:latin typeface="Tahoma" pitchFamily="34" charset="0"/>
              </a:rPr>
              <a:t>Agenda</a:t>
            </a:r>
          </a:p>
        </p:txBody>
      </p:sp>
    </p:spTree>
    <p:extLst>
      <p:ext uri="{BB962C8B-B14F-4D97-AF65-F5344CB8AC3E}">
        <p14:creationId xmlns:p14="http://schemas.microsoft.com/office/powerpoint/2010/main" val="4257750128"/>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pt-BR" altLang="pt-BR" b="1">
                <a:solidFill>
                  <a:srgbClr val="9E1D0C"/>
                </a:solidFill>
              </a:rPr>
              <a:t>Scrum</a:t>
            </a:r>
          </a:p>
        </p:txBody>
      </p:sp>
      <p:sp>
        <p:nvSpPr>
          <p:cNvPr id="7171"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04ED4016-F58B-4CCA-8C0B-6103E8AF4219}" type="slidenum">
              <a:rPr lang="pt-BR" altLang="pt-BR" sz="1400" smtClean="0">
                <a:solidFill>
                  <a:srgbClr val="FFFFFF"/>
                </a:solidFill>
                <a:latin typeface="Arial" charset="0"/>
              </a:rPr>
              <a:pPr>
                <a:spcBef>
                  <a:spcPct val="0"/>
                </a:spcBef>
                <a:buFontTx/>
                <a:buNone/>
              </a:pPr>
              <a:t>23</a:t>
            </a:fld>
            <a:endParaRPr lang="pt-BR" altLang="pt-BR" sz="1400">
              <a:solidFill>
                <a:srgbClr val="FFFFFF"/>
              </a:solidFill>
              <a:latin typeface="Arial" charset="0"/>
            </a:endParaRPr>
          </a:p>
        </p:txBody>
      </p:sp>
      <p:sp>
        <p:nvSpPr>
          <p:cNvPr id="5123" name="Text Box 3"/>
          <p:cNvSpPr txBox="1">
            <a:spLocks noChangeArrowheads="1"/>
          </p:cNvSpPr>
          <p:nvPr/>
        </p:nvSpPr>
        <p:spPr bwMode="auto">
          <a:xfrm>
            <a:off x="176213" y="1844675"/>
            <a:ext cx="8967787" cy="292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defRPr/>
            </a:pPr>
            <a:r>
              <a:rPr lang="pt-BR" sz="2800" b="1" dirty="0">
                <a:cs typeface="Arial" panose="020B0604020202020204" pitchFamily="34" charset="0"/>
              </a:rPr>
              <a:t>Uma metodologia ágil para gestão e planejamento de projetos de software</a:t>
            </a:r>
            <a:endParaRPr lang="pt-BR" altLang="pt-BR" sz="2800" b="1" dirty="0">
              <a:cs typeface="Arial" panose="020B0604020202020204" pitchFamily="34" charset="0"/>
            </a:endParaRPr>
          </a:p>
          <a:p>
            <a:pPr>
              <a:defRPr/>
            </a:pPr>
            <a:endParaRPr lang="pt-BR" altLang="pt-BR" sz="2800" dirty="0">
              <a:cs typeface="Arial" panose="020B0604020202020204" pitchFamily="34" charset="0"/>
            </a:endParaRPr>
          </a:p>
          <a:p>
            <a:pPr>
              <a:defRPr/>
            </a:pPr>
            <a:r>
              <a:rPr lang="pt-BR" altLang="pt-BR" sz="2800" b="1" dirty="0">
                <a:cs typeface="Arial" panose="020B0604020202020204" pitchFamily="34" charset="0"/>
              </a:rPr>
              <a:t>Origem do nome </a:t>
            </a:r>
            <a:r>
              <a:rPr lang="pt-BR" altLang="pt-BR" sz="2800" b="1" dirty="0" err="1">
                <a:cs typeface="Arial" panose="020B0604020202020204" pitchFamily="34" charset="0"/>
              </a:rPr>
              <a:t>Scrum</a:t>
            </a:r>
            <a:r>
              <a:rPr lang="pt-BR" altLang="pt-BR" sz="2800" b="1" dirty="0">
                <a:cs typeface="Arial" panose="020B0604020202020204" pitchFamily="34" charset="0"/>
              </a:rPr>
              <a:t>:</a:t>
            </a:r>
          </a:p>
          <a:p>
            <a:pPr>
              <a:defRPr/>
            </a:pPr>
            <a:r>
              <a:rPr lang="pt-BR" altLang="pt-BR" dirty="0">
                <a:cs typeface="Arial" panose="020B0604020202020204" pitchFamily="34" charset="0"/>
              </a:rPr>
              <a:t>Estratégia em um jogo de </a:t>
            </a:r>
            <a:r>
              <a:rPr lang="pt-BR" altLang="pt-BR" i="1" dirty="0" err="1">
                <a:cs typeface="Arial" panose="020B0604020202020204" pitchFamily="34" charset="0"/>
              </a:rPr>
              <a:t>Rugby</a:t>
            </a:r>
            <a:r>
              <a:rPr lang="pt-BR" altLang="pt-BR" i="1" dirty="0">
                <a:cs typeface="Arial" panose="020B0604020202020204" pitchFamily="34" charset="0"/>
              </a:rPr>
              <a:t> </a:t>
            </a:r>
            <a:r>
              <a:rPr lang="pt-BR" altLang="pt-BR" dirty="0">
                <a:cs typeface="Arial" panose="020B0604020202020204" pitchFamily="34" charset="0"/>
              </a:rPr>
              <a:t>onde jogadores colocam uma bola quase perdida novamente em jogo através de trabalho em  equipe.</a:t>
            </a:r>
          </a:p>
        </p:txBody>
      </p:sp>
      <p:sp>
        <p:nvSpPr>
          <p:cNvPr id="7173" name="AutoShape 5" descr="Resultado de imagem para scrum rugby"/>
          <p:cNvSpPr>
            <a:spLocks noChangeAspect="1" noChangeArrowheads="1"/>
          </p:cNvSpPr>
          <p:nvPr/>
        </p:nvSpPr>
        <p:spPr bwMode="auto">
          <a:xfrm>
            <a:off x="176213" y="-1825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endParaRPr lang="pt-BR" altLang="pt-BR" sz="2400">
              <a:latin typeface="Arial" charset="0"/>
            </a:endParaRPr>
          </a:p>
        </p:txBody>
      </p:sp>
      <p:pic>
        <p:nvPicPr>
          <p:cNvPr id="717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9700" y="4440238"/>
            <a:ext cx="3924300" cy="2414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92844449"/>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pt-BR" altLang="pt-BR" b="1">
                <a:solidFill>
                  <a:srgbClr val="C00000"/>
                </a:solidFill>
              </a:rPr>
              <a:t>Origens de Scrum</a:t>
            </a:r>
          </a:p>
        </p:txBody>
      </p:sp>
      <p:sp>
        <p:nvSpPr>
          <p:cNvPr id="8196"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6F890E4-2632-43D9-AD6B-0BDE54B8F384}" type="slidenum">
              <a:rPr lang="pt-BR" altLang="pt-BR" sz="1400" smtClean="0">
                <a:solidFill>
                  <a:srgbClr val="FFFFFF"/>
                </a:solidFill>
                <a:latin typeface="Arial" charset="0"/>
              </a:rPr>
              <a:pPr>
                <a:spcBef>
                  <a:spcPct val="0"/>
                </a:spcBef>
                <a:buFontTx/>
                <a:buNone/>
              </a:pPr>
              <a:t>24</a:t>
            </a:fld>
            <a:endParaRPr lang="pt-BR" altLang="pt-BR" sz="1400">
              <a:solidFill>
                <a:srgbClr val="FFFFFF"/>
              </a:solidFill>
              <a:latin typeface="Arial" charset="0"/>
            </a:endParaRPr>
          </a:p>
        </p:txBody>
      </p:sp>
      <p:pic>
        <p:nvPicPr>
          <p:cNvPr id="3077"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12708" t="20927" r="29375" b="28148"/>
          <a:stretch/>
        </p:blipFill>
        <p:spPr bwMode="auto">
          <a:xfrm>
            <a:off x="304799" y="1733550"/>
            <a:ext cx="8627503" cy="426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1636887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pt-BR" altLang="pt-BR" b="1">
                <a:solidFill>
                  <a:srgbClr val="C00000"/>
                </a:solidFill>
              </a:rPr>
              <a:t>Origens de Scrum</a:t>
            </a:r>
          </a:p>
        </p:txBody>
      </p:sp>
      <p:sp>
        <p:nvSpPr>
          <p:cNvPr id="11267" name="Rectangle 3"/>
          <p:cNvSpPr>
            <a:spLocks noGrp="1" noChangeArrowheads="1"/>
          </p:cNvSpPr>
          <p:nvPr>
            <p:ph idx="1"/>
          </p:nvPr>
        </p:nvSpPr>
        <p:spPr>
          <a:xfrm>
            <a:off x="533400" y="1524000"/>
            <a:ext cx="8382000" cy="4953000"/>
          </a:xfrm>
        </p:spPr>
        <p:txBody>
          <a:bodyPr rtlCol="0">
            <a:normAutofit fontScale="92500" lnSpcReduction="10000"/>
          </a:bodyPr>
          <a:lstStyle/>
          <a:p>
            <a:pPr eaLnBrk="1" fontAlgn="auto" hangingPunct="1">
              <a:spcBef>
                <a:spcPts val="500"/>
              </a:spcBef>
              <a:spcAft>
                <a:spcPts val="500"/>
              </a:spcAft>
              <a:buFont typeface="Arial" panose="020B0604020202020204" pitchFamily="34" charset="0"/>
              <a:buChar char="•"/>
              <a:defRPr/>
            </a:pPr>
            <a:r>
              <a:rPr lang="pt-BR" altLang="pt-BR" dirty="0"/>
              <a:t>Jeff </a:t>
            </a:r>
            <a:r>
              <a:rPr lang="pt-BR" altLang="pt-BR" dirty="0" err="1"/>
              <a:t>Suttherland</a:t>
            </a:r>
            <a:r>
              <a:rPr lang="pt-BR" altLang="pt-BR" dirty="0"/>
              <a:t> - </a:t>
            </a:r>
            <a:r>
              <a:rPr lang="pt-BR" altLang="pt-BR" dirty="0">
                <a:hlinkClick r:id="rId2"/>
              </a:rPr>
              <a:t>jeffsutherland.com</a:t>
            </a:r>
            <a:endParaRPr lang="pt-BR" altLang="pt-BR" dirty="0"/>
          </a:p>
          <a:p>
            <a:pPr eaLnBrk="1" fontAlgn="auto" hangingPunct="1">
              <a:spcAft>
                <a:spcPts val="0"/>
              </a:spcAft>
              <a:buFont typeface="Arial" panose="020B0604020202020204" pitchFamily="34" charset="0"/>
              <a:buChar char="•"/>
              <a:defRPr/>
            </a:pPr>
            <a:r>
              <a:rPr lang="pt-BR" altLang="pt-BR" dirty="0"/>
              <a:t>Ken </a:t>
            </a:r>
            <a:r>
              <a:rPr lang="pt-BR" altLang="pt-BR" dirty="0" err="1"/>
              <a:t>Schwaber</a:t>
            </a:r>
            <a:r>
              <a:rPr lang="pt-BR" altLang="pt-BR" dirty="0"/>
              <a:t> - </a:t>
            </a:r>
            <a:r>
              <a:rPr lang="pt-BR" altLang="pt-BR" dirty="0">
                <a:hlinkClick r:id="rId3"/>
              </a:rPr>
              <a:t>www.controlchaos.com</a:t>
            </a:r>
            <a:endParaRPr lang="pt-BR" altLang="pt-BR" dirty="0"/>
          </a:p>
          <a:p>
            <a:pPr eaLnBrk="1" fontAlgn="auto" hangingPunct="1">
              <a:spcAft>
                <a:spcPts val="0"/>
              </a:spcAft>
              <a:buFont typeface="Arial" panose="020B0604020202020204" pitchFamily="34" charset="0"/>
              <a:buChar char="•"/>
              <a:defRPr/>
            </a:pPr>
            <a:r>
              <a:rPr lang="pt-BR" altLang="pt-BR" dirty="0"/>
              <a:t>Mike </a:t>
            </a:r>
            <a:r>
              <a:rPr lang="pt-BR" altLang="pt-BR" dirty="0" err="1"/>
              <a:t>Beedle</a:t>
            </a:r>
            <a:r>
              <a:rPr lang="pt-BR" altLang="pt-BR" dirty="0"/>
              <a:t> - </a:t>
            </a:r>
            <a:r>
              <a:rPr lang="en-US" altLang="pt-BR" dirty="0">
                <a:hlinkClick r:id="rId4"/>
              </a:rPr>
              <a:t>www.mikebeedle.com</a:t>
            </a:r>
            <a:r>
              <a:rPr lang="en-US" altLang="pt-BR" dirty="0"/>
              <a:t> </a:t>
            </a:r>
            <a:endParaRPr lang="pt-BR" altLang="pt-BR" dirty="0"/>
          </a:p>
          <a:p>
            <a:pPr eaLnBrk="1" fontAlgn="auto" hangingPunct="1">
              <a:spcAft>
                <a:spcPts val="0"/>
              </a:spcAft>
              <a:buFont typeface="Arial" panose="020B0604020202020204" pitchFamily="34" charset="0"/>
              <a:buChar char="•"/>
              <a:defRPr/>
            </a:pPr>
            <a:endParaRPr lang="pt-BR" altLang="pt-BR" dirty="0"/>
          </a:p>
          <a:p>
            <a:pPr eaLnBrk="1" fontAlgn="auto" hangingPunct="1">
              <a:spcAft>
                <a:spcPts val="0"/>
              </a:spcAft>
              <a:buFont typeface="Arial" panose="020B0604020202020204" pitchFamily="34" charset="0"/>
              <a:buChar char="•"/>
              <a:defRPr/>
            </a:pPr>
            <a:r>
              <a:rPr lang="pt-BR" altLang="pt-BR" dirty="0"/>
              <a:t>Conferências</a:t>
            </a:r>
          </a:p>
          <a:p>
            <a:pPr lvl="1" eaLnBrk="1" fontAlgn="auto" hangingPunct="1">
              <a:spcAft>
                <a:spcPts val="0"/>
              </a:spcAft>
              <a:buFont typeface="Arial" panose="020B0604020202020204" pitchFamily="34" charset="0"/>
              <a:buChar char="–"/>
              <a:defRPr/>
            </a:pPr>
            <a:r>
              <a:rPr lang="pt-BR" altLang="pt-BR" dirty="0"/>
              <a:t>OOPSLA 96, </a:t>
            </a:r>
            <a:r>
              <a:rPr lang="pt-BR" altLang="pt-BR" dirty="0" err="1"/>
              <a:t>PLoP</a:t>
            </a:r>
            <a:r>
              <a:rPr lang="pt-BR" altLang="pt-BR" dirty="0"/>
              <a:t> 98</a:t>
            </a:r>
          </a:p>
          <a:p>
            <a:pPr lvl="1" eaLnBrk="1" fontAlgn="auto" hangingPunct="1">
              <a:spcAft>
                <a:spcPts val="0"/>
              </a:spcAft>
              <a:buFont typeface="Arial" panose="020B0604020202020204" pitchFamily="34" charset="0"/>
              <a:buChar char="–"/>
              <a:defRPr/>
            </a:pPr>
            <a:endParaRPr lang="pt-BR" altLang="pt-BR" dirty="0"/>
          </a:p>
          <a:p>
            <a:pPr eaLnBrk="1" fontAlgn="auto" hangingPunct="1">
              <a:spcAft>
                <a:spcPts val="0"/>
              </a:spcAft>
              <a:buFont typeface="Arial" panose="020B0604020202020204" pitchFamily="34" charset="0"/>
              <a:buChar char="•"/>
              <a:defRPr/>
            </a:pPr>
            <a:r>
              <a:rPr lang="pt-BR" altLang="pt-BR" dirty="0"/>
              <a:t>Inspiração</a:t>
            </a:r>
          </a:p>
          <a:p>
            <a:pPr lvl="1" eaLnBrk="1" fontAlgn="auto" hangingPunct="1">
              <a:spcAft>
                <a:spcPts val="0"/>
              </a:spcAft>
              <a:buFont typeface="Arial" panose="020B0604020202020204" pitchFamily="34" charset="0"/>
              <a:buChar char="–"/>
              <a:defRPr/>
            </a:pPr>
            <a:r>
              <a:rPr lang="en-GB" altLang="pt-BR" dirty="0" err="1"/>
              <a:t>Desenvolvimento</a:t>
            </a:r>
            <a:r>
              <a:rPr lang="en-GB" altLang="pt-BR" dirty="0"/>
              <a:t> </a:t>
            </a:r>
            <a:r>
              <a:rPr lang="en-GB" altLang="pt-BR" dirty="0" err="1"/>
              <a:t>Iterativo</a:t>
            </a:r>
            <a:r>
              <a:rPr lang="en-GB" altLang="pt-BR" dirty="0"/>
              <a:t> e Incremental </a:t>
            </a:r>
            <a:r>
              <a:rPr lang="en-GB" altLang="pt-BR" dirty="0" err="1"/>
              <a:t>em</a:t>
            </a:r>
            <a:r>
              <a:rPr lang="en-GB" altLang="pt-BR" dirty="0"/>
              <a:t> </a:t>
            </a:r>
            <a:r>
              <a:rPr lang="en-GB" altLang="pt-BR" dirty="0" err="1"/>
              <a:t>empresas</a:t>
            </a:r>
            <a:r>
              <a:rPr lang="en-GB" altLang="pt-BR" dirty="0"/>
              <a:t>  (DuPont) </a:t>
            </a:r>
            <a:r>
              <a:rPr lang="en-GB" altLang="pt-BR" dirty="0" err="1"/>
              <a:t>nos</a:t>
            </a:r>
            <a:r>
              <a:rPr lang="en-GB" altLang="pt-BR" dirty="0"/>
              <a:t> </a:t>
            </a:r>
            <a:r>
              <a:rPr lang="en-GB" altLang="pt-BR" dirty="0" err="1"/>
              <a:t>anos</a:t>
            </a:r>
            <a:r>
              <a:rPr lang="en-GB" altLang="pt-BR" dirty="0"/>
              <a:t> 80</a:t>
            </a:r>
            <a:endParaRPr lang="pt-BR" altLang="pt-BR" dirty="0"/>
          </a:p>
        </p:txBody>
      </p:sp>
      <p:sp>
        <p:nvSpPr>
          <p:cNvPr id="8196"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6F890E4-2632-43D9-AD6B-0BDE54B8F384}" type="slidenum">
              <a:rPr lang="pt-BR" altLang="pt-BR" sz="1400" smtClean="0">
                <a:solidFill>
                  <a:srgbClr val="FFFFFF"/>
                </a:solidFill>
                <a:latin typeface="Arial" charset="0"/>
              </a:rPr>
              <a:pPr>
                <a:spcBef>
                  <a:spcPct val="0"/>
                </a:spcBef>
                <a:buFontTx/>
                <a:buNone/>
              </a:pPr>
              <a:t>25</a:t>
            </a:fld>
            <a:endParaRPr lang="pt-BR" altLang="pt-BR" sz="1400">
              <a:solidFill>
                <a:srgbClr val="FFFFFF"/>
              </a:solidFill>
              <a:latin typeface="Arial" charset="0"/>
            </a:endParaRPr>
          </a:p>
        </p:txBody>
      </p:sp>
    </p:spTree>
    <p:extLst>
      <p:ext uri="{BB962C8B-B14F-4D97-AF65-F5344CB8AC3E}">
        <p14:creationId xmlns:p14="http://schemas.microsoft.com/office/powerpoint/2010/main" val="207434113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pt-BR" altLang="pt-BR" b="1" dirty="0">
                <a:solidFill>
                  <a:srgbClr val="C00000"/>
                </a:solidFill>
              </a:rPr>
              <a:t>Fundamentos de </a:t>
            </a:r>
            <a:r>
              <a:rPr lang="pt-BR" altLang="pt-BR" b="1" dirty="0" err="1">
                <a:solidFill>
                  <a:srgbClr val="C00000"/>
                </a:solidFill>
              </a:rPr>
              <a:t>Scrum</a:t>
            </a:r>
            <a:endParaRPr lang="pt-BR" altLang="pt-BR" b="1" dirty="0">
              <a:solidFill>
                <a:srgbClr val="C00000"/>
              </a:solidFill>
            </a:endParaRPr>
          </a:p>
        </p:txBody>
      </p:sp>
      <p:sp>
        <p:nvSpPr>
          <p:cNvPr id="9219" name="Rectangle 3"/>
          <p:cNvSpPr>
            <a:spLocks noGrp="1" noChangeArrowheads="1"/>
          </p:cNvSpPr>
          <p:nvPr>
            <p:ph idx="1"/>
          </p:nvPr>
        </p:nvSpPr>
        <p:spPr>
          <a:xfrm>
            <a:off x="191386" y="1524000"/>
            <a:ext cx="8952613" cy="4800600"/>
          </a:xfrm>
        </p:spPr>
        <p:txBody>
          <a:bodyPr>
            <a:normAutofit/>
          </a:bodyPr>
          <a:lstStyle/>
          <a:p>
            <a:pPr eaLnBrk="1" hangingPunct="1">
              <a:lnSpc>
                <a:spcPct val="90000"/>
              </a:lnSpc>
            </a:pPr>
            <a:r>
              <a:rPr lang="pt-BR" altLang="pt-BR" sz="2800" dirty="0"/>
              <a:t>Desenvolvimento de software depende muito de especificação de requisitos que </a:t>
            </a:r>
            <a:r>
              <a:rPr lang="pt-BR" altLang="pt-BR" sz="2800" dirty="0">
                <a:solidFill>
                  <a:srgbClr val="FF0000"/>
                </a:solidFill>
              </a:rPr>
              <a:t>muitas vezes só são identificados pelo cliente durante o desenvolvimento</a:t>
            </a:r>
            <a:r>
              <a:rPr lang="pt-BR" altLang="pt-BR" sz="2800" dirty="0"/>
              <a:t>.</a:t>
            </a:r>
          </a:p>
          <a:p>
            <a:pPr eaLnBrk="1" hangingPunct="1">
              <a:lnSpc>
                <a:spcPct val="90000"/>
              </a:lnSpc>
            </a:pPr>
            <a:endParaRPr lang="pt-BR" altLang="pt-BR" sz="2800" dirty="0"/>
          </a:p>
          <a:p>
            <a:pPr>
              <a:lnSpc>
                <a:spcPct val="90000"/>
              </a:lnSpc>
            </a:pPr>
            <a:r>
              <a:rPr lang="pt-BR" altLang="pt-BR" sz="2800" dirty="0"/>
              <a:t>O que será desenvolvido </a:t>
            </a:r>
            <a:r>
              <a:rPr lang="pt-BR" altLang="pt-BR" sz="2800" dirty="0">
                <a:solidFill>
                  <a:srgbClr val="FF0000"/>
                </a:solidFill>
              </a:rPr>
              <a:t>nem sempre</a:t>
            </a:r>
            <a:r>
              <a:rPr lang="pt-BR" altLang="pt-BR" sz="2800" dirty="0"/>
              <a:t> será bem definido no início do projeto</a:t>
            </a:r>
          </a:p>
          <a:p>
            <a:pPr eaLnBrk="1" hangingPunct="1">
              <a:lnSpc>
                <a:spcPct val="90000"/>
              </a:lnSpc>
            </a:pPr>
            <a:endParaRPr lang="pt-BR" altLang="pt-BR" sz="2800" dirty="0"/>
          </a:p>
          <a:p>
            <a:pPr eaLnBrk="1" hangingPunct="1">
              <a:lnSpc>
                <a:spcPct val="90000"/>
              </a:lnSpc>
            </a:pPr>
            <a:r>
              <a:rPr lang="pt-BR" altLang="pt-BR" sz="2800" b="1" dirty="0">
                <a:solidFill>
                  <a:srgbClr val="C00000"/>
                </a:solidFill>
              </a:rPr>
              <a:t>Logo</a:t>
            </a:r>
            <a:r>
              <a:rPr lang="pt-BR" altLang="pt-BR" sz="2800" dirty="0"/>
              <a:t>, </a:t>
            </a:r>
            <a:r>
              <a:rPr lang="pt-BR" altLang="pt-BR" sz="2800" dirty="0">
                <a:solidFill>
                  <a:srgbClr val="FF0000"/>
                </a:solidFill>
              </a:rPr>
              <a:t>não é um bom candidato </a:t>
            </a:r>
            <a:r>
              <a:rPr lang="pt-BR" altLang="pt-BR" sz="2800" dirty="0"/>
              <a:t>a processos pré-definidos </a:t>
            </a:r>
          </a:p>
          <a:p>
            <a:pPr lvl="1" eaLnBrk="1" hangingPunct="1">
              <a:lnSpc>
                <a:spcPct val="90000"/>
              </a:lnSpc>
            </a:pPr>
            <a:r>
              <a:rPr lang="pt-BR" altLang="pt-BR" sz="2400" dirty="0"/>
              <a:t>modelo de controle de processo empírico</a:t>
            </a:r>
          </a:p>
          <a:p>
            <a:pPr lvl="1" eaLnBrk="1" hangingPunct="1">
              <a:lnSpc>
                <a:spcPct val="90000"/>
              </a:lnSpc>
            </a:pPr>
            <a:endParaRPr lang="pt-BR" altLang="pt-BR" sz="2400" dirty="0"/>
          </a:p>
          <a:p>
            <a:pPr eaLnBrk="1" hangingPunct="1">
              <a:lnSpc>
                <a:spcPct val="90000"/>
              </a:lnSpc>
            </a:pPr>
            <a:r>
              <a:rPr lang="pt-BR" altLang="pt-BR" sz="2800" dirty="0"/>
              <a:t>Mas existem padrões que podem ser usados</a:t>
            </a:r>
          </a:p>
        </p:txBody>
      </p:sp>
      <p:sp>
        <p:nvSpPr>
          <p:cNvPr id="922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7C543FBC-303F-4D45-96B6-5AB95C0F8A94}" type="slidenum">
              <a:rPr lang="pt-BR" altLang="pt-BR" sz="1400" smtClean="0">
                <a:solidFill>
                  <a:srgbClr val="FFFFFF"/>
                </a:solidFill>
                <a:latin typeface="Arial" charset="0"/>
              </a:rPr>
              <a:pPr>
                <a:spcBef>
                  <a:spcPct val="0"/>
                </a:spcBef>
                <a:buFontTx/>
                <a:buNone/>
              </a:pPr>
              <a:t>26</a:t>
            </a:fld>
            <a:endParaRPr lang="pt-BR" altLang="pt-BR" sz="1400">
              <a:solidFill>
                <a:srgbClr val="FFFFFF"/>
              </a:solidFill>
              <a:latin typeface="Arial" charset="0"/>
            </a:endParaRPr>
          </a:p>
        </p:txBody>
      </p:sp>
    </p:spTree>
    <p:extLst>
      <p:ext uri="{BB962C8B-B14F-4D97-AF65-F5344CB8AC3E}">
        <p14:creationId xmlns:p14="http://schemas.microsoft.com/office/powerpoint/2010/main" val="205461219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tângulo 26"/>
          <p:cNvSpPr/>
          <p:nvPr/>
        </p:nvSpPr>
        <p:spPr>
          <a:xfrm>
            <a:off x="1069508" y="1785878"/>
            <a:ext cx="6734644" cy="4292347"/>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pt-BR"/>
          </a:p>
        </p:txBody>
      </p:sp>
      <p:pic>
        <p:nvPicPr>
          <p:cNvPr id="10265" name="Picture 25"/>
          <p:cNvPicPr>
            <a:picLocks noChangeAspect="1" noChangeArrowheads="1"/>
          </p:cNvPicPr>
          <p:nvPr/>
        </p:nvPicPr>
        <p:blipFill rotWithShape="1">
          <a:blip r:embed="rId2">
            <a:extLst>
              <a:ext uri="{28A0092B-C50C-407E-A947-70E740481C1C}">
                <a14:useLocalDpi xmlns:a14="http://schemas.microsoft.com/office/drawing/2010/main" val="0"/>
              </a:ext>
            </a:extLst>
          </a:blip>
          <a:srcRect l="49862" b="50686"/>
          <a:stretch/>
        </p:blipFill>
        <p:spPr bwMode="auto">
          <a:xfrm>
            <a:off x="1068713" y="1785878"/>
            <a:ext cx="6735439" cy="4265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244" name="Título 1"/>
          <p:cNvSpPr>
            <a:spLocks noGrp="1"/>
          </p:cNvSpPr>
          <p:nvPr>
            <p:ph type="title"/>
          </p:nvPr>
        </p:nvSpPr>
        <p:spPr/>
        <p:txBody>
          <a:bodyPr/>
          <a:lstStyle/>
          <a:p>
            <a:pPr eaLnBrk="1" hangingPunct="1"/>
            <a:r>
              <a:rPr lang="pt-BR" altLang="pt-BR" b="1">
                <a:solidFill>
                  <a:srgbClr val="C00000"/>
                </a:solidFill>
              </a:rPr>
              <a:t>Quando Utilizar</a:t>
            </a:r>
          </a:p>
        </p:txBody>
      </p:sp>
      <p:sp>
        <p:nvSpPr>
          <p:cNvPr id="10245" name="Espaço Reservado para Número de Slid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5FA8B78C-0529-47FD-B052-28C7BA153EFF}" type="slidenum">
              <a:rPr lang="pt-BR" altLang="pt-BR" sz="1400" smtClean="0">
                <a:solidFill>
                  <a:srgbClr val="FFFFFF"/>
                </a:solidFill>
                <a:latin typeface="Arial" charset="0"/>
              </a:rPr>
              <a:pPr>
                <a:spcBef>
                  <a:spcPct val="0"/>
                </a:spcBef>
                <a:buFontTx/>
                <a:buNone/>
              </a:pPr>
              <a:t>27</a:t>
            </a:fld>
            <a:endParaRPr lang="pt-BR" altLang="pt-BR" sz="1400">
              <a:solidFill>
                <a:srgbClr val="FFFFFF"/>
              </a:solidFill>
              <a:latin typeface="Arial" charset="0"/>
            </a:endParaRPr>
          </a:p>
        </p:txBody>
      </p:sp>
      <p:cxnSp>
        <p:nvCxnSpPr>
          <p:cNvPr id="6" name="Conector reto 5"/>
          <p:cNvCxnSpPr>
            <a:stCxn id="14" idx="2"/>
          </p:cNvCxnSpPr>
          <p:nvPr/>
        </p:nvCxnSpPr>
        <p:spPr>
          <a:xfrm>
            <a:off x="1066839" y="1390874"/>
            <a:ext cx="16163" cy="4700051"/>
          </a:xfrm>
          <a:prstGeom prst="line">
            <a:avLst/>
          </a:prstGeom>
          <a:ln w="76200">
            <a:headEnd type="triangl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9" name="Conector reto 8"/>
          <p:cNvCxnSpPr/>
          <p:nvPr/>
        </p:nvCxnSpPr>
        <p:spPr>
          <a:xfrm flipH="1" flipV="1">
            <a:off x="1116013" y="6078225"/>
            <a:ext cx="7480302" cy="4425"/>
          </a:xfrm>
          <a:prstGeom prst="line">
            <a:avLst/>
          </a:prstGeom>
          <a:ln w="76200">
            <a:solidFill>
              <a:srgbClr val="9E1D0C"/>
            </a:solidFill>
            <a:headEnd type="triangle" w="med" len="med"/>
            <a:tailEnd type="none" w="med" len="med"/>
          </a:ln>
        </p:spPr>
        <p:style>
          <a:lnRef idx="3">
            <a:schemeClr val="accent2"/>
          </a:lnRef>
          <a:fillRef idx="0">
            <a:schemeClr val="accent2"/>
          </a:fillRef>
          <a:effectRef idx="2">
            <a:schemeClr val="accent2"/>
          </a:effectRef>
          <a:fontRef idx="minor">
            <a:schemeClr val="tx1"/>
          </a:fontRef>
        </p:style>
      </p:cxnSp>
      <p:sp>
        <p:nvSpPr>
          <p:cNvPr id="10248" name="CaixaDeTexto 10"/>
          <p:cNvSpPr txBox="1">
            <a:spLocks noChangeArrowheads="1"/>
          </p:cNvSpPr>
          <p:nvPr/>
        </p:nvSpPr>
        <p:spPr bwMode="auto">
          <a:xfrm rot="16200000">
            <a:off x="-40154" y="3843360"/>
            <a:ext cx="1757363"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dirty="0">
                <a:solidFill>
                  <a:srgbClr val="00B050"/>
                </a:solidFill>
                <a:latin typeface="Arial" charset="0"/>
              </a:rPr>
              <a:t>Requisitos</a:t>
            </a:r>
          </a:p>
        </p:txBody>
      </p:sp>
      <p:sp>
        <p:nvSpPr>
          <p:cNvPr id="10249" name="CaixaDeTexto 11"/>
          <p:cNvSpPr txBox="1">
            <a:spLocks noChangeArrowheads="1"/>
          </p:cNvSpPr>
          <p:nvPr/>
        </p:nvSpPr>
        <p:spPr bwMode="auto">
          <a:xfrm>
            <a:off x="4247395" y="6163513"/>
            <a:ext cx="17843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dirty="0">
                <a:solidFill>
                  <a:srgbClr val="9E1D0C"/>
                </a:solidFill>
                <a:latin typeface="Arial" charset="0"/>
              </a:rPr>
              <a:t>Tecnologia</a:t>
            </a:r>
          </a:p>
        </p:txBody>
      </p:sp>
      <p:sp>
        <p:nvSpPr>
          <p:cNvPr id="13" name="CaixaDeTexto 12"/>
          <p:cNvSpPr txBox="1"/>
          <p:nvPr/>
        </p:nvSpPr>
        <p:spPr>
          <a:xfrm rot="2451508">
            <a:off x="380858" y="6084853"/>
            <a:ext cx="1377300" cy="369332"/>
          </a:xfrm>
          <a:prstGeom prst="rect">
            <a:avLst/>
          </a:prstGeom>
          <a:noFill/>
        </p:spPr>
        <p:txBody>
          <a:bodyPr wrap="none">
            <a:spAutoFit/>
          </a:bodyPr>
          <a:lstStyle/>
          <a:p>
            <a:pPr>
              <a:defRPr/>
            </a:pPr>
            <a:r>
              <a:rPr lang="pt-BR" sz="1800" b="1" dirty="0">
                <a:solidFill>
                  <a:schemeClr val="bg2">
                    <a:lumMod val="25000"/>
                  </a:schemeClr>
                </a:solidFill>
                <a:latin typeface="Arial" pitchFamily="34" charset="0"/>
              </a:rPr>
              <a:t>Conhecido</a:t>
            </a:r>
          </a:p>
        </p:txBody>
      </p:sp>
      <p:sp>
        <p:nvSpPr>
          <p:cNvPr id="14" name="CaixaDeTexto 13"/>
          <p:cNvSpPr txBox="1"/>
          <p:nvPr/>
        </p:nvSpPr>
        <p:spPr>
          <a:xfrm>
            <a:off x="274676" y="1052736"/>
            <a:ext cx="1584325" cy="338138"/>
          </a:xfrm>
          <a:prstGeom prst="rect">
            <a:avLst/>
          </a:prstGeom>
          <a:noFill/>
        </p:spPr>
        <p:txBody>
          <a:bodyPr wrap="none">
            <a:spAutoFit/>
          </a:bodyPr>
          <a:lstStyle/>
          <a:p>
            <a:pPr>
              <a:defRPr/>
            </a:pPr>
            <a:r>
              <a:rPr lang="pt-BR" sz="1600" b="1" dirty="0">
                <a:solidFill>
                  <a:schemeClr val="bg2">
                    <a:lumMod val="25000"/>
                  </a:schemeClr>
                </a:solidFill>
                <a:latin typeface="Arial" pitchFamily="34" charset="0"/>
              </a:rPr>
              <a:t>Desconhecido</a:t>
            </a:r>
          </a:p>
        </p:txBody>
      </p:sp>
      <p:sp>
        <p:nvSpPr>
          <p:cNvPr id="15" name="CaixaDeTexto 14"/>
          <p:cNvSpPr txBox="1"/>
          <p:nvPr/>
        </p:nvSpPr>
        <p:spPr>
          <a:xfrm>
            <a:off x="7011990" y="6163513"/>
            <a:ext cx="1584088" cy="338554"/>
          </a:xfrm>
          <a:prstGeom prst="rect">
            <a:avLst/>
          </a:prstGeom>
          <a:noFill/>
        </p:spPr>
        <p:txBody>
          <a:bodyPr wrap="none">
            <a:spAutoFit/>
          </a:bodyPr>
          <a:lstStyle/>
          <a:p>
            <a:pPr>
              <a:defRPr/>
            </a:pPr>
            <a:r>
              <a:rPr lang="pt-BR" sz="1600" b="1" dirty="0">
                <a:solidFill>
                  <a:schemeClr val="bg2">
                    <a:lumMod val="25000"/>
                  </a:schemeClr>
                </a:solidFill>
                <a:latin typeface="Arial" pitchFamily="34" charset="0"/>
              </a:rPr>
              <a:t>Desconhecido</a:t>
            </a:r>
          </a:p>
        </p:txBody>
      </p:sp>
      <p:pic>
        <p:nvPicPr>
          <p:cNvPr id="10254" name="Picture 14"/>
          <p:cNvPicPr>
            <a:picLocks noChangeAspect="1" noChangeArrowheads="1"/>
          </p:cNvPicPr>
          <p:nvPr/>
        </p:nvPicPr>
        <p:blipFill rotWithShape="1">
          <a:blip r:embed="rId3">
            <a:extLst>
              <a:ext uri="{28A0092B-C50C-407E-A947-70E740481C1C}">
                <a14:useLocalDpi xmlns:a14="http://schemas.microsoft.com/office/drawing/2010/main" val="0"/>
              </a:ext>
            </a:extLst>
          </a:blip>
          <a:srcRect l="50000" b="50000"/>
          <a:stretch/>
        </p:blipFill>
        <p:spPr bwMode="auto">
          <a:xfrm>
            <a:off x="1119678" y="3404650"/>
            <a:ext cx="4137393" cy="2646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AutoShape 16" descr="Resultado de imagem para pmbok"/>
          <p:cNvSpPr>
            <a:spLocks noChangeAspect="1" noChangeArrowheads="1"/>
          </p:cNvSpPr>
          <p:nvPr/>
        </p:nvSpPr>
        <p:spPr bwMode="auto">
          <a:xfrm>
            <a:off x="176213" y="-1825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10" name="AutoShape 18" descr="Resultado de imagem para pmbok"/>
          <p:cNvSpPr>
            <a:spLocks noChangeAspect="1" noChangeArrowheads="1"/>
          </p:cNvSpPr>
          <p:nvPr/>
        </p:nvSpPr>
        <p:spPr bwMode="auto">
          <a:xfrm>
            <a:off x="328613" y="-301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10261" name="Picture 21" descr="Resultado de imagem para pmbo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5736" y="5229200"/>
            <a:ext cx="972766" cy="655637"/>
          </a:xfrm>
          <a:prstGeom prst="rect">
            <a:avLst/>
          </a:prstGeom>
          <a:noFill/>
          <a:extLst>
            <a:ext uri="{909E8E84-426E-40DD-AFC4-6F175D3DCCD1}">
              <a14:hiddenFill xmlns:a14="http://schemas.microsoft.com/office/drawing/2010/main">
                <a:solidFill>
                  <a:srgbClr val="FFFFFF"/>
                </a:solidFill>
              </a14:hiddenFill>
            </a:ext>
          </a:extLst>
        </p:spPr>
      </p:pic>
      <p:sp>
        <p:nvSpPr>
          <p:cNvPr id="11" name="CaixaDeTexto 10"/>
          <p:cNvSpPr txBox="1"/>
          <p:nvPr/>
        </p:nvSpPr>
        <p:spPr>
          <a:xfrm>
            <a:off x="1543927" y="4293096"/>
            <a:ext cx="2274982" cy="923330"/>
          </a:xfrm>
          <a:prstGeom prst="rect">
            <a:avLst/>
          </a:prstGeom>
          <a:noFill/>
        </p:spPr>
        <p:txBody>
          <a:bodyPr wrap="none" rtlCol="0">
            <a:spAutoFit/>
          </a:bodyPr>
          <a:lstStyle/>
          <a:p>
            <a:pPr algn="ctr"/>
            <a:r>
              <a:rPr lang="pt-BR" sz="1800" b="1" dirty="0">
                <a:solidFill>
                  <a:schemeClr val="bg1"/>
                </a:solidFill>
              </a:rPr>
              <a:t>Metodologias com </a:t>
            </a:r>
          </a:p>
          <a:p>
            <a:pPr algn="ctr"/>
            <a:r>
              <a:rPr lang="pt-BR" sz="1800" b="1" dirty="0">
                <a:solidFill>
                  <a:schemeClr val="bg1"/>
                </a:solidFill>
              </a:rPr>
              <a:t>processos bem </a:t>
            </a:r>
          </a:p>
          <a:p>
            <a:pPr algn="ctr"/>
            <a:r>
              <a:rPr lang="pt-BR" sz="1800" b="1" dirty="0">
                <a:solidFill>
                  <a:schemeClr val="bg1"/>
                </a:solidFill>
              </a:rPr>
              <a:t>definidos</a:t>
            </a:r>
          </a:p>
        </p:txBody>
      </p:sp>
      <p:sp>
        <p:nvSpPr>
          <p:cNvPr id="26" name="CaixaDeTexto 25"/>
          <p:cNvSpPr txBox="1"/>
          <p:nvPr/>
        </p:nvSpPr>
        <p:spPr>
          <a:xfrm>
            <a:off x="1076613" y="3789040"/>
            <a:ext cx="1983235" cy="523220"/>
          </a:xfrm>
          <a:prstGeom prst="rect">
            <a:avLst/>
          </a:prstGeom>
          <a:noFill/>
        </p:spPr>
        <p:txBody>
          <a:bodyPr wrap="none" rtlCol="0">
            <a:spAutoFit/>
          </a:bodyPr>
          <a:lstStyle/>
          <a:p>
            <a:pPr algn="ctr"/>
            <a:r>
              <a:rPr lang="pt-BR" sz="2800" b="1" dirty="0">
                <a:solidFill>
                  <a:srgbClr val="FFFF00"/>
                </a:solidFill>
              </a:rPr>
              <a:t>Previsível:</a:t>
            </a:r>
          </a:p>
        </p:txBody>
      </p:sp>
      <p:sp>
        <p:nvSpPr>
          <p:cNvPr id="31" name="CaixaDeTexto 30"/>
          <p:cNvSpPr txBox="1"/>
          <p:nvPr/>
        </p:nvSpPr>
        <p:spPr>
          <a:xfrm>
            <a:off x="1087764" y="1988840"/>
            <a:ext cx="1624163" cy="523220"/>
          </a:xfrm>
          <a:prstGeom prst="rect">
            <a:avLst/>
          </a:prstGeom>
          <a:noFill/>
        </p:spPr>
        <p:txBody>
          <a:bodyPr wrap="none" rtlCol="0">
            <a:spAutoFit/>
          </a:bodyPr>
          <a:lstStyle/>
          <a:p>
            <a:pPr algn="ctr"/>
            <a:r>
              <a:rPr lang="pt-BR" sz="2800" b="1" dirty="0">
                <a:solidFill>
                  <a:srgbClr val="FFFF00"/>
                </a:solidFill>
              </a:rPr>
              <a:t>Caótico:</a:t>
            </a:r>
          </a:p>
        </p:txBody>
      </p:sp>
      <p:sp>
        <p:nvSpPr>
          <p:cNvPr id="32" name="CaixaDeTexto 31"/>
          <p:cNvSpPr txBox="1"/>
          <p:nvPr/>
        </p:nvSpPr>
        <p:spPr>
          <a:xfrm>
            <a:off x="5298125" y="4287251"/>
            <a:ext cx="1736373" cy="646331"/>
          </a:xfrm>
          <a:prstGeom prst="rect">
            <a:avLst/>
          </a:prstGeom>
          <a:noFill/>
        </p:spPr>
        <p:txBody>
          <a:bodyPr wrap="none" rtlCol="0">
            <a:spAutoFit/>
          </a:bodyPr>
          <a:lstStyle/>
          <a:p>
            <a:pPr algn="ctr"/>
            <a:r>
              <a:rPr lang="pt-BR" sz="1800" b="1" dirty="0">
                <a:solidFill>
                  <a:schemeClr val="bg1"/>
                </a:solidFill>
              </a:rPr>
              <a:t>Metodologias </a:t>
            </a:r>
          </a:p>
          <a:p>
            <a:pPr algn="ctr"/>
            <a:r>
              <a:rPr lang="pt-BR" sz="1800" b="1" dirty="0">
                <a:solidFill>
                  <a:schemeClr val="bg1"/>
                </a:solidFill>
              </a:rPr>
              <a:t>Ágeis</a:t>
            </a:r>
          </a:p>
        </p:txBody>
      </p:sp>
      <p:sp>
        <p:nvSpPr>
          <p:cNvPr id="23" name="AutoShape 29" descr="Resultado de imagem para scrum"/>
          <p:cNvSpPr>
            <a:spLocks noChangeAspect="1" noChangeArrowheads="1"/>
          </p:cNvSpPr>
          <p:nvPr/>
        </p:nvSpPr>
        <p:spPr bwMode="auto">
          <a:xfrm>
            <a:off x="481013" y="1222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10272" name="Picture 32" descr="Resultado de imagem para scrum"/>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58770" y="4953023"/>
            <a:ext cx="1575728" cy="989986"/>
          </a:xfrm>
          <a:prstGeom prst="rect">
            <a:avLst/>
          </a:prstGeom>
          <a:noFill/>
          <a:extLst>
            <a:ext uri="{909E8E84-426E-40DD-AFC4-6F175D3DCCD1}">
              <a14:hiddenFill xmlns:a14="http://schemas.microsoft.com/office/drawing/2010/main">
                <a:solidFill>
                  <a:srgbClr val="FFFFFF"/>
                </a:solidFill>
              </a14:hiddenFill>
            </a:ext>
          </a:extLst>
        </p:spPr>
      </p:pic>
      <p:sp>
        <p:nvSpPr>
          <p:cNvPr id="42" name="CaixaDeTexto 41"/>
          <p:cNvSpPr txBox="1"/>
          <p:nvPr/>
        </p:nvSpPr>
        <p:spPr>
          <a:xfrm>
            <a:off x="6031745" y="5816297"/>
            <a:ext cx="628698" cy="276999"/>
          </a:xfrm>
          <a:prstGeom prst="rect">
            <a:avLst/>
          </a:prstGeom>
          <a:noFill/>
        </p:spPr>
        <p:txBody>
          <a:bodyPr wrap="none" rtlCol="0">
            <a:spAutoFit/>
          </a:bodyPr>
          <a:lstStyle/>
          <a:p>
            <a:pPr algn="ctr"/>
            <a:r>
              <a:rPr lang="pt-BR" sz="1200" dirty="0" err="1">
                <a:solidFill>
                  <a:schemeClr val="bg1"/>
                </a:solidFill>
              </a:rPr>
              <a:t>Scrum</a:t>
            </a:r>
            <a:endParaRPr lang="pt-BR" sz="1200" dirty="0">
              <a:solidFill>
                <a:schemeClr val="bg1"/>
              </a:solidFill>
            </a:endParaRPr>
          </a:p>
        </p:txBody>
      </p:sp>
      <p:sp>
        <p:nvSpPr>
          <p:cNvPr id="44" name="CaixaDeTexto 43"/>
          <p:cNvSpPr txBox="1"/>
          <p:nvPr/>
        </p:nvSpPr>
        <p:spPr>
          <a:xfrm>
            <a:off x="5952047" y="2060848"/>
            <a:ext cx="1863011" cy="523220"/>
          </a:xfrm>
          <a:prstGeom prst="rect">
            <a:avLst/>
          </a:prstGeom>
          <a:noFill/>
        </p:spPr>
        <p:txBody>
          <a:bodyPr wrap="none" rtlCol="0">
            <a:spAutoFit/>
          </a:bodyPr>
          <a:lstStyle/>
          <a:p>
            <a:pPr algn="ctr"/>
            <a:r>
              <a:rPr lang="pt-BR" sz="2800" b="1" dirty="0">
                <a:solidFill>
                  <a:srgbClr val="FFFF00"/>
                </a:solidFill>
              </a:rPr>
              <a:t>Anarquia:</a:t>
            </a:r>
          </a:p>
        </p:txBody>
      </p:sp>
      <p:pic>
        <p:nvPicPr>
          <p:cNvPr id="10274" name="Picture 34" descr="Resultado de imagem para go hors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86558" y="2641742"/>
            <a:ext cx="655637" cy="65563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21" descr="Resultado de imagem para pmbo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2277" y="2636912"/>
            <a:ext cx="972766" cy="655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2379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27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027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1" grpId="0"/>
      <p:bldP spid="26" grpId="0"/>
      <p:bldP spid="31" grpId="0"/>
      <p:bldP spid="32" grpId="0"/>
      <p:bldP spid="42" grpId="0"/>
      <p:bldP spid="4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457200" y="25256"/>
            <a:ext cx="8229600" cy="1143000"/>
          </a:xfrm>
        </p:spPr>
        <p:txBody>
          <a:bodyPr/>
          <a:lstStyle/>
          <a:p>
            <a:pPr eaLnBrk="1" hangingPunct="1"/>
            <a:r>
              <a:rPr lang="pt-BR" altLang="pt-BR" b="1" dirty="0">
                <a:solidFill>
                  <a:srgbClr val="C00000"/>
                </a:solidFill>
              </a:rPr>
              <a:t>Ênfases do </a:t>
            </a:r>
            <a:r>
              <a:rPr lang="pt-BR" altLang="pt-BR" b="1" dirty="0" err="1">
                <a:solidFill>
                  <a:srgbClr val="C00000"/>
                </a:solidFill>
              </a:rPr>
              <a:t>Scrum</a:t>
            </a:r>
            <a:endParaRPr lang="pt-BR" altLang="pt-BR" b="1" dirty="0">
              <a:solidFill>
                <a:srgbClr val="C00000"/>
              </a:solidFill>
            </a:endParaRPr>
          </a:p>
        </p:txBody>
      </p:sp>
      <p:sp>
        <p:nvSpPr>
          <p:cNvPr id="12292"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91766AE-318B-4C53-A263-FA71772B5880}" type="slidenum">
              <a:rPr lang="pt-BR" altLang="pt-BR" sz="1400" smtClean="0">
                <a:solidFill>
                  <a:srgbClr val="FFFFFF"/>
                </a:solidFill>
                <a:latin typeface="Arial" charset="0"/>
              </a:rPr>
              <a:pPr>
                <a:spcBef>
                  <a:spcPct val="0"/>
                </a:spcBef>
                <a:buFontTx/>
                <a:buNone/>
              </a:pPr>
              <a:t>28</a:t>
            </a:fld>
            <a:endParaRPr lang="pt-BR" altLang="pt-BR" sz="1400">
              <a:solidFill>
                <a:srgbClr val="FFFFFF"/>
              </a:solidFill>
              <a:latin typeface="Arial" charset="0"/>
            </a:endParaRPr>
          </a:p>
        </p:txBody>
      </p:sp>
      <p:graphicFrame>
        <p:nvGraphicFramePr>
          <p:cNvPr id="3" name="Diagrama 2"/>
          <p:cNvGraphicFramePr/>
          <p:nvPr>
            <p:extLst>
              <p:ext uri="{D42A27DB-BD31-4B8C-83A1-F6EECF244321}">
                <p14:modId xmlns:p14="http://schemas.microsoft.com/office/powerpoint/2010/main" val="3599698170"/>
              </p:ext>
            </p:extLst>
          </p:nvPr>
        </p:nvGraphicFramePr>
        <p:xfrm>
          <a:off x="0" y="878775"/>
          <a:ext cx="9144000" cy="59792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63677310"/>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a 1"/>
          <p:cNvGraphicFramePr/>
          <p:nvPr/>
        </p:nvGraphicFramePr>
        <p:xfrm>
          <a:off x="107504" y="1268760"/>
          <a:ext cx="8892480" cy="53285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267" name="Título 1"/>
          <p:cNvSpPr>
            <a:spLocks noGrp="1"/>
          </p:cNvSpPr>
          <p:nvPr>
            <p:ph type="title"/>
          </p:nvPr>
        </p:nvSpPr>
        <p:spPr/>
        <p:txBody>
          <a:bodyPr/>
          <a:lstStyle/>
          <a:p>
            <a:pPr eaLnBrk="1" hangingPunct="1"/>
            <a:r>
              <a:rPr lang="pt-BR" altLang="pt-BR" b="1" dirty="0">
                <a:solidFill>
                  <a:srgbClr val="C00000"/>
                </a:solidFill>
              </a:rPr>
              <a:t>Pilares Fundamentais do </a:t>
            </a:r>
            <a:r>
              <a:rPr lang="pt-BR" altLang="pt-BR" b="1" dirty="0" err="1">
                <a:solidFill>
                  <a:srgbClr val="C00000"/>
                </a:solidFill>
              </a:rPr>
              <a:t>Scrum</a:t>
            </a:r>
            <a:endParaRPr lang="pt-BR" altLang="pt-BR" b="1" dirty="0">
              <a:solidFill>
                <a:srgbClr val="C00000"/>
              </a:solidFill>
            </a:endParaRPr>
          </a:p>
        </p:txBody>
      </p:sp>
      <p:sp>
        <p:nvSpPr>
          <p:cNvPr id="11268" name="Espaço Reservado para Número de Slide 3"/>
          <p:cNvSpPr>
            <a:spLocks noGrp="1"/>
          </p:cNvSpPr>
          <p:nvPr>
            <p:ph type="sldNum" sz="quarter" idx="12"/>
          </p:nvPr>
        </p:nvSpPr>
        <p:spPr bwMode="auto">
          <a:xfrm>
            <a:off x="6659563" y="6492875"/>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9B3E9421-6DED-452B-8F84-6CA137997E66}" type="slidenum">
              <a:rPr lang="pt-BR" altLang="pt-BR" sz="1400" smtClean="0">
                <a:solidFill>
                  <a:srgbClr val="FFFFFF"/>
                </a:solidFill>
                <a:latin typeface="Arial" charset="0"/>
              </a:rPr>
              <a:pPr>
                <a:spcBef>
                  <a:spcPct val="0"/>
                </a:spcBef>
                <a:buFontTx/>
                <a:buNone/>
              </a:pPr>
              <a:t>29</a:t>
            </a:fld>
            <a:endParaRPr lang="pt-BR" altLang="pt-BR" sz="1400">
              <a:solidFill>
                <a:srgbClr val="FFFFFF"/>
              </a:solidFill>
              <a:latin typeface="Arial" charset="0"/>
            </a:endParaRPr>
          </a:p>
        </p:txBody>
      </p:sp>
      <p:sp>
        <p:nvSpPr>
          <p:cNvPr id="11269" name="Retângulo 2"/>
          <p:cNvSpPr>
            <a:spLocks noChangeArrowheads="1"/>
          </p:cNvSpPr>
          <p:nvPr/>
        </p:nvSpPr>
        <p:spPr bwMode="auto">
          <a:xfrm>
            <a:off x="3249613" y="5981700"/>
            <a:ext cx="27622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pitchFamily="34" charset="-128"/>
              </a:defRPr>
            </a:lvl1pPr>
            <a:lvl2pPr marL="742950" indent="-285750">
              <a:defRPr sz="2400">
                <a:solidFill>
                  <a:schemeClr val="tx1"/>
                </a:solidFill>
                <a:latin typeface="Arial" charset="0"/>
                <a:ea typeface="ＭＳ Ｐゴシック" pitchFamily="34" charset="-128"/>
              </a:defRPr>
            </a:lvl2pPr>
            <a:lvl3pPr marL="1143000" indent="-228600">
              <a:defRPr sz="2400">
                <a:solidFill>
                  <a:schemeClr val="tx1"/>
                </a:solidFill>
                <a:latin typeface="Arial" charset="0"/>
                <a:ea typeface="ＭＳ Ｐゴシック" pitchFamily="34" charset="-128"/>
              </a:defRPr>
            </a:lvl3pPr>
            <a:lvl4pPr marL="1600200" indent="-228600">
              <a:defRPr sz="2400">
                <a:solidFill>
                  <a:schemeClr val="tx1"/>
                </a:solidFill>
                <a:latin typeface="Arial" charset="0"/>
                <a:ea typeface="ＭＳ Ｐゴシック" pitchFamily="34" charset="-128"/>
              </a:defRPr>
            </a:lvl4pPr>
            <a:lvl5pPr marL="2057400" indent="-228600">
              <a:defRPr sz="24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charset="0"/>
                <a:ea typeface="ＭＳ Ｐゴシック" pitchFamily="34" charset="-128"/>
              </a:defRPr>
            </a:lvl9pPr>
          </a:lstStyle>
          <a:p>
            <a:r>
              <a:rPr lang="pt-BR" altLang="pt-BR" sz="2000" b="1">
                <a:solidFill>
                  <a:srgbClr val="002060"/>
                </a:solidFill>
              </a:rPr>
              <a:t>Pilares fundamentais</a:t>
            </a:r>
            <a:endParaRPr lang="pt-BR" altLang="pt-BR" sz="2000">
              <a:solidFill>
                <a:srgbClr val="002060"/>
              </a:solidFill>
            </a:endParaRPr>
          </a:p>
        </p:txBody>
      </p:sp>
    </p:spTree>
    <p:extLst>
      <p:ext uri="{BB962C8B-B14F-4D97-AF65-F5344CB8AC3E}">
        <p14:creationId xmlns:p14="http://schemas.microsoft.com/office/powerpoint/2010/main" val="725227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ChangeArrowheads="1"/>
          </p:cNvSpPr>
          <p:nvPr/>
        </p:nvSpPr>
        <p:spPr bwMode="auto">
          <a:xfrm>
            <a:off x="520981" y="1583930"/>
            <a:ext cx="8080744" cy="3022366"/>
          </a:xfrm>
          <a:prstGeom prst="rect">
            <a:avLst/>
          </a:prstGeom>
          <a:noFill/>
          <a:ln w="9525">
            <a:noFill/>
            <a:miter lim="800000"/>
            <a:headEnd/>
            <a:tailEnd/>
          </a:ln>
        </p:spPr>
        <p:txBody>
          <a:bodyPr wrap="square">
            <a:spAutoFit/>
          </a:bodyPr>
          <a:lstStyle/>
          <a:p>
            <a:pPr marL="457200" indent="-457200">
              <a:lnSpc>
                <a:spcPct val="80000"/>
              </a:lnSpc>
              <a:spcBef>
                <a:spcPct val="60000"/>
              </a:spcBef>
              <a:buFont typeface="Arial" panose="020B0604020202020204" pitchFamily="34" charset="0"/>
              <a:buChar char="•"/>
            </a:pPr>
            <a:r>
              <a:rPr lang="pt-BR" sz="2800" b="1" dirty="0">
                <a:latin typeface="Tahoma" pitchFamily="34" charset="0"/>
                <a:cs typeface="Times New Roman" pitchFamily="18" charset="0"/>
              </a:rPr>
              <a:t>Alinhamento inicial</a:t>
            </a:r>
          </a:p>
          <a:p>
            <a:pPr marL="914400" lvl="1"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Gestão Tradicional de Projetos</a:t>
            </a:r>
          </a:p>
          <a:p>
            <a:pPr marL="914400" lvl="1"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Métodos Ágeis</a:t>
            </a:r>
          </a:p>
          <a:p>
            <a:pPr marL="1371600" lvl="2" indent="-457200">
              <a:lnSpc>
                <a:spcPct val="80000"/>
              </a:lnSpc>
              <a:spcBef>
                <a:spcPct val="60000"/>
              </a:spcBef>
              <a:buFont typeface="Arial" panose="020B0604020202020204" pitchFamily="34" charset="0"/>
              <a:buChar char="•"/>
            </a:pPr>
            <a:r>
              <a:rPr lang="pt-BR" sz="2400" b="1" dirty="0" err="1">
                <a:solidFill>
                  <a:schemeClr val="bg1">
                    <a:lumMod val="85000"/>
                  </a:schemeClr>
                </a:solidFill>
                <a:latin typeface="Tahoma" pitchFamily="34" charset="0"/>
                <a:cs typeface="Times New Roman" pitchFamily="18" charset="0"/>
              </a:rPr>
              <a:t>Scrum</a:t>
            </a:r>
            <a:endParaRPr lang="pt-BR" sz="2400" b="1" dirty="0">
              <a:solidFill>
                <a:schemeClr val="bg1">
                  <a:lumMod val="85000"/>
                </a:schemeClr>
              </a:solidFill>
              <a:latin typeface="Tahoma" pitchFamily="34" charset="0"/>
              <a:cs typeface="Times New Roman" pitchFamily="18" charset="0"/>
            </a:endParaRPr>
          </a:p>
          <a:p>
            <a:pPr marL="457200"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Gestão Tradicional X Métodos Ágeis</a:t>
            </a:r>
          </a:p>
          <a:p>
            <a:pPr marL="457200"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Considerações Finais</a:t>
            </a:r>
          </a:p>
        </p:txBody>
      </p:sp>
      <p:sp>
        <p:nvSpPr>
          <p:cNvPr id="16387" name="Rectangle 4"/>
          <p:cNvSpPr>
            <a:spLocks noChangeArrowheads="1"/>
          </p:cNvSpPr>
          <p:nvPr/>
        </p:nvSpPr>
        <p:spPr bwMode="auto">
          <a:xfrm>
            <a:off x="0" y="342900"/>
            <a:ext cx="9144000" cy="685800"/>
          </a:xfrm>
          <a:prstGeom prst="rect">
            <a:avLst/>
          </a:prstGeom>
          <a:noFill/>
          <a:ln w="12700">
            <a:noFill/>
            <a:miter lim="800000"/>
            <a:headEnd/>
            <a:tailEnd/>
          </a:ln>
        </p:spPr>
        <p:txBody>
          <a:bodyPr lIns="90488" tIns="44450" rIns="90488" bIns="44450"/>
          <a:lstStyle/>
          <a:p>
            <a:pPr marL="342900" indent="-342900" algn="ctr">
              <a:spcBef>
                <a:spcPct val="100000"/>
              </a:spcBef>
            </a:pPr>
            <a:r>
              <a:rPr lang="en-US" sz="4000" b="1" dirty="0">
                <a:solidFill>
                  <a:srgbClr val="9E1D0C"/>
                </a:solidFill>
                <a:latin typeface="Tahoma" pitchFamily="34" charset="0"/>
              </a:rPr>
              <a:t>Agenda</a:t>
            </a:r>
          </a:p>
        </p:txBody>
      </p:sp>
    </p:spTree>
    <p:extLst>
      <p:ext uri="{BB962C8B-B14F-4D97-AF65-F5344CB8AC3E}">
        <p14:creationId xmlns:p14="http://schemas.microsoft.com/office/powerpoint/2010/main" val="3323061842"/>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ítulo 1"/>
          <p:cNvSpPr>
            <a:spLocks noGrp="1"/>
          </p:cNvSpPr>
          <p:nvPr>
            <p:ph type="title"/>
          </p:nvPr>
        </p:nvSpPr>
        <p:spPr/>
        <p:txBody>
          <a:bodyPr/>
          <a:lstStyle/>
          <a:p>
            <a:pPr eaLnBrk="1" hangingPunct="1"/>
            <a:r>
              <a:rPr lang="pt-BR" altLang="pt-BR" b="1">
                <a:solidFill>
                  <a:srgbClr val="C00000"/>
                </a:solidFill>
              </a:rPr>
              <a:t>Práticas do Scrum</a:t>
            </a:r>
          </a:p>
        </p:txBody>
      </p:sp>
      <p:sp>
        <p:nvSpPr>
          <p:cNvPr id="13316" name="Espaço Reservado para Número de Slid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7588DA21-6113-4258-97B9-E1C435D0754C}" type="slidenum">
              <a:rPr lang="pt-BR" altLang="pt-BR" sz="1400" smtClean="0">
                <a:solidFill>
                  <a:srgbClr val="FFFFFF"/>
                </a:solidFill>
                <a:latin typeface="Arial" charset="0"/>
              </a:rPr>
              <a:pPr>
                <a:spcBef>
                  <a:spcPct val="0"/>
                </a:spcBef>
                <a:buFontTx/>
                <a:buNone/>
              </a:pPr>
              <a:t>30</a:t>
            </a:fld>
            <a:endParaRPr lang="pt-BR" altLang="pt-BR" sz="1400">
              <a:solidFill>
                <a:srgbClr val="FFFFFF"/>
              </a:solidFill>
              <a:latin typeface="Arial" charset="0"/>
            </a:endParaRPr>
          </a:p>
        </p:txBody>
      </p:sp>
      <p:pic>
        <p:nvPicPr>
          <p:cNvPr id="2050" name="Picture 2" descr="PrÃ¡ticas do Scrum"/>
          <p:cNvPicPr>
            <a:picLocks noChangeAspect="1" noChangeArrowheads="1"/>
          </p:cNvPicPr>
          <p:nvPr/>
        </p:nvPicPr>
        <p:blipFill rotWithShape="1">
          <a:blip r:embed="rId2">
            <a:extLst>
              <a:ext uri="{28A0092B-C50C-407E-A947-70E740481C1C}">
                <a14:useLocalDpi xmlns:a14="http://schemas.microsoft.com/office/drawing/2010/main" val="0"/>
              </a:ext>
            </a:extLst>
          </a:blip>
          <a:srcRect t="21671"/>
          <a:stretch/>
        </p:blipFill>
        <p:spPr bwMode="auto">
          <a:xfrm>
            <a:off x="1" y="1657945"/>
            <a:ext cx="9039224" cy="4987598"/>
          </a:xfrm>
          <a:prstGeom prst="rect">
            <a:avLst/>
          </a:prstGeom>
          <a:noFill/>
          <a:extLst>
            <a:ext uri="{909E8E84-426E-40DD-AFC4-6F175D3DCCD1}">
              <a14:hiddenFill xmlns:a14="http://schemas.microsoft.com/office/drawing/2010/main">
                <a:solidFill>
                  <a:srgbClr val="FFFFFF"/>
                </a:solidFill>
              </a14:hiddenFill>
            </a:ext>
          </a:extLst>
        </p:spPr>
      </p:pic>
      <p:sp>
        <p:nvSpPr>
          <p:cNvPr id="5" name="Retângulo 4"/>
          <p:cNvSpPr/>
          <p:nvPr/>
        </p:nvSpPr>
        <p:spPr>
          <a:xfrm>
            <a:off x="496430" y="6421219"/>
            <a:ext cx="6742569" cy="430887"/>
          </a:xfrm>
          <a:prstGeom prst="rect">
            <a:avLst/>
          </a:prstGeom>
        </p:spPr>
        <p:txBody>
          <a:bodyPr wrap="square">
            <a:spAutoFit/>
          </a:bodyPr>
          <a:lstStyle/>
          <a:p>
            <a:r>
              <a:rPr lang="pt-BR" sz="1100" dirty="0"/>
              <a:t>Fonte: </a:t>
            </a:r>
            <a:r>
              <a:rPr lang="pt-BR" sz="1100" dirty="0">
                <a:hlinkClick r:id="rId3"/>
              </a:rPr>
              <a:t>https://www.youtube.com/watch?v=XfvQWnRgxG0</a:t>
            </a:r>
            <a:endParaRPr lang="pt-BR" sz="1100" dirty="0"/>
          </a:p>
          <a:p>
            <a:r>
              <a:rPr lang="pt-BR" sz="1100" dirty="0"/>
              <a:t>Créditos: </a:t>
            </a:r>
            <a:r>
              <a:rPr lang="pt-BR" sz="1100" dirty="0" err="1"/>
              <a:t>Denisson</a:t>
            </a:r>
            <a:r>
              <a:rPr lang="pt-BR" sz="1100" dirty="0"/>
              <a:t> Vieira</a:t>
            </a:r>
          </a:p>
        </p:txBody>
      </p:sp>
    </p:spTree>
    <p:extLst>
      <p:ext uri="{BB962C8B-B14F-4D97-AF65-F5344CB8AC3E}">
        <p14:creationId xmlns:p14="http://schemas.microsoft.com/office/powerpoint/2010/main" val="25078297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ítulo 1"/>
          <p:cNvSpPr>
            <a:spLocks noGrp="1"/>
          </p:cNvSpPr>
          <p:nvPr>
            <p:ph type="title"/>
          </p:nvPr>
        </p:nvSpPr>
        <p:spPr>
          <a:xfrm>
            <a:off x="539750" y="0"/>
            <a:ext cx="8229600" cy="1143000"/>
          </a:xfrm>
        </p:spPr>
        <p:txBody>
          <a:bodyPr/>
          <a:lstStyle/>
          <a:p>
            <a:pPr eaLnBrk="1" hangingPunct="1"/>
            <a:r>
              <a:rPr lang="pt-BR" altLang="pt-BR" b="1">
                <a:solidFill>
                  <a:srgbClr val="C00000"/>
                </a:solidFill>
              </a:rPr>
              <a:t>Papéis Fundamentais</a:t>
            </a:r>
          </a:p>
        </p:txBody>
      </p:sp>
      <p:graphicFrame>
        <p:nvGraphicFramePr>
          <p:cNvPr id="5" name="Diagrama 4"/>
          <p:cNvGraphicFramePr/>
          <p:nvPr>
            <p:extLst>
              <p:ext uri="{D42A27DB-BD31-4B8C-83A1-F6EECF244321}">
                <p14:modId xmlns:p14="http://schemas.microsoft.com/office/powerpoint/2010/main" val="968929155"/>
              </p:ext>
            </p:extLst>
          </p:nvPr>
        </p:nvGraphicFramePr>
        <p:xfrm>
          <a:off x="611560" y="980728"/>
          <a:ext cx="7920880" cy="58772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342" name="Imagem 3"/>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19614" y="3240363"/>
            <a:ext cx="1809974" cy="1809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3" name="Imagem 5"/>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107892" y="5263428"/>
            <a:ext cx="2036108" cy="1568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2" name="Picture 2" descr="Resultado de imagem para darth vade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28636" y="829092"/>
            <a:ext cx="1214300" cy="2509017"/>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upo 8"/>
          <p:cNvGrpSpPr/>
          <p:nvPr/>
        </p:nvGrpSpPr>
        <p:grpSpPr>
          <a:xfrm>
            <a:off x="4031442" y="1306471"/>
            <a:ext cx="3048808" cy="1116681"/>
            <a:chOff x="3360648" y="984443"/>
            <a:chExt cx="3048808" cy="1116681"/>
          </a:xfrm>
          <a:solidFill>
            <a:schemeClr val="tx1"/>
          </a:solidFill>
          <a:scene3d>
            <a:camera prst="orthographicFront"/>
            <a:lightRig rig="flat" dir="t"/>
          </a:scene3d>
        </p:grpSpPr>
        <p:sp>
          <p:nvSpPr>
            <p:cNvPr id="10" name="Retângulo 9"/>
            <p:cNvSpPr/>
            <p:nvPr/>
          </p:nvSpPr>
          <p:spPr>
            <a:xfrm>
              <a:off x="3360648" y="984443"/>
              <a:ext cx="3048808" cy="1116681"/>
            </a:xfrm>
            <a:prstGeom prst="rect">
              <a:avLst/>
            </a:prstGeom>
          </p:spPr>
          <p:style>
            <a:lnRef idx="0">
              <a:schemeClr val="dk1"/>
            </a:lnRef>
            <a:fillRef idx="3">
              <a:schemeClr val="dk1"/>
            </a:fillRef>
            <a:effectRef idx="3">
              <a:schemeClr val="dk1"/>
            </a:effectRef>
            <a:fontRef idx="minor">
              <a:schemeClr val="lt1"/>
            </a:fontRef>
          </p:style>
        </p:sp>
        <p:sp>
          <p:nvSpPr>
            <p:cNvPr id="11" name="Retângulo 10"/>
            <p:cNvSpPr/>
            <p:nvPr/>
          </p:nvSpPr>
          <p:spPr>
            <a:xfrm>
              <a:off x="3360648" y="984443"/>
              <a:ext cx="3048808" cy="1116681"/>
            </a:xfrm>
            <a:prstGeom prst="rect">
              <a:avLst/>
            </a:prstGeom>
          </p:spPr>
          <p:style>
            <a:lnRef idx="0">
              <a:schemeClr val="dk1"/>
            </a:lnRef>
            <a:fillRef idx="3">
              <a:schemeClr val="dk1"/>
            </a:fillRef>
            <a:effectRef idx="3">
              <a:schemeClr val="dk1"/>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pt-BR" sz="1800" b="1" i="1" kern="1200"/>
                <a:t>Product Owner</a:t>
              </a:r>
              <a:endParaRPr lang="pt-BR" sz="1800" b="1" kern="1200" dirty="0"/>
            </a:p>
          </p:txBody>
        </p:sp>
      </p:grpSp>
      <p:grpSp>
        <p:nvGrpSpPr>
          <p:cNvPr id="12" name="Grupo 11"/>
          <p:cNvGrpSpPr/>
          <p:nvPr/>
        </p:nvGrpSpPr>
        <p:grpSpPr>
          <a:xfrm>
            <a:off x="4065364" y="3572207"/>
            <a:ext cx="3048808" cy="1116681"/>
            <a:chOff x="3360648" y="1682369"/>
            <a:chExt cx="3048808" cy="1116681"/>
          </a:xfrm>
          <a:solidFill>
            <a:schemeClr val="accent3">
              <a:lumMod val="75000"/>
            </a:schemeClr>
          </a:solidFill>
          <a:scene3d>
            <a:camera prst="orthographicFront"/>
            <a:lightRig rig="flat" dir="t"/>
          </a:scene3d>
        </p:grpSpPr>
        <p:sp>
          <p:nvSpPr>
            <p:cNvPr id="13" name="Retângulo 12"/>
            <p:cNvSpPr/>
            <p:nvPr/>
          </p:nvSpPr>
          <p:spPr>
            <a:xfrm>
              <a:off x="3360648" y="1682369"/>
              <a:ext cx="3048808" cy="1116681"/>
            </a:xfrm>
            <a:prstGeom prst="rect">
              <a:avLst/>
            </a:prstGeom>
          </p:spPr>
          <p:style>
            <a:lnRef idx="0">
              <a:schemeClr val="accent3"/>
            </a:lnRef>
            <a:fillRef idx="3">
              <a:schemeClr val="accent3"/>
            </a:fillRef>
            <a:effectRef idx="3">
              <a:schemeClr val="accent3"/>
            </a:effectRef>
            <a:fontRef idx="minor">
              <a:schemeClr val="lt1"/>
            </a:fontRef>
          </p:style>
        </p:sp>
        <p:sp>
          <p:nvSpPr>
            <p:cNvPr id="14" name="Retângulo 13"/>
            <p:cNvSpPr/>
            <p:nvPr/>
          </p:nvSpPr>
          <p:spPr>
            <a:xfrm>
              <a:off x="3360648" y="1682369"/>
              <a:ext cx="3048808" cy="1116681"/>
            </a:xfrm>
            <a:prstGeom prst="rect">
              <a:avLst/>
            </a:prstGeom>
          </p:spPr>
          <p:style>
            <a:lnRef idx="0">
              <a:schemeClr val="accent3"/>
            </a:lnRef>
            <a:fillRef idx="3">
              <a:schemeClr val="accent3"/>
            </a:fillRef>
            <a:effectRef idx="3">
              <a:schemeClr val="accent3"/>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pt-BR" sz="1800" b="1" i="1" kern="1200" dirty="0" err="1"/>
                <a:t>Scrum</a:t>
              </a:r>
              <a:r>
                <a:rPr lang="pt-BR" sz="1800" b="1" i="1" kern="1200" dirty="0"/>
                <a:t> Master</a:t>
              </a:r>
              <a:endParaRPr lang="pt-BR" sz="1800" b="1" kern="1200" dirty="0"/>
            </a:p>
          </p:txBody>
        </p:sp>
      </p:grpSp>
      <p:grpSp>
        <p:nvGrpSpPr>
          <p:cNvPr id="15" name="Grupo 14"/>
          <p:cNvGrpSpPr/>
          <p:nvPr/>
        </p:nvGrpSpPr>
        <p:grpSpPr>
          <a:xfrm>
            <a:off x="4031442" y="5507497"/>
            <a:ext cx="3048808" cy="1116681"/>
            <a:chOff x="3360648" y="2380295"/>
            <a:chExt cx="3048808" cy="1116681"/>
          </a:xfrm>
          <a:solidFill>
            <a:srgbClr val="DDDDDD"/>
          </a:solidFill>
          <a:scene3d>
            <a:camera prst="orthographicFront"/>
            <a:lightRig rig="flat" dir="t"/>
          </a:scene3d>
        </p:grpSpPr>
        <p:sp>
          <p:nvSpPr>
            <p:cNvPr id="16" name="Retângulo 15"/>
            <p:cNvSpPr/>
            <p:nvPr/>
          </p:nvSpPr>
          <p:spPr>
            <a:xfrm>
              <a:off x="3360648" y="2380295"/>
              <a:ext cx="3048808" cy="1116681"/>
            </a:xfrm>
            <a:prstGeom prst="rect">
              <a:avLst/>
            </a:prstGeom>
            <a:grpFill/>
            <a:sp3d prstMaterial="plastic">
              <a:bevelT w="120900" h="88900"/>
              <a:bevelB w="88900" h="31750" prst="angle"/>
            </a:sp3d>
          </p:spPr>
          <p:style>
            <a:lnRef idx="0">
              <a:schemeClr val="lt1">
                <a:hueOff val="0"/>
                <a:satOff val="0"/>
                <a:lumOff val="0"/>
                <a:alphaOff val="0"/>
              </a:schemeClr>
            </a:lnRef>
            <a:fillRef idx="3">
              <a:scrgbClr r="0" g="0" b="0"/>
            </a:fillRef>
            <a:effectRef idx="1">
              <a:schemeClr val="accent1">
                <a:hueOff val="0"/>
                <a:satOff val="0"/>
                <a:lumOff val="0"/>
                <a:alphaOff val="0"/>
              </a:schemeClr>
            </a:effectRef>
            <a:fontRef idx="minor">
              <a:schemeClr val="lt1"/>
            </a:fontRef>
          </p:style>
        </p:sp>
        <p:sp>
          <p:nvSpPr>
            <p:cNvPr id="17" name="Retângulo 16"/>
            <p:cNvSpPr/>
            <p:nvPr/>
          </p:nvSpPr>
          <p:spPr>
            <a:xfrm>
              <a:off x="3360648" y="2380295"/>
              <a:ext cx="3048808" cy="1116681"/>
            </a:xfrm>
            <a:prstGeom prst="rect">
              <a:avLst/>
            </a:prstGeom>
            <a:grpFill/>
            <a:sp3d/>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pt-BR" sz="1800" b="1" kern="1200" dirty="0">
                  <a:solidFill>
                    <a:schemeClr val="tx1"/>
                  </a:solidFill>
                </a:rPr>
                <a:t>Time de Desenvolvimento</a:t>
              </a:r>
            </a:p>
          </p:txBody>
        </p:sp>
      </p:grpSp>
      <p:sp>
        <p:nvSpPr>
          <p:cNvPr id="23" name="Conector reto 4"/>
          <p:cNvSpPr/>
          <p:nvPr/>
        </p:nvSpPr>
        <p:spPr>
          <a:xfrm>
            <a:off x="4261027" y="4717286"/>
            <a:ext cx="246757" cy="28828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2700" tIns="0" rIns="12700" bIns="0" numCol="1" spcCol="1270" anchor="ctr" anchorCtr="0">
            <a:noAutofit/>
          </a:bodyPr>
          <a:lstStyle/>
          <a:p>
            <a:pPr lvl="0" algn="ctr" defTabSz="44450">
              <a:lnSpc>
                <a:spcPct val="90000"/>
              </a:lnSpc>
              <a:spcBef>
                <a:spcPct val="0"/>
              </a:spcBef>
              <a:spcAft>
                <a:spcPct val="35000"/>
              </a:spcAft>
            </a:pPr>
            <a:endParaRPr lang="pt-BR" sz="100" kern="1200"/>
          </a:p>
        </p:txBody>
      </p:sp>
      <p:cxnSp>
        <p:nvCxnSpPr>
          <p:cNvPr id="7" name="Conector reto 6"/>
          <p:cNvCxnSpPr/>
          <p:nvPr/>
        </p:nvCxnSpPr>
        <p:spPr>
          <a:xfrm>
            <a:off x="3228975" y="4130547"/>
            <a:ext cx="836389" cy="0"/>
          </a:xfrm>
          <a:prstGeom prst="line">
            <a:avLst/>
          </a:prstGeom>
          <a:ln/>
        </p:spPr>
        <p:style>
          <a:lnRef idx="3">
            <a:schemeClr val="accent4"/>
          </a:lnRef>
          <a:fillRef idx="0">
            <a:schemeClr val="accent4"/>
          </a:fillRef>
          <a:effectRef idx="2">
            <a:schemeClr val="accent4"/>
          </a:effectRef>
          <a:fontRef idx="minor">
            <a:schemeClr val="tx1"/>
          </a:fontRef>
        </p:style>
      </p:cxnSp>
      <p:cxnSp>
        <p:nvCxnSpPr>
          <p:cNvPr id="27" name="Conector reto 26"/>
          <p:cNvCxnSpPr/>
          <p:nvPr/>
        </p:nvCxnSpPr>
        <p:spPr>
          <a:xfrm>
            <a:off x="3733800" y="1900906"/>
            <a:ext cx="297642" cy="0"/>
          </a:xfrm>
          <a:prstGeom prst="line">
            <a:avLst/>
          </a:prstGeom>
          <a:ln/>
        </p:spPr>
        <p:style>
          <a:lnRef idx="3">
            <a:schemeClr val="accent4"/>
          </a:lnRef>
          <a:fillRef idx="0">
            <a:schemeClr val="accent4"/>
          </a:fillRef>
          <a:effectRef idx="2">
            <a:schemeClr val="accent4"/>
          </a:effectRef>
          <a:fontRef idx="minor">
            <a:schemeClr val="tx1"/>
          </a:fontRef>
        </p:style>
      </p:cxnSp>
      <p:cxnSp>
        <p:nvCxnSpPr>
          <p:cNvPr id="29" name="Conector reto 28"/>
          <p:cNvCxnSpPr/>
          <p:nvPr/>
        </p:nvCxnSpPr>
        <p:spPr>
          <a:xfrm>
            <a:off x="3733800" y="6065838"/>
            <a:ext cx="297642" cy="0"/>
          </a:xfrm>
          <a:prstGeom prst="line">
            <a:avLst/>
          </a:prstGeom>
          <a:ln/>
        </p:spPr>
        <p:style>
          <a:lnRef idx="3">
            <a:schemeClr val="accent4"/>
          </a:lnRef>
          <a:fillRef idx="0">
            <a:schemeClr val="accent4"/>
          </a:fillRef>
          <a:effectRef idx="2">
            <a:schemeClr val="accent4"/>
          </a:effectRef>
          <a:fontRef idx="minor">
            <a:schemeClr val="tx1"/>
          </a:fontRef>
        </p:style>
      </p:cxnSp>
      <p:cxnSp>
        <p:nvCxnSpPr>
          <p:cNvPr id="30" name="Conector reto 29"/>
          <p:cNvCxnSpPr/>
          <p:nvPr/>
        </p:nvCxnSpPr>
        <p:spPr>
          <a:xfrm flipH="1" flipV="1">
            <a:off x="3733800" y="1900906"/>
            <a:ext cx="1" cy="4164933"/>
          </a:xfrm>
          <a:prstGeom prst="line">
            <a:avLst/>
          </a:prstGeom>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414583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8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3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3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ítulo 1"/>
          <p:cNvSpPr>
            <a:spLocks noGrp="1"/>
          </p:cNvSpPr>
          <p:nvPr>
            <p:ph type="title"/>
          </p:nvPr>
        </p:nvSpPr>
        <p:spPr>
          <a:xfrm>
            <a:off x="539750" y="0"/>
            <a:ext cx="8229600" cy="1143000"/>
          </a:xfrm>
        </p:spPr>
        <p:txBody>
          <a:bodyPr/>
          <a:lstStyle/>
          <a:p>
            <a:pPr eaLnBrk="1" hangingPunct="1"/>
            <a:r>
              <a:rPr lang="pt-BR" altLang="pt-BR" b="1">
                <a:solidFill>
                  <a:srgbClr val="C00000"/>
                </a:solidFill>
              </a:rPr>
              <a:t>Papéis Fundamentais</a:t>
            </a:r>
          </a:p>
        </p:txBody>
      </p:sp>
      <p:sp>
        <p:nvSpPr>
          <p:cNvPr id="15363" name="Espaço Reservado para Número de Slid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8F1257A-68F5-4068-8715-F1179599A387}" type="slidenum">
              <a:rPr lang="pt-BR" altLang="pt-BR" sz="1400" smtClean="0">
                <a:solidFill>
                  <a:srgbClr val="FFFFFF"/>
                </a:solidFill>
                <a:latin typeface="Arial" charset="0"/>
              </a:rPr>
              <a:pPr>
                <a:spcBef>
                  <a:spcPct val="0"/>
                </a:spcBef>
                <a:buFontTx/>
                <a:buNone/>
              </a:pPr>
              <a:t>32</a:t>
            </a:fld>
            <a:endParaRPr lang="pt-BR" altLang="pt-BR" sz="1400">
              <a:solidFill>
                <a:srgbClr val="FFFFFF"/>
              </a:solidFill>
              <a:latin typeface="Arial" charset="0"/>
            </a:endParaRPr>
          </a:p>
        </p:txBody>
      </p:sp>
      <p:pic>
        <p:nvPicPr>
          <p:cNvPr id="15365" name="Imagem 3"/>
          <p:cNvPicPr>
            <a:picLocks noChangeAspect="1"/>
          </p:cNvPicPr>
          <p:nvPr/>
        </p:nvPicPr>
        <p:blipFill>
          <a:blip r:embed="rId2">
            <a:extLst>
              <a:ext uri="{28A0092B-C50C-407E-A947-70E740481C1C}">
                <a14:useLocalDpi xmlns:a14="http://schemas.microsoft.com/office/drawing/2010/main" val="0"/>
              </a:ext>
            </a:extLst>
          </a:blip>
          <a:srcRect l="25575" r="27959"/>
          <a:stretch>
            <a:fillRect/>
          </a:stretch>
        </p:blipFill>
        <p:spPr bwMode="auto">
          <a:xfrm>
            <a:off x="468313" y="3709988"/>
            <a:ext cx="1322387" cy="28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6" name="Imagem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02275" y="3709988"/>
            <a:ext cx="3503613" cy="2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7" name="Retângulo 6"/>
          <p:cNvSpPr>
            <a:spLocks noChangeArrowheads="1"/>
          </p:cNvSpPr>
          <p:nvPr/>
        </p:nvSpPr>
        <p:spPr bwMode="auto">
          <a:xfrm>
            <a:off x="2908300" y="4005263"/>
            <a:ext cx="23891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i="1">
                <a:latin typeface="Arial" charset="0"/>
              </a:rPr>
              <a:t>Product Owner</a:t>
            </a:r>
            <a:endParaRPr lang="pt-BR" altLang="pt-BR" sz="2400" b="1">
              <a:latin typeface="Arial" charset="0"/>
            </a:endParaRPr>
          </a:p>
        </p:txBody>
      </p:sp>
      <p:sp>
        <p:nvSpPr>
          <p:cNvPr id="15368" name="Retângulo 7"/>
          <p:cNvSpPr>
            <a:spLocks noChangeArrowheads="1"/>
          </p:cNvSpPr>
          <p:nvPr/>
        </p:nvSpPr>
        <p:spPr bwMode="auto">
          <a:xfrm>
            <a:off x="179388" y="6308725"/>
            <a:ext cx="22225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i="1">
                <a:latin typeface="Arial" charset="0"/>
              </a:rPr>
              <a:t>Scrum Master</a:t>
            </a:r>
            <a:endParaRPr lang="pt-BR" altLang="pt-BR" sz="2400" b="1">
              <a:latin typeface="Arial" charset="0"/>
            </a:endParaRPr>
          </a:p>
        </p:txBody>
      </p:sp>
      <p:sp>
        <p:nvSpPr>
          <p:cNvPr id="15369" name="Retângulo 9"/>
          <p:cNvSpPr>
            <a:spLocks noChangeArrowheads="1"/>
          </p:cNvSpPr>
          <p:nvPr/>
        </p:nvSpPr>
        <p:spPr bwMode="auto">
          <a:xfrm>
            <a:off x="5240338" y="6280150"/>
            <a:ext cx="39401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i="1">
                <a:latin typeface="Arial" charset="0"/>
              </a:rPr>
              <a:t>Time de desenvolvimento</a:t>
            </a:r>
            <a:endParaRPr lang="pt-BR" altLang="pt-BR" sz="2400" b="1">
              <a:latin typeface="Arial" charset="0"/>
            </a:endParaRPr>
          </a:p>
        </p:txBody>
      </p:sp>
      <p:pic>
        <p:nvPicPr>
          <p:cNvPr id="10" name="Picture 2" descr="Resultado de imagem para darth vad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7303" y="945043"/>
            <a:ext cx="1481068" cy="3060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33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3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36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36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36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36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3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p:bldP spid="15367" grpId="0"/>
      <p:bldP spid="15368" grpId="0"/>
      <p:bldP spid="1536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ítulo 1"/>
          <p:cNvSpPr>
            <a:spLocks noGrp="1"/>
          </p:cNvSpPr>
          <p:nvPr>
            <p:ph type="title"/>
          </p:nvPr>
        </p:nvSpPr>
        <p:spPr>
          <a:xfrm>
            <a:off x="457200" y="15875"/>
            <a:ext cx="8229600" cy="1143000"/>
          </a:xfrm>
        </p:spPr>
        <p:txBody>
          <a:bodyPr/>
          <a:lstStyle/>
          <a:p>
            <a:pPr eaLnBrk="1" hangingPunct="1"/>
            <a:r>
              <a:rPr lang="pt-BR" altLang="pt-BR" b="1" i="1" dirty="0" err="1">
                <a:solidFill>
                  <a:srgbClr val="9E1D0C"/>
                </a:solidFill>
              </a:rPr>
              <a:t>Product</a:t>
            </a:r>
            <a:r>
              <a:rPr lang="pt-BR" altLang="pt-BR" b="1" i="1" dirty="0">
                <a:solidFill>
                  <a:srgbClr val="9E1D0C"/>
                </a:solidFill>
              </a:rPr>
              <a:t> </a:t>
            </a:r>
            <a:r>
              <a:rPr lang="pt-BR" altLang="pt-BR" b="1" i="1" dirty="0" err="1">
                <a:solidFill>
                  <a:srgbClr val="9E1D0C"/>
                </a:solidFill>
              </a:rPr>
              <a:t>Owner</a:t>
            </a:r>
            <a:endParaRPr lang="pt-BR" altLang="pt-BR" b="1" i="1" dirty="0">
              <a:solidFill>
                <a:srgbClr val="9E1D0C"/>
              </a:solidFill>
            </a:endParaRPr>
          </a:p>
        </p:txBody>
      </p:sp>
      <p:sp>
        <p:nvSpPr>
          <p:cNvPr id="16387" name="Espaço Reservado para Conteúdo 2"/>
          <p:cNvSpPr>
            <a:spLocks noGrp="1"/>
          </p:cNvSpPr>
          <p:nvPr>
            <p:ph idx="1"/>
          </p:nvPr>
        </p:nvSpPr>
        <p:spPr>
          <a:xfrm>
            <a:off x="83887" y="1148685"/>
            <a:ext cx="8928100" cy="4608513"/>
          </a:xfrm>
        </p:spPr>
        <p:txBody>
          <a:bodyPr>
            <a:normAutofit lnSpcReduction="10000"/>
          </a:bodyPr>
          <a:lstStyle/>
          <a:p>
            <a:pPr eaLnBrk="1" hangingPunct="1">
              <a:spcBef>
                <a:spcPts val="1200"/>
              </a:spcBef>
            </a:pPr>
            <a:r>
              <a:rPr lang="pt-BR" altLang="pt-BR" sz="2000" dirty="0">
                <a:latin typeface="Arial" charset="0"/>
                <a:cs typeface="Arial" charset="0"/>
              </a:rPr>
              <a:t>É </a:t>
            </a:r>
            <a:r>
              <a:rPr lang="pt-BR" altLang="pt-BR" sz="2000" dirty="0">
                <a:solidFill>
                  <a:srgbClr val="C00000"/>
                </a:solidFill>
                <a:latin typeface="Arial" charset="0"/>
                <a:cs typeface="Arial" charset="0"/>
              </a:rPr>
              <a:t>o ponto central com poderes de liderança </a:t>
            </a:r>
            <a:r>
              <a:rPr lang="pt-BR" altLang="pt-BR" sz="2000" dirty="0">
                <a:latin typeface="Arial" charset="0"/>
                <a:cs typeface="Arial" charset="0"/>
              </a:rPr>
              <a:t>sobre o produto. </a:t>
            </a:r>
          </a:p>
          <a:p>
            <a:pPr eaLnBrk="1" hangingPunct="1">
              <a:spcBef>
                <a:spcPts val="1200"/>
              </a:spcBef>
            </a:pPr>
            <a:r>
              <a:rPr lang="pt-BR" altLang="pt-BR" sz="2000" dirty="0">
                <a:latin typeface="Arial" charset="0"/>
                <a:cs typeface="Arial" charset="0"/>
              </a:rPr>
              <a:t>É o </a:t>
            </a:r>
            <a:r>
              <a:rPr lang="pt-BR" altLang="pt-BR" sz="2000" dirty="0">
                <a:solidFill>
                  <a:srgbClr val="C00000"/>
                </a:solidFill>
                <a:latin typeface="Arial" charset="0"/>
                <a:cs typeface="Arial" charset="0"/>
              </a:rPr>
              <a:t>único responsável por decidir quais funcionalidades serão construídas </a:t>
            </a:r>
            <a:r>
              <a:rPr lang="pt-BR" altLang="pt-BR" sz="2000" dirty="0">
                <a:latin typeface="Arial" charset="0"/>
                <a:cs typeface="Arial" charset="0"/>
              </a:rPr>
              <a:t>e qual a ordem que devem ser feitos.</a:t>
            </a:r>
          </a:p>
          <a:p>
            <a:pPr eaLnBrk="1" hangingPunct="1">
              <a:spcBef>
                <a:spcPts val="1200"/>
              </a:spcBef>
            </a:pPr>
            <a:r>
              <a:rPr lang="pt-BR" altLang="pt-BR" sz="2000" dirty="0">
                <a:latin typeface="Arial" charset="0"/>
                <a:cs typeface="Arial" charset="0"/>
              </a:rPr>
              <a:t>É sua responsabilidade </a:t>
            </a:r>
            <a:r>
              <a:rPr lang="pt-BR" altLang="pt-BR" sz="2000" dirty="0">
                <a:solidFill>
                  <a:srgbClr val="C00000"/>
                </a:solidFill>
                <a:latin typeface="Arial" charset="0"/>
                <a:cs typeface="Arial" charset="0"/>
              </a:rPr>
              <a:t>manter e comunicar a todos os outros participantes uma visão clara do que </a:t>
            </a:r>
            <a:r>
              <a:rPr lang="pt-BR" altLang="pt-BR" sz="2000" dirty="0">
                <a:latin typeface="Arial" charset="0"/>
                <a:cs typeface="Arial" charset="0"/>
              </a:rPr>
              <a:t>a equipe </a:t>
            </a:r>
            <a:r>
              <a:rPr lang="pt-BR" altLang="pt-BR" sz="2000" i="1" dirty="0" err="1">
                <a:latin typeface="Arial" charset="0"/>
                <a:cs typeface="Arial" charset="0"/>
              </a:rPr>
              <a:t>Scrum</a:t>
            </a:r>
            <a:r>
              <a:rPr lang="pt-BR" altLang="pt-BR" sz="2000" dirty="0">
                <a:latin typeface="Arial" charset="0"/>
                <a:cs typeface="Arial" charset="0"/>
              </a:rPr>
              <a:t> deverá </a:t>
            </a:r>
            <a:r>
              <a:rPr lang="pt-BR" altLang="pt-BR" sz="2000" dirty="0">
                <a:solidFill>
                  <a:srgbClr val="C00000"/>
                </a:solidFill>
                <a:latin typeface="Arial" charset="0"/>
                <a:cs typeface="Arial" charset="0"/>
              </a:rPr>
              <a:t>alcançar no projeto. </a:t>
            </a:r>
          </a:p>
          <a:p>
            <a:pPr eaLnBrk="1" hangingPunct="1">
              <a:spcBef>
                <a:spcPts val="1200"/>
              </a:spcBef>
            </a:pPr>
            <a:r>
              <a:rPr lang="pt-BR" altLang="pt-BR" sz="2000" dirty="0">
                <a:solidFill>
                  <a:srgbClr val="C00000"/>
                </a:solidFill>
                <a:latin typeface="Arial" charset="0"/>
                <a:cs typeface="Arial" charset="0"/>
              </a:rPr>
              <a:t>Prioriza </a:t>
            </a:r>
            <a:r>
              <a:rPr lang="pt-BR" altLang="pt-BR" sz="2000" dirty="0">
                <a:latin typeface="Arial" charset="0"/>
                <a:cs typeface="Arial" charset="0"/>
              </a:rPr>
              <a:t>os itens do </a:t>
            </a:r>
            <a:r>
              <a:rPr lang="pt-BR" altLang="pt-BR" sz="2000" i="1" dirty="0" err="1">
                <a:latin typeface="Arial" charset="0"/>
                <a:cs typeface="Arial" charset="0"/>
              </a:rPr>
              <a:t>product</a:t>
            </a:r>
            <a:r>
              <a:rPr lang="pt-BR" altLang="pt-BR" sz="2000" i="1" dirty="0">
                <a:latin typeface="Arial" charset="0"/>
                <a:cs typeface="Arial" charset="0"/>
              </a:rPr>
              <a:t> </a:t>
            </a:r>
            <a:r>
              <a:rPr lang="pt-BR" altLang="pt-BR" sz="2000" i="1" dirty="0" err="1">
                <a:latin typeface="Arial" charset="0"/>
                <a:cs typeface="Arial" charset="0"/>
              </a:rPr>
              <a:t>backlog</a:t>
            </a:r>
            <a:endParaRPr lang="pt-BR" altLang="pt-BR" sz="2000" i="1" dirty="0">
              <a:latin typeface="Arial" charset="0"/>
              <a:cs typeface="Arial" charset="0"/>
            </a:endParaRPr>
          </a:p>
          <a:p>
            <a:pPr eaLnBrk="1" hangingPunct="1">
              <a:spcBef>
                <a:spcPts val="1200"/>
              </a:spcBef>
            </a:pPr>
            <a:r>
              <a:rPr lang="pt-BR" altLang="pt-BR" sz="2000" dirty="0">
                <a:latin typeface="Arial" charset="0"/>
                <a:cs typeface="Arial" charset="0"/>
              </a:rPr>
              <a:t>Para garantir que a equipe construa rapidamente o que precisa, deve </a:t>
            </a:r>
            <a:r>
              <a:rPr lang="pt-BR" altLang="pt-BR" sz="2000" dirty="0">
                <a:solidFill>
                  <a:srgbClr val="C00000"/>
                </a:solidFill>
                <a:latin typeface="Arial" charset="0"/>
                <a:cs typeface="Arial" charset="0"/>
              </a:rPr>
              <a:t>colaborar ativamente com o </a:t>
            </a:r>
            <a:r>
              <a:rPr lang="pt-BR" altLang="pt-BR" sz="2000" b="1" i="1" dirty="0" err="1">
                <a:solidFill>
                  <a:srgbClr val="C00000"/>
                </a:solidFill>
                <a:latin typeface="Arial" charset="0"/>
                <a:cs typeface="Arial" charset="0"/>
              </a:rPr>
              <a:t>Scrum</a:t>
            </a:r>
            <a:r>
              <a:rPr lang="pt-BR" altLang="pt-BR" sz="2000" b="1" i="1" dirty="0">
                <a:solidFill>
                  <a:srgbClr val="C00000"/>
                </a:solidFill>
                <a:latin typeface="Arial" charset="0"/>
                <a:cs typeface="Arial" charset="0"/>
              </a:rPr>
              <a:t> Master</a:t>
            </a:r>
            <a:r>
              <a:rPr lang="pt-BR" altLang="pt-BR" sz="2000" b="1" dirty="0">
                <a:solidFill>
                  <a:srgbClr val="C00000"/>
                </a:solidFill>
                <a:latin typeface="Arial" charset="0"/>
                <a:cs typeface="Arial" charset="0"/>
              </a:rPr>
              <a:t> </a:t>
            </a:r>
            <a:r>
              <a:rPr lang="pt-BR" altLang="pt-BR" sz="2000" dirty="0">
                <a:solidFill>
                  <a:srgbClr val="C00000"/>
                </a:solidFill>
                <a:latin typeface="Arial" charset="0"/>
                <a:cs typeface="Arial" charset="0"/>
              </a:rPr>
              <a:t>e o </a:t>
            </a:r>
            <a:r>
              <a:rPr lang="pt-BR" altLang="pt-BR" sz="2000" b="1" i="1" dirty="0">
                <a:solidFill>
                  <a:srgbClr val="C00000"/>
                </a:solidFill>
                <a:latin typeface="Arial" charset="0"/>
                <a:cs typeface="Arial" charset="0"/>
              </a:rPr>
              <a:t>Time de desenvolvimento</a:t>
            </a:r>
            <a:r>
              <a:rPr lang="pt-BR" altLang="pt-BR" sz="2000" dirty="0">
                <a:latin typeface="Arial" charset="0"/>
                <a:cs typeface="Arial" charset="0"/>
              </a:rPr>
              <a:t> e deve estar disponível para responder às perguntas tão logo estas sejam feitas.</a:t>
            </a:r>
          </a:p>
          <a:p>
            <a:pPr eaLnBrk="1" hangingPunct="1"/>
            <a:r>
              <a:rPr lang="pt-BR" altLang="pt-BR" sz="2000" dirty="0">
                <a:latin typeface="Arial" charset="0"/>
                <a:cs typeface="Arial" charset="0"/>
              </a:rPr>
              <a:t>Responsável </a:t>
            </a:r>
            <a:r>
              <a:rPr lang="pt-BR" altLang="pt-BR" sz="2000" dirty="0">
                <a:solidFill>
                  <a:srgbClr val="C00000"/>
                </a:solidFill>
                <a:latin typeface="Arial" charset="0"/>
                <a:cs typeface="Arial" charset="0"/>
              </a:rPr>
              <a:t>por apresentar os interesses de todos os </a:t>
            </a:r>
            <a:r>
              <a:rPr lang="pt-BR" altLang="pt-BR" sz="2000" i="1" dirty="0" err="1">
                <a:solidFill>
                  <a:srgbClr val="C00000"/>
                </a:solidFill>
                <a:latin typeface="Arial" charset="0"/>
                <a:cs typeface="Arial" charset="0"/>
              </a:rPr>
              <a:t>stakeholders</a:t>
            </a:r>
            <a:endParaRPr lang="pt-BR" altLang="pt-BR" sz="2000" i="1" dirty="0">
              <a:solidFill>
                <a:srgbClr val="C00000"/>
              </a:solidFill>
              <a:latin typeface="Arial" charset="0"/>
              <a:cs typeface="Arial" charset="0"/>
            </a:endParaRPr>
          </a:p>
          <a:p>
            <a:pPr>
              <a:spcBef>
                <a:spcPts val="1200"/>
              </a:spcBef>
            </a:pPr>
            <a:r>
              <a:rPr lang="pt-BR" altLang="pt-BR" sz="2000" dirty="0">
                <a:latin typeface="Arial" charset="0"/>
                <a:cs typeface="Arial" charset="0"/>
              </a:rPr>
              <a:t>Como tal, ele é </a:t>
            </a:r>
            <a:r>
              <a:rPr lang="pt-BR" altLang="pt-BR" sz="2000" b="1" dirty="0">
                <a:solidFill>
                  <a:srgbClr val="C00000"/>
                </a:solidFill>
                <a:latin typeface="Arial" charset="0"/>
                <a:cs typeface="Arial" charset="0"/>
              </a:rPr>
              <a:t>responsável pelo sucesso global da solução</a:t>
            </a:r>
            <a:r>
              <a:rPr lang="pt-BR" altLang="pt-BR" sz="2000" dirty="0">
                <a:latin typeface="Arial" charset="0"/>
                <a:cs typeface="Arial" charset="0"/>
              </a:rPr>
              <a:t>.</a:t>
            </a:r>
          </a:p>
          <a:p>
            <a:pPr eaLnBrk="1" hangingPunct="1">
              <a:spcBef>
                <a:spcPts val="1200"/>
              </a:spcBef>
            </a:pPr>
            <a:endParaRPr lang="pt-BR" altLang="pt-BR" sz="2000" dirty="0">
              <a:latin typeface="Arial" charset="0"/>
              <a:cs typeface="Arial" charset="0"/>
            </a:endParaRPr>
          </a:p>
          <a:p>
            <a:pPr eaLnBrk="1" hangingPunct="1"/>
            <a:endParaRPr lang="pt-BR" altLang="pt-BR" sz="2000" dirty="0">
              <a:latin typeface="Arial" charset="0"/>
              <a:cs typeface="Arial" charset="0"/>
            </a:endParaRPr>
          </a:p>
        </p:txBody>
      </p:sp>
      <p:sp>
        <p:nvSpPr>
          <p:cNvPr id="4" name="Espaço Reservado para Número de Slide 3"/>
          <p:cNvSpPr>
            <a:spLocks noGrp="1"/>
          </p:cNvSpPr>
          <p:nvPr>
            <p:ph type="sldNum" sz="quarter" idx="12"/>
          </p:nvPr>
        </p:nvSpPr>
        <p:spPr/>
        <p:txBody>
          <a:bodyPr/>
          <a:lstStyle/>
          <a:p>
            <a:pPr>
              <a:defRPr/>
            </a:pPr>
            <a:fld id="{69DBA890-BB8C-483C-A402-44348F92C0DA}" type="slidenum">
              <a:rPr lang="pt-BR" altLang="pt-BR"/>
              <a:pPr>
                <a:defRPr/>
              </a:pPr>
              <a:t>33</a:t>
            </a:fld>
            <a:endParaRPr lang="pt-BR" altLang="pt-BR" dirty="0"/>
          </a:p>
        </p:txBody>
      </p:sp>
      <p:pic>
        <p:nvPicPr>
          <p:cNvPr id="33794" name="Picture 2" descr="Resultado de imagem para darth vad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6426" y="5221704"/>
            <a:ext cx="1477574" cy="1636295"/>
          </a:xfrm>
          <a:prstGeom prst="rect">
            <a:avLst/>
          </a:prstGeom>
          <a:noFill/>
          <a:extLst>
            <a:ext uri="{909E8E84-426E-40DD-AFC4-6F175D3DCCD1}">
              <a14:hiddenFill xmlns:a14="http://schemas.microsoft.com/office/drawing/2010/main">
                <a:solidFill>
                  <a:srgbClr val="FFFFFF"/>
                </a:solidFill>
              </a14:hiddenFill>
            </a:ext>
          </a:extLst>
        </p:spPr>
      </p:pic>
      <p:sp>
        <p:nvSpPr>
          <p:cNvPr id="6" name="Texto explicativo retangular com cantos arredondados 5"/>
          <p:cNvSpPr/>
          <p:nvPr/>
        </p:nvSpPr>
        <p:spPr>
          <a:xfrm>
            <a:off x="5886450" y="5651500"/>
            <a:ext cx="1444283" cy="704850"/>
          </a:xfrm>
          <a:prstGeom prst="wedgeRoundRectCallout">
            <a:avLst>
              <a:gd name="adj1" fmla="val 110861"/>
              <a:gd name="adj2" fmla="val -33246"/>
              <a:gd name="adj3" fmla="val 16667"/>
            </a:avLst>
          </a:prstGeom>
        </p:spPr>
        <p:style>
          <a:lnRef idx="1">
            <a:schemeClr val="dk1"/>
          </a:lnRef>
          <a:fillRef idx="2">
            <a:schemeClr val="dk1"/>
          </a:fillRef>
          <a:effectRef idx="1">
            <a:schemeClr val="dk1"/>
          </a:effectRef>
          <a:fontRef idx="minor">
            <a:schemeClr val="dk1"/>
          </a:fontRef>
        </p:style>
        <p:txBody>
          <a:bodyPr rtlCol="0" anchor="ctr"/>
          <a:lstStyle/>
          <a:p>
            <a:pPr algn="ctr"/>
            <a:r>
              <a:rPr lang="pt-BR" b="1" dirty="0">
                <a:solidFill>
                  <a:sysClr val="windowText" lastClr="000000"/>
                </a:solidFill>
              </a:rPr>
              <a:t>Eu lidero!</a:t>
            </a:r>
          </a:p>
        </p:txBody>
      </p:sp>
    </p:spTree>
    <p:extLst>
      <p:ext uri="{BB962C8B-B14F-4D97-AF65-F5344CB8AC3E}">
        <p14:creationId xmlns:p14="http://schemas.microsoft.com/office/powerpoint/2010/main" val="316403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ítulo 1"/>
          <p:cNvSpPr>
            <a:spLocks noGrp="1"/>
          </p:cNvSpPr>
          <p:nvPr>
            <p:ph type="title"/>
          </p:nvPr>
        </p:nvSpPr>
        <p:spPr>
          <a:xfrm>
            <a:off x="457200" y="0"/>
            <a:ext cx="8229600" cy="1143000"/>
          </a:xfrm>
        </p:spPr>
        <p:txBody>
          <a:bodyPr/>
          <a:lstStyle/>
          <a:p>
            <a:pPr eaLnBrk="1" hangingPunct="1"/>
            <a:r>
              <a:rPr lang="pt-BR" altLang="pt-BR" b="1" i="1" dirty="0" err="1">
                <a:solidFill>
                  <a:srgbClr val="9E1D0C"/>
                </a:solidFill>
              </a:rPr>
              <a:t>Scrum</a:t>
            </a:r>
            <a:r>
              <a:rPr lang="pt-BR" altLang="pt-BR" b="1" i="1" dirty="0">
                <a:solidFill>
                  <a:srgbClr val="9E1D0C"/>
                </a:solidFill>
              </a:rPr>
              <a:t> Master</a:t>
            </a:r>
          </a:p>
        </p:txBody>
      </p:sp>
      <p:sp>
        <p:nvSpPr>
          <p:cNvPr id="17411" name="Espaço Reservado para Conteúdo 2"/>
          <p:cNvSpPr>
            <a:spLocks noGrp="1"/>
          </p:cNvSpPr>
          <p:nvPr>
            <p:ph idx="1"/>
          </p:nvPr>
        </p:nvSpPr>
        <p:spPr>
          <a:xfrm>
            <a:off x="85725" y="1068777"/>
            <a:ext cx="8909419" cy="4525962"/>
          </a:xfrm>
        </p:spPr>
        <p:txBody>
          <a:bodyPr>
            <a:normAutofit/>
          </a:bodyPr>
          <a:lstStyle/>
          <a:p>
            <a:pPr eaLnBrk="1" hangingPunct="1">
              <a:spcBef>
                <a:spcPts val="1200"/>
              </a:spcBef>
            </a:pPr>
            <a:r>
              <a:rPr lang="pt-BR" altLang="pt-BR" sz="2000" dirty="0">
                <a:latin typeface="Arial" charset="0"/>
                <a:cs typeface="Arial" charset="0"/>
              </a:rPr>
              <a:t>É responsável por </a:t>
            </a:r>
            <a:r>
              <a:rPr lang="pt-BR" altLang="pt-BR" sz="2000" dirty="0">
                <a:solidFill>
                  <a:srgbClr val="C00000"/>
                </a:solidFill>
                <a:latin typeface="Arial" charset="0"/>
                <a:cs typeface="Arial" charset="0"/>
              </a:rPr>
              <a:t>ajudar a todos os envolvidos a entender e abraçar os valores, princípios e práticas do </a:t>
            </a:r>
            <a:r>
              <a:rPr lang="pt-BR" altLang="pt-BR" sz="2000" i="1" dirty="0" err="1">
                <a:solidFill>
                  <a:srgbClr val="C00000"/>
                </a:solidFill>
                <a:latin typeface="Arial" charset="0"/>
                <a:cs typeface="Arial" charset="0"/>
              </a:rPr>
              <a:t>Scrum</a:t>
            </a:r>
            <a:r>
              <a:rPr lang="pt-BR" altLang="pt-BR" sz="2000" dirty="0">
                <a:latin typeface="Arial" charset="0"/>
                <a:cs typeface="Arial" charset="0"/>
              </a:rPr>
              <a:t>.</a:t>
            </a:r>
          </a:p>
          <a:p>
            <a:pPr eaLnBrk="1" hangingPunct="1">
              <a:spcBef>
                <a:spcPts val="1200"/>
              </a:spcBef>
            </a:pPr>
            <a:r>
              <a:rPr lang="pt-BR" altLang="pt-BR" sz="2000" dirty="0">
                <a:latin typeface="Arial" charset="0"/>
                <a:cs typeface="Arial" charset="0"/>
              </a:rPr>
              <a:t>Precisa conhecer muito bem o </a:t>
            </a:r>
            <a:r>
              <a:rPr lang="pt-BR" altLang="pt-BR" sz="2000" dirty="0" err="1">
                <a:solidFill>
                  <a:srgbClr val="FF0000"/>
                </a:solidFill>
                <a:latin typeface="Arial" charset="0"/>
                <a:cs typeface="Arial" charset="0"/>
              </a:rPr>
              <a:t>Scrum</a:t>
            </a:r>
            <a:endParaRPr lang="pt-BR" altLang="pt-BR" sz="2000" dirty="0">
              <a:solidFill>
                <a:srgbClr val="FF0000"/>
              </a:solidFill>
              <a:latin typeface="Arial" charset="0"/>
              <a:cs typeface="Arial" charset="0"/>
            </a:endParaRPr>
          </a:p>
          <a:p>
            <a:pPr eaLnBrk="1" hangingPunct="1">
              <a:spcBef>
                <a:spcPts val="1200"/>
              </a:spcBef>
            </a:pPr>
            <a:r>
              <a:rPr lang="pt-BR" altLang="pt-BR" sz="2000" dirty="0">
                <a:latin typeface="Arial" charset="0"/>
                <a:cs typeface="Arial" charset="0"/>
              </a:rPr>
              <a:t>Age como um </a:t>
            </a:r>
            <a:r>
              <a:rPr lang="pt-BR" altLang="pt-BR" sz="2000" i="1" dirty="0" err="1">
                <a:solidFill>
                  <a:srgbClr val="C00000"/>
                </a:solidFill>
                <a:latin typeface="Arial" charset="0"/>
                <a:cs typeface="Arial" charset="0"/>
              </a:rPr>
              <a:t>Coach</a:t>
            </a:r>
            <a:r>
              <a:rPr lang="pt-BR" altLang="pt-BR" sz="2000" dirty="0">
                <a:latin typeface="Arial" charset="0"/>
                <a:cs typeface="Arial" charset="0"/>
              </a:rPr>
              <a:t>, executando a liderança do processo </a:t>
            </a:r>
            <a:r>
              <a:rPr lang="pt-BR" altLang="pt-BR" sz="2000" dirty="0">
                <a:solidFill>
                  <a:srgbClr val="C00000"/>
                </a:solidFill>
                <a:latin typeface="Arial" charset="0"/>
                <a:cs typeface="Arial" charset="0"/>
              </a:rPr>
              <a:t>e ajudando a Equipe </a:t>
            </a:r>
            <a:r>
              <a:rPr lang="pt-BR" altLang="pt-BR" sz="2000" i="1" dirty="0" err="1">
                <a:solidFill>
                  <a:srgbClr val="C00000"/>
                </a:solidFill>
                <a:latin typeface="Arial" charset="0"/>
                <a:cs typeface="Arial" charset="0"/>
              </a:rPr>
              <a:t>Scrum</a:t>
            </a:r>
            <a:r>
              <a:rPr lang="pt-BR" altLang="pt-BR" sz="2000" i="1" dirty="0">
                <a:solidFill>
                  <a:srgbClr val="C00000"/>
                </a:solidFill>
                <a:latin typeface="Arial" charset="0"/>
                <a:cs typeface="Arial" charset="0"/>
              </a:rPr>
              <a:t> </a:t>
            </a:r>
            <a:r>
              <a:rPr lang="pt-BR" altLang="pt-BR" sz="2000" dirty="0">
                <a:latin typeface="Arial" charset="0"/>
                <a:cs typeface="Arial" charset="0"/>
              </a:rPr>
              <a:t>(e o resto da organização) a desenvolver sua própria abordagem do </a:t>
            </a:r>
            <a:r>
              <a:rPr lang="pt-BR" altLang="pt-BR" sz="2000" dirty="0" err="1">
                <a:latin typeface="Arial" charset="0"/>
                <a:cs typeface="Arial" charset="0"/>
              </a:rPr>
              <a:t>Scrum</a:t>
            </a:r>
            <a:r>
              <a:rPr lang="pt-BR" altLang="pt-BR" sz="2000" dirty="0">
                <a:latin typeface="Arial" charset="0"/>
                <a:cs typeface="Arial" charset="0"/>
              </a:rPr>
              <a:t>, respeitando as particularidades da organização.</a:t>
            </a:r>
          </a:p>
          <a:p>
            <a:pPr eaLnBrk="1" hangingPunct="1">
              <a:spcBef>
                <a:spcPts val="1200"/>
              </a:spcBef>
            </a:pPr>
            <a:r>
              <a:rPr lang="pt-BR" altLang="pt-BR" sz="2000" dirty="0">
                <a:latin typeface="Arial" charset="0"/>
                <a:cs typeface="Arial" charset="0"/>
              </a:rPr>
              <a:t>Também tem </a:t>
            </a:r>
            <a:r>
              <a:rPr lang="pt-BR" altLang="pt-BR" sz="2000" dirty="0">
                <a:solidFill>
                  <a:srgbClr val="C00000"/>
                </a:solidFill>
                <a:latin typeface="Arial" charset="0"/>
                <a:cs typeface="Arial" charset="0"/>
              </a:rPr>
              <a:t>um papel de facilitador, não é chefe de ninguém!  </a:t>
            </a:r>
          </a:p>
          <a:p>
            <a:pPr eaLnBrk="1" hangingPunct="1">
              <a:spcBef>
                <a:spcPts val="1200"/>
              </a:spcBef>
            </a:pPr>
            <a:r>
              <a:rPr lang="pt-BR" altLang="pt-BR" sz="2000" dirty="0">
                <a:latin typeface="Arial" charset="0"/>
                <a:cs typeface="Arial" charset="0"/>
              </a:rPr>
              <a:t>Deve ajudar a equipe a </a:t>
            </a:r>
            <a:r>
              <a:rPr lang="pt-BR" altLang="pt-BR" sz="2000" dirty="0">
                <a:solidFill>
                  <a:srgbClr val="C00000"/>
                </a:solidFill>
                <a:latin typeface="Arial" charset="0"/>
                <a:cs typeface="Arial" charset="0"/>
              </a:rPr>
              <a:t>resolver problemas e fazer melhorias </a:t>
            </a:r>
            <a:r>
              <a:rPr lang="pt-BR" altLang="pt-BR" sz="2000" dirty="0">
                <a:latin typeface="Arial" charset="0"/>
                <a:cs typeface="Arial" charset="0"/>
              </a:rPr>
              <a:t>no uso do </a:t>
            </a:r>
            <a:r>
              <a:rPr lang="pt-BR" altLang="pt-BR" sz="2000" dirty="0" err="1">
                <a:latin typeface="Arial" charset="0"/>
                <a:cs typeface="Arial" charset="0"/>
              </a:rPr>
              <a:t>Scrum</a:t>
            </a:r>
            <a:r>
              <a:rPr lang="pt-BR" altLang="pt-BR" sz="2000" dirty="0">
                <a:latin typeface="Arial" charset="0"/>
                <a:cs typeface="Arial" charset="0"/>
              </a:rPr>
              <a:t>. </a:t>
            </a:r>
          </a:p>
          <a:p>
            <a:pPr eaLnBrk="1" hangingPunct="1">
              <a:spcBef>
                <a:spcPts val="1200"/>
              </a:spcBef>
            </a:pPr>
            <a:r>
              <a:rPr lang="pt-BR" altLang="pt-BR" sz="2000" dirty="0">
                <a:latin typeface="Arial" charset="0"/>
                <a:cs typeface="Arial" charset="0"/>
              </a:rPr>
              <a:t>Também é responsável por </a:t>
            </a:r>
            <a:r>
              <a:rPr lang="pt-BR" altLang="pt-BR" sz="2000" dirty="0">
                <a:solidFill>
                  <a:srgbClr val="C00000"/>
                </a:solidFill>
                <a:latin typeface="Arial" charset="0"/>
                <a:cs typeface="Arial" charset="0"/>
              </a:rPr>
              <a:t>proteger a equipe contra interferências externas</a:t>
            </a:r>
            <a:r>
              <a:rPr lang="pt-BR" altLang="pt-BR" sz="2000" dirty="0">
                <a:latin typeface="Arial" charset="0"/>
                <a:cs typeface="Arial" charset="0"/>
              </a:rPr>
              <a:t> e assume um papel de liderança na remoção de impedimentos que podem atrapalhar a produtividade.</a:t>
            </a:r>
          </a:p>
        </p:txBody>
      </p:sp>
      <p:sp>
        <p:nvSpPr>
          <p:cNvPr id="4" name="Espaço Reservado para Número de Slide 3"/>
          <p:cNvSpPr>
            <a:spLocks noGrp="1"/>
          </p:cNvSpPr>
          <p:nvPr>
            <p:ph type="sldNum" sz="quarter" idx="12"/>
          </p:nvPr>
        </p:nvSpPr>
        <p:spPr/>
        <p:txBody>
          <a:bodyPr/>
          <a:lstStyle/>
          <a:p>
            <a:pPr>
              <a:defRPr/>
            </a:pPr>
            <a:fld id="{25E62050-62D5-42B7-8FC5-725E39A48A53}" type="slidenum">
              <a:rPr lang="pt-BR" altLang="pt-BR"/>
              <a:pPr>
                <a:defRPr/>
              </a:pPr>
              <a:t>34</a:t>
            </a:fld>
            <a:endParaRPr lang="pt-BR" altLang="pt-BR" dirty="0"/>
          </a:p>
        </p:txBody>
      </p:sp>
      <p:pic>
        <p:nvPicPr>
          <p:cNvPr id="32770" name="Picture 2" descr="Resultado de imagem para yo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578" y="4968117"/>
            <a:ext cx="1965479" cy="1889883"/>
          </a:xfrm>
          <a:prstGeom prst="rect">
            <a:avLst/>
          </a:prstGeom>
          <a:noFill/>
          <a:extLst>
            <a:ext uri="{909E8E84-426E-40DD-AFC4-6F175D3DCCD1}">
              <a14:hiddenFill xmlns:a14="http://schemas.microsoft.com/office/drawing/2010/main">
                <a:solidFill>
                  <a:srgbClr val="FFFFFF"/>
                </a:solidFill>
              </a14:hiddenFill>
            </a:ext>
          </a:extLst>
        </p:spPr>
      </p:pic>
      <p:sp>
        <p:nvSpPr>
          <p:cNvPr id="6" name="Texto explicativo retangular com cantos arredondados 5"/>
          <p:cNvSpPr/>
          <p:nvPr/>
        </p:nvSpPr>
        <p:spPr>
          <a:xfrm>
            <a:off x="6247265" y="5393769"/>
            <a:ext cx="1083468" cy="704850"/>
          </a:xfrm>
          <a:prstGeom prst="wedgeRoundRectCallout">
            <a:avLst>
              <a:gd name="adj1" fmla="val 93226"/>
              <a:gd name="adj2" fmla="val 28715"/>
              <a:gd name="adj3" fmla="val 16667"/>
            </a:avLst>
          </a:prstGeom>
          <a:solidFill>
            <a:srgbClr val="FFC000"/>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pt-BR" b="1" dirty="0">
                <a:solidFill>
                  <a:sysClr val="windowText" lastClr="000000"/>
                </a:solidFill>
              </a:rPr>
              <a:t>Ajudar eu vou!</a:t>
            </a:r>
          </a:p>
        </p:txBody>
      </p:sp>
    </p:spTree>
    <p:extLst>
      <p:ext uri="{BB962C8B-B14F-4D97-AF65-F5344CB8AC3E}">
        <p14:creationId xmlns:p14="http://schemas.microsoft.com/office/powerpoint/2010/main" val="1167395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ítulo 1"/>
          <p:cNvSpPr>
            <a:spLocks noGrp="1"/>
          </p:cNvSpPr>
          <p:nvPr>
            <p:ph type="title"/>
          </p:nvPr>
        </p:nvSpPr>
        <p:spPr>
          <a:xfrm>
            <a:off x="457200" y="0"/>
            <a:ext cx="8229600" cy="1143000"/>
          </a:xfrm>
        </p:spPr>
        <p:txBody>
          <a:bodyPr/>
          <a:lstStyle/>
          <a:p>
            <a:pPr eaLnBrk="1" hangingPunct="1"/>
            <a:r>
              <a:rPr lang="pt-BR" altLang="pt-BR" b="1" dirty="0">
                <a:solidFill>
                  <a:srgbClr val="9E1D0C"/>
                </a:solidFill>
              </a:rPr>
              <a:t>Time de Desenvolvimento</a:t>
            </a:r>
            <a:endParaRPr lang="pt-BR" altLang="pt-BR" b="1" i="1" dirty="0">
              <a:solidFill>
                <a:srgbClr val="9E1D0C"/>
              </a:solidFill>
            </a:endParaRPr>
          </a:p>
        </p:txBody>
      </p:sp>
      <p:sp>
        <p:nvSpPr>
          <p:cNvPr id="18435" name="Espaço Reservado para Conteúdo 2"/>
          <p:cNvSpPr>
            <a:spLocks noGrp="1"/>
          </p:cNvSpPr>
          <p:nvPr>
            <p:ph idx="1"/>
          </p:nvPr>
        </p:nvSpPr>
        <p:spPr>
          <a:xfrm>
            <a:off x="1" y="1371039"/>
            <a:ext cx="9144000" cy="4525962"/>
          </a:xfrm>
        </p:spPr>
        <p:txBody>
          <a:bodyPr>
            <a:normAutofit/>
          </a:bodyPr>
          <a:lstStyle/>
          <a:p>
            <a:pPr eaLnBrk="1" hangingPunct="1">
              <a:spcBef>
                <a:spcPts val="1200"/>
              </a:spcBef>
            </a:pPr>
            <a:r>
              <a:rPr lang="pt-BR" altLang="pt-BR" sz="2000" dirty="0">
                <a:latin typeface="Arial" charset="0"/>
                <a:cs typeface="Arial" charset="0"/>
              </a:rPr>
              <a:t>No desenvolvimento tradicional de software são abordados vários tipos de trabalho, tais como: arquiteto, programador, testador, administrador de banco de dados, </a:t>
            </a:r>
            <a:r>
              <a:rPr lang="pt-BR" altLang="pt-BR" sz="2000" i="1" dirty="0">
                <a:latin typeface="Arial" charset="0"/>
                <a:cs typeface="Arial" charset="0"/>
              </a:rPr>
              <a:t>designer </a:t>
            </a:r>
            <a:r>
              <a:rPr lang="pt-BR" altLang="pt-BR" sz="2000" dirty="0">
                <a:latin typeface="Arial" charset="0"/>
                <a:cs typeface="Arial" charset="0"/>
              </a:rPr>
              <a:t>...</a:t>
            </a:r>
          </a:p>
          <a:p>
            <a:pPr eaLnBrk="1" hangingPunct="1">
              <a:spcBef>
                <a:spcPts val="1200"/>
              </a:spcBef>
            </a:pPr>
            <a:r>
              <a:rPr lang="pt-BR" altLang="pt-BR" sz="2000" dirty="0">
                <a:latin typeface="Arial" charset="0"/>
                <a:cs typeface="Arial" charset="0"/>
              </a:rPr>
              <a:t>No </a:t>
            </a:r>
            <a:r>
              <a:rPr lang="pt-BR" altLang="pt-BR" sz="2000" i="1" dirty="0" err="1">
                <a:latin typeface="Arial" charset="0"/>
                <a:cs typeface="Arial" charset="0"/>
              </a:rPr>
              <a:t>Scrum</a:t>
            </a:r>
            <a:r>
              <a:rPr lang="pt-BR" altLang="pt-BR" sz="2000" dirty="0">
                <a:latin typeface="Arial" charset="0"/>
                <a:cs typeface="Arial" charset="0"/>
              </a:rPr>
              <a:t> é definido o papel do </a:t>
            </a:r>
            <a:r>
              <a:rPr lang="pt-BR" altLang="pt-BR" sz="2000" b="1" dirty="0">
                <a:latin typeface="Arial" charset="0"/>
                <a:cs typeface="Arial" charset="0"/>
              </a:rPr>
              <a:t>Time de Desenvolvimento</a:t>
            </a:r>
            <a:r>
              <a:rPr lang="pt-BR" altLang="pt-BR" sz="2000" dirty="0">
                <a:latin typeface="Arial" charset="0"/>
                <a:cs typeface="Arial" charset="0"/>
              </a:rPr>
              <a:t>, que é simplesmente a junção de todas essas pessoas em uma equipe multidisciplinar, e que são responsáveis pela concepção, construção e testes do produto.</a:t>
            </a:r>
          </a:p>
          <a:p>
            <a:pPr eaLnBrk="1" hangingPunct="1">
              <a:spcBef>
                <a:spcPts val="1200"/>
              </a:spcBef>
            </a:pPr>
            <a:r>
              <a:rPr lang="pt-BR" altLang="pt-BR" sz="2000" dirty="0">
                <a:latin typeface="Arial" charset="0"/>
                <a:cs typeface="Arial" charset="0"/>
              </a:rPr>
              <a:t>A ideia principal é que a </a:t>
            </a:r>
            <a:r>
              <a:rPr lang="pt-BR" altLang="pt-BR" sz="2000" dirty="0">
                <a:solidFill>
                  <a:srgbClr val="C00000"/>
                </a:solidFill>
                <a:latin typeface="Arial" charset="0"/>
                <a:cs typeface="Arial" charset="0"/>
              </a:rPr>
              <a:t>equipe de desenvolvimento se </a:t>
            </a:r>
            <a:r>
              <a:rPr lang="pt-BR" altLang="pt-BR" sz="2000" dirty="0" err="1">
                <a:solidFill>
                  <a:srgbClr val="C00000"/>
                </a:solidFill>
                <a:latin typeface="Arial" charset="0"/>
                <a:cs typeface="Arial" charset="0"/>
              </a:rPr>
              <a:t>auto-organiza</a:t>
            </a:r>
            <a:r>
              <a:rPr lang="pt-BR" altLang="pt-BR" sz="2000" dirty="0">
                <a:latin typeface="Arial" charset="0"/>
                <a:cs typeface="Arial" charset="0"/>
              </a:rPr>
              <a:t> para determinar a melhor maneira de realizar o trabalho para atingir a meta estabelecida pelo </a:t>
            </a:r>
            <a:r>
              <a:rPr lang="pt-BR" altLang="pt-BR" sz="2000" i="1" dirty="0" err="1">
                <a:latin typeface="Arial" charset="0"/>
                <a:cs typeface="Arial" charset="0"/>
              </a:rPr>
              <a:t>Product</a:t>
            </a:r>
            <a:r>
              <a:rPr lang="pt-BR" altLang="pt-BR" sz="2000" i="1" dirty="0">
                <a:latin typeface="Arial" charset="0"/>
                <a:cs typeface="Arial" charset="0"/>
              </a:rPr>
              <a:t> </a:t>
            </a:r>
            <a:r>
              <a:rPr lang="pt-BR" altLang="pt-BR" sz="2000" i="1" dirty="0" err="1">
                <a:latin typeface="Arial" charset="0"/>
                <a:cs typeface="Arial" charset="0"/>
              </a:rPr>
              <a:t>Owner</a:t>
            </a:r>
            <a:r>
              <a:rPr lang="pt-BR" altLang="pt-BR" sz="2000" dirty="0">
                <a:latin typeface="Arial" charset="0"/>
                <a:cs typeface="Arial" charset="0"/>
              </a:rPr>
              <a:t>.</a:t>
            </a:r>
          </a:p>
        </p:txBody>
      </p:sp>
      <p:sp>
        <p:nvSpPr>
          <p:cNvPr id="4" name="Espaço Reservado para Número de Slide 3"/>
          <p:cNvSpPr>
            <a:spLocks noGrp="1"/>
          </p:cNvSpPr>
          <p:nvPr>
            <p:ph type="sldNum" sz="quarter" idx="12"/>
          </p:nvPr>
        </p:nvSpPr>
        <p:spPr/>
        <p:txBody>
          <a:bodyPr/>
          <a:lstStyle/>
          <a:p>
            <a:pPr>
              <a:defRPr/>
            </a:pPr>
            <a:fld id="{3D634FCE-4DED-409E-A09B-7929CFD09526}" type="slidenum">
              <a:rPr lang="pt-BR" altLang="pt-BR"/>
              <a:pPr>
                <a:defRPr/>
              </a:pPr>
              <a:t>35</a:t>
            </a:fld>
            <a:endParaRPr lang="pt-BR" altLang="pt-BR" dirty="0"/>
          </a:p>
        </p:txBody>
      </p:sp>
      <p:pic>
        <p:nvPicPr>
          <p:cNvPr id="31746" name="Picture 2" descr="Resultado de imagem para stormtroop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8425" y="4798447"/>
            <a:ext cx="2694501" cy="2073005"/>
          </a:xfrm>
          <a:prstGeom prst="rect">
            <a:avLst/>
          </a:prstGeom>
          <a:noFill/>
          <a:extLst>
            <a:ext uri="{909E8E84-426E-40DD-AFC4-6F175D3DCCD1}">
              <a14:hiddenFill xmlns:a14="http://schemas.microsoft.com/office/drawing/2010/main">
                <a:solidFill>
                  <a:srgbClr val="FFFFFF"/>
                </a:solidFill>
              </a14:hiddenFill>
            </a:ext>
          </a:extLst>
        </p:spPr>
      </p:pic>
      <p:sp>
        <p:nvSpPr>
          <p:cNvPr id="6" name="Texto explicativo retangular com cantos arredondados 5"/>
          <p:cNvSpPr/>
          <p:nvPr/>
        </p:nvSpPr>
        <p:spPr>
          <a:xfrm>
            <a:off x="5166610" y="4632193"/>
            <a:ext cx="1083468" cy="704850"/>
          </a:xfrm>
          <a:prstGeom prst="wedgeRoundRectCallout">
            <a:avLst>
              <a:gd name="adj1" fmla="val 93226"/>
              <a:gd name="adj2" fmla="val 28715"/>
              <a:gd name="adj3" fmla="val 16667"/>
            </a:avLst>
          </a:prstGeom>
          <a:solidFill>
            <a:srgbClr val="FFC000"/>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pt-BR" b="1" i="1" dirty="0">
                <a:solidFill>
                  <a:sysClr val="windowText" lastClr="000000"/>
                </a:solidFill>
              </a:rPr>
              <a:t>“Bora” Galera!!</a:t>
            </a:r>
          </a:p>
        </p:txBody>
      </p:sp>
    </p:spTree>
    <p:extLst>
      <p:ext uri="{BB962C8B-B14F-4D97-AF65-F5344CB8AC3E}">
        <p14:creationId xmlns:p14="http://schemas.microsoft.com/office/powerpoint/2010/main" val="3797417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ítulo 1"/>
          <p:cNvSpPr>
            <a:spLocks noGrp="1"/>
          </p:cNvSpPr>
          <p:nvPr>
            <p:ph type="title"/>
          </p:nvPr>
        </p:nvSpPr>
        <p:spPr>
          <a:xfrm>
            <a:off x="457200" y="44450"/>
            <a:ext cx="8229600" cy="1143000"/>
          </a:xfrm>
        </p:spPr>
        <p:txBody>
          <a:bodyPr/>
          <a:lstStyle/>
          <a:p>
            <a:pPr eaLnBrk="1" hangingPunct="1"/>
            <a:r>
              <a:rPr lang="pt-BR" altLang="pt-BR" b="1" dirty="0">
                <a:solidFill>
                  <a:srgbClr val="0070C0"/>
                </a:solidFill>
              </a:rPr>
              <a:t>Atividades Básicas (cerimônias)</a:t>
            </a:r>
          </a:p>
        </p:txBody>
      </p:sp>
      <p:graphicFrame>
        <p:nvGraphicFramePr>
          <p:cNvPr id="6" name="Diagrama 5"/>
          <p:cNvGraphicFramePr/>
          <p:nvPr>
            <p:extLst>
              <p:ext uri="{D42A27DB-BD31-4B8C-83A1-F6EECF244321}">
                <p14:modId xmlns:p14="http://schemas.microsoft.com/office/powerpoint/2010/main" val="4114870792"/>
              </p:ext>
            </p:extLst>
          </p:nvPr>
        </p:nvGraphicFramePr>
        <p:xfrm>
          <a:off x="467544" y="1124744"/>
          <a:ext cx="8064896" cy="55446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22767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ítulo 1"/>
          <p:cNvSpPr>
            <a:spLocks noGrp="1"/>
          </p:cNvSpPr>
          <p:nvPr>
            <p:ph type="title"/>
          </p:nvPr>
        </p:nvSpPr>
        <p:spPr/>
        <p:txBody>
          <a:bodyPr/>
          <a:lstStyle/>
          <a:p>
            <a:pPr eaLnBrk="1" hangingPunct="1"/>
            <a:r>
              <a:rPr lang="pt-BR" altLang="pt-BR" b="1">
                <a:solidFill>
                  <a:srgbClr val="0070C0"/>
                </a:solidFill>
              </a:rPr>
              <a:t>Documentos (artefatos)</a:t>
            </a:r>
          </a:p>
        </p:txBody>
      </p:sp>
      <p:sp>
        <p:nvSpPr>
          <p:cNvPr id="20483" name="Espaço Reservado para Número de Slide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6BFD5107-8ADC-48DF-86A6-CC6AA39E84B0}" type="slidenum">
              <a:rPr lang="pt-BR" altLang="pt-BR" sz="1400" smtClean="0">
                <a:solidFill>
                  <a:srgbClr val="FFFFFF"/>
                </a:solidFill>
                <a:latin typeface="Arial" charset="0"/>
              </a:rPr>
              <a:pPr>
                <a:spcBef>
                  <a:spcPct val="0"/>
                </a:spcBef>
                <a:buFontTx/>
                <a:buNone/>
              </a:pPr>
              <a:t>37</a:t>
            </a:fld>
            <a:endParaRPr lang="pt-BR" altLang="pt-BR" sz="1400">
              <a:solidFill>
                <a:srgbClr val="FFFFFF"/>
              </a:solidFill>
              <a:latin typeface="Arial" charset="0"/>
            </a:endParaRPr>
          </a:p>
        </p:txBody>
      </p:sp>
      <p:graphicFrame>
        <p:nvGraphicFramePr>
          <p:cNvPr id="6" name="Diagrama 5"/>
          <p:cNvGraphicFramePr/>
          <p:nvPr>
            <p:extLst>
              <p:ext uri="{D42A27DB-BD31-4B8C-83A1-F6EECF244321}">
                <p14:modId xmlns:p14="http://schemas.microsoft.com/office/powerpoint/2010/main" val="3703223511"/>
              </p:ext>
            </p:extLst>
          </p:nvPr>
        </p:nvGraphicFramePr>
        <p:xfrm>
          <a:off x="971600" y="1916832"/>
          <a:ext cx="6696744" cy="4536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775116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DE461103-19F9-4E02-97C4-454F4E0834A6}" type="slidenum">
              <a:rPr lang="pt-BR" altLang="pt-BR"/>
              <a:pPr>
                <a:defRPr/>
              </a:pPr>
              <a:t>38</a:t>
            </a:fld>
            <a:endParaRPr lang="pt-BR" altLang="pt-BR"/>
          </a:p>
        </p:txBody>
      </p:sp>
      <p:pic>
        <p:nvPicPr>
          <p:cNvPr id="22531" name="Imagem 4"/>
          <p:cNvPicPr>
            <a:picLocks noChangeAspect="1"/>
          </p:cNvPicPr>
          <p:nvPr/>
        </p:nvPicPr>
        <p:blipFill>
          <a:blip r:embed="rId2">
            <a:extLst>
              <a:ext uri="{28A0092B-C50C-407E-A947-70E740481C1C}">
                <a14:useLocalDpi xmlns:a14="http://schemas.microsoft.com/office/drawing/2010/main" val="0"/>
              </a:ext>
            </a:extLst>
          </a:blip>
          <a:srcRect l="21556" r="24986"/>
          <a:stretch>
            <a:fillRect/>
          </a:stretch>
        </p:blipFill>
        <p:spPr bwMode="auto">
          <a:xfrm>
            <a:off x="14288" y="4505325"/>
            <a:ext cx="2254250" cy="2360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Resultado de imagem para estrela da mor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268538" y="455620"/>
            <a:ext cx="5102415" cy="51024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8468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2" descr="Resultado de imagem para estrela da mor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2268538" y="455620"/>
            <a:ext cx="5102415" cy="5102415"/>
          </a:xfrm>
          <a:prstGeom prst="rect">
            <a:avLst/>
          </a:prstGeom>
          <a:noFill/>
          <a:extLst>
            <a:ext uri="{909E8E84-426E-40DD-AFC4-6F175D3DCCD1}">
              <a14:hiddenFill xmlns:a14="http://schemas.microsoft.com/office/drawing/2010/main">
                <a:solidFill>
                  <a:srgbClr val="FFFFFF"/>
                </a:solidFill>
              </a14:hiddenFill>
            </a:ext>
          </a:extLst>
        </p:spPr>
      </p:pic>
      <p:pic>
        <p:nvPicPr>
          <p:cNvPr id="19" name="Imagem 1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28750" y="133354"/>
            <a:ext cx="7229475" cy="5398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Espaço Reservado para Número de Slide 3"/>
          <p:cNvSpPr>
            <a:spLocks noGrp="1"/>
          </p:cNvSpPr>
          <p:nvPr>
            <p:ph type="sldNum" sz="quarter" idx="12"/>
          </p:nvPr>
        </p:nvSpPr>
        <p:spPr/>
        <p:txBody>
          <a:bodyPr/>
          <a:lstStyle/>
          <a:p>
            <a:pPr>
              <a:defRPr/>
            </a:pPr>
            <a:fld id="{8EFE1ED3-BF4C-45AD-B932-E7E175200367}" type="slidenum">
              <a:rPr lang="pt-BR" altLang="pt-BR"/>
              <a:pPr>
                <a:defRPr/>
              </a:pPr>
              <a:t>39</a:t>
            </a:fld>
            <a:endParaRPr lang="pt-BR" altLang="pt-BR"/>
          </a:p>
        </p:txBody>
      </p:sp>
      <p:pic>
        <p:nvPicPr>
          <p:cNvPr id="23556" name="Imagem 4"/>
          <p:cNvPicPr>
            <a:picLocks noChangeAspect="1"/>
          </p:cNvPicPr>
          <p:nvPr/>
        </p:nvPicPr>
        <p:blipFill>
          <a:blip r:embed="rId5">
            <a:extLst>
              <a:ext uri="{28A0092B-C50C-407E-A947-70E740481C1C}">
                <a14:useLocalDpi xmlns:a14="http://schemas.microsoft.com/office/drawing/2010/main" val="0"/>
              </a:ext>
            </a:extLst>
          </a:blip>
          <a:srcRect l="21556" r="24986"/>
          <a:stretch>
            <a:fillRect/>
          </a:stretch>
        </p:blipFill>
        <p:spPr bwMode="auto">
          <a:xfrm>
            <a:off x="14288" y="4533900"/>
            <a:ext cx="2254250" cy="2360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aixaDeTexto 1"/>
          <p:cNvSpPr txBox="1"/>
          <p:nvPr/>
        </p:nvSpPr>
        <p:spPr>
          <a:xfrm>
            <a:off x="2411760" y="76470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1</a:t>
            </a:r>
          </a:p>
        </p:txBody>
      </p:sp>
      <p:sp>
        <p:nvSpPr>
          <p:cNvPr id="7" name="CaixaDeTexto 6"/>
          <p:cNvSpPr txBox="1"/>
          <p:nvPr/>
        </p:nvSpPr>
        <p:spPr>
          <a:xfrm>
            <a:off x="2411760" y="126876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2</a:t>
            </a:r>
          </a:p>
        </p:txBody>
      </p:sp>
      <p:sp>
        <p:nvSpPr>
          <p:cNvPr id="8" name="CaixaDeTexto 7"/>
          <p:cNvSpPr txBox="1"/>
          <p:nvPr/>
        </p:nvSpPr>
        <p:spPr>
          <a:xfrm>
            <a:off x="2411760" y="1772816"/>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3</a:t>
            </a:r>
          </a:p>
        </p:txBody>
      </p:sp>
      <p:sp>
        <p:nvSpPr>
          <p:cNvPr id="9" name="CaixaDeTexto 8"/>
          <p:cNvSpPr txBox="1"/>
          <p:nvPr/>
        </p:nvSpPr>
        <p:spPr>
          <a:xfrm>
            <a:off x="2411760" y="2276872"/>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4</a:t>
            </a:r>
          </a:p>
        </p:txBody>
      </p:sp>
      <p:sp>
        <p:nvSpPr>
          <p:cNvPr id="10" name="CaixaDeTexto 9"/>
          <p:cNvSpPr txBox="1"/>
          <p:nvPr/>
        </p:nvSpPr>
        <p:spPr>
          <a:xfrm>
            <a:off x="2411760" y="2780928"/>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5</a:t>
            </a:r>
          </a:p>
        </p:txBody>
      </p:sp>
      <p:sp>
        <p:nvSpPr>
          <p:cNvPr id="11" name="CaixaDeTexto 10"/>
          <p:cNvSpPr txBox="1"/>
          <p:nvPr/>
        </p:nvSpPr>
        <p:spPr>
          <a:xfrm>
            <a:off x="2411760" y="328498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6</a:t>
            </a:r>
          </a:p>
        </p:txBody>
      </p:sp>
      <p:sp>
        <p:nvSpPr>
          <p:cNvPr id="12" name="CaixaDeTexto 11"/>
          <p:cNvSpPr txBox="1"/>
          <p:nvPr/>
        </p:nvSpPr>
        <p:spPr>
          <a:xfrm>
            <a:off x="2411760" y="378904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7</a:t>
            </a:r>
          </a:p>
        </p:txBody>
      </p:sp>
      <p:sp>
        <p:nvSpPr>
          <p:cNvPr id="13" name="CaixaDeTexto 12"/>
          <p:cNvSpPr txBox="1"/>
          <p:nvPr/>
        </p:nvSpPr>
        <p:spPr>
          <a:xfrm>
            <a:off x="2411760" y="4293096"/>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8</a:t>
            </a:r>
          </a:p>
        </p:txBody>
      </p:sp>
      <p:sp>
        <p:nvSpPr>
          <p:cNvPr id="14" name="CaixaDeTexto 13"/>
          <p:cNvSpPr txBox="1"/>
          <p:nvPr/>
        </p:nvSpPr>
        <p:spPr>
          <a:xfrm>
            <a:off x="2411760" y="4797152"/>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t>Funcionalidade 9</a:t>
            </a:r>
          </a:p>
        </p:txBody>
      </p:sp>
      <p:sp>
        <p:nvSpPr>
          <p:cNvPr id="15" name="CaixaDeTexto 14"/>
          <p:cNvSpPr txBox="1"/>
          <p:nvPr/>
        </p:nvSpPr>
        <p:spPr>
          <a:xfrm>
            <a:off x="2854598" y="5289649"/>
            <a:ext cx="4032448" cy="461665"/>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b="1" i="1" dirty="0" err="1">
                <a:solidFill>
                  <a:schemeClr val="tx1"/>
                </a:solidFill>
                <a:latin typeface="Courier New" panose="02070309020205020404" pitchFamily="49" charset="0"/>
                <a:cs typeface="Courier New" panose="02070309020205020404" pitchFamily="49" charset="0"/>
              </a:rPr>
              <a:t>Product</a:t>
            </a:r>
            <a:r>
              <a:rPr lang="pt-BR" b="1" i="1" dirty="0">
                <a:solidFill>
                  <a:schemeClr val="tx1"/>
                </a:solidFill>
                <a:latin typeface="Courier New" panose="02070309020205020404" pitchFamily="49" charset="0"/>
                <a:cs typeface="Courier New" panose="02070309020205020404" pitchFamily="49" charset="0"/>
              </a:rPr>
              <a:t> </a:t>
            </a:r>
            <a:r>
              <a:rPr lang="pt-BR" b="1" i="1" dirty="0" err="1">
                <a:solidFill>
                  <a:schemeClr val="tx1"/>
                </a:solidFill>
                <a:latin typeface="Courier New" panose="02070309020205020404" pitchFamily="49" charset="0"/>
                <a:cs typeface="Courier New" panose="02070309020205020404" pitchFamily="49" charset="0"/>
              </a:rPr>
              <a:t>Backlog</a:t>
            </a:r>
            <a:endParaRPr lang="pt-BR" b="1" i="1" dirty="0">
              <a:solidFill>
                <a:schemeClr val="tx1"/>
              </a:solidFill>
              <a:latin typeface="Courier New" panose="02070309020205020404" pitchFamily="49" charset="0"/>
              <a:cs typeface="Courier New" panose="02070309020205020404" pitchFamily="49" charset="0"/>
            </a:endParaRPr>
          </a:p>
        </p:txBody>
      </p:sp>
      <p:pic>
        <p:nvPicPr>
          <p:cNvPr id="3" name="Imagem 2"/>
          <p:cNvPicPr>
            <a:picLocks noChangeAspect="1"/>
          </p:cNvPicPr>
          <p:nvPr/>
        </p:nvPicPr>
        <p:blipFill>
          <a:blip r:embed="rId6">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Seta para a direita 16"/>
          <p:cNvSpPr/>
          <p:nvPr/>
        </p:nvSpPr>
        <p:spPr>
          <a:xfrm rot="16200000">
            <a:off x="-631031" y="2907506"/>
            <a:ext cx="5257800" cy="827088"/>
          </a:xfrm>
          <a:prstGeom prst="rightArrow">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13500000" scaled="1"/>
            <a:tileRect/>
          </a:gra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dirty="0"/>
              <a:t>Importância</a:t>
            </a:r>
          </a:p>
        </p:txBody>
      </p:sp>
    </p:spTree>
    <p:extLst>
      <p:ext uri="{BB962C8B-B14F-4D97-AF65-F5344CB8AC3E}">
        <p14:creationId xmlns:p14="http://schemas.microsoft.com/office/powerpoint/2010/main" val="203032598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1" presetClass="entr" presetSubtype="0" fill="hold" nodeType="clickEffect">
                                  <p:stCondLst>
                                    <p:cond delay="0"/>
                                  </p:stCondLst>
                                  <p:childTnLst>
                                    <p:set>
                                      <p:cBhvr>
                                        <p:cTn id="27" dur="1" fill="hold">
                                          <p:stCondLst>
                                            <p:cond delay="0"/>
                                          </p:stCondLst>
                                        </p:cTn>
                                        <p:tgtEl>
                                          <p:spTgt spid="8"/>
                                        </p:tgtEl>
                                        <p:attrNameLst>
                                          <p:attrName>style.visibility</p:attrName>
                                        </p:attrNameLst>
                                      </p:cBhvr>
                                      <p:to>
                                        <p:strVal val="visible"/>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1"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childTnLst>
                                </p:cTn>
                              </p:par>
                            </p:childTnLst>
                          </p:cTn>
                        </p:par>
                      </p:childTnLst>
                    </p:cTn>
                  </p:par>
                  <p:par>
                    <p:cTn id="32" fill="hold" nodeType="clickPar">
                      <p:stCondLst>
                        <p:cond delay="indefinite"/>
                      </p:stCondLst>
                      <p:childTnLst>
                        <p:par>
                          <p:cTn id="33" fill="hold" nodeType="withGroup">
                            <p:stCondLst>
                              <p:cond delay="0"/>
                            </p:stCondLst>
                            <p:childTnLst>
                              <p:par>
                                <p:cTn id="34" presetID="1" presetClass="entr" presetSubtype="0"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ntr" presetSubtype="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1" presetClass="entr" presetSubtype="0" fill="hold" nodeType="clickEffect">
                                  <p:stCondLst>
                                    <p:cond delay="0"/>
                                  </p:stCondLst>
                                  <p:childTnLst>
                                    <p:set>
                                      <p:cBhvr>
                                        <p:cTn id="43" dur="1" fill="hold">
                                          <p:stCondLst>
                                            <p:cond delay="0"/>
                                          </p:stCondLst>
                                        </p:cTn>
                                        <p:tgtEl>
                                          <p:spTgt spid="12"/>
                                        </p:tgtEl>
                                        <p:attrNameLst>
                                          <p:attrName>style.visibility</p:attrName>
                                        </p:attrNameLst>
                                      </p:cBhvr>
                                      <p:to>
                                        <p:strVal val="visible"/>
                                      </p:to>
                                    </p:set>
                                  </p:childTnLst>
                                </p:cTn>
                              </p:par>
                            </p:childTnLst>
                          </p:cTn>
                        </p:par>
                      </p:childTnLst>
                    </p:cTn>
                  </p:par>
                  <p:par>
                    <p:cTn id="44" fill="hold" nodeType="clickPar">
                      <p:stCondLst>
                        <p:cond delay="indefinite"/>
                      </p:stCondLst>
                      <p:childTnLst>
                        <p:par>
                          <p:cTn id="45" fill="hold" nodeType="withGroup">
                            <p:stCondLst>
                              <p:cond delay="0"/>
                            </p:stCondLst>
                            <p:childTnLst>
                              <p:par>
                                <p:cTn id="46" presetID="1" presetClass="entr" presetSubtype="0" fill="hold" nodeType="click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childTnLst>
                          </p:cTn>
                        </p:par>
                      </p:childTnLst>
                    </p:cTn>
                  </p:par>
                  <p:par>
                    <p:cTn id="48" fill="hold" nodeType="clickPar">
                      <p:stCondLst>
                        <p:cond delay="indefinite"/>
                      </p:stCondLst>
                      <p:childTnLst>
                        <p:par>
                          <p:cTn id="49" fill="hold" nodeType="withGroup">
                            <p:stCondLst>
                              <p:cond delay="0"/>
                            </p:stCondLst>
                            <p:childTnLst>
                              <p:par>
                                <p:cTn id="50" presetID="1" presetClass="entr" presetSubtype="0" fill="hold" nodeType="clickEffect">
                                  <p:stCondLst>
                                    <p:cond delay="0"/>
                                  </p:stCondLst>
                                  <p:childTnLst>
                                    <p:set>
                                      <p:cBhvr>
                                        <p:cTn id="51" dur="1" fill="hold">
                                          <p:stCondLst>
                                            <p:cond delay="0"/>
                                          </p:stCondLst>
                                        </p:cTn>
                                        <p:tgtEl>
                                          <p:spTgt spid="14"/>
                                        </p:tgtEl>
                                        <p:attrNameLst>
                                          <p:attrName>style.visibility</p:attrName>
                                        </p:attrNameLst>
                                      </p:cBhvr>
                                      <p:to>
                                        <p:strVal val="visible"/>
                                      </p:to>
                                    </p:set>
                                  </p:childTnLst>
                                </p:cTn>
                              </p:par>
                            </p:childTnLst>
                          </p:cTn>
                        </p:par>
                      </p:childTnLst>
                    </p:cTn>
                  </p:par>
                  <p:par>
                    <p:cTn id="52" fill="hold" nodeType="clickPar">
                      <p:stCondLst>
                        <p:cond delay="indefinite"/>
                      </p:stCondLst>
                      <p:childTnLst>
                        <p:par>
                          <p:cTn id="53" fill="hold" nodeType="withGroup">
                            <p:stCondLst>
                              <p:cond delay="0"/>
                            </p:stCondLst>
                            <p:childTnLst>
                              <p:par>
                                <p:cTn id="54" presetID="1" presetClass="entr" presetSubtype="0"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down)">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 Box 3"/>
          <p:cNvSpPr txBox="1">
            <a:spLocks noChangeArrowheads="1"/>
          </p:cNvSpPr>
          <p:nvPr/>
        </p:nvSpPr>
        <p:spPr bwMode="auto">
          <a:xfrm>
            <a:off x="266700" y="398463"/>
            <a:ext cx="8629650" cy="641350"/>
          </a:xfrm>
          <a:prstGeom prst="rect">
            <a:avLst/>
          </a:prstGeom>
          <a:noFill/>
          <a:ln w="9525">
            <a:noFill/>
            <a:miter lim="800000"/>
            <a:headEnd/>
            <a:tailEnd/>
          </a:ln>
        </p:spPr>
        <p:txBody>
          <a:bodyPr/>
          <a:lstStyle/>
          <a:p>
            <a:pPr algn="ctr"/>
            <a:endParaRPr lang="pt-BR" sz="3600" b="1" i="1">
              <a:solidFill>
                <a:schemeClr val="accent2"/>
              </a:solidFill>
              <a:latin typeface="Lucida Calligraphy" pitchFamily="66" charset="0"/>
            </a:endParaRPr>
          </a:p>
        </p:txBody>
      </p:sp>
      <p:sp>
        <p:nvSpPr>
          <p:cNvPr id="19459" name="Rectangle 4"/>
          <p:cNvSpPr>
            <a:spLocks noChangeArrowheads="1"/>
          </p:cNvSpPr>
          <p:nvPr/>
        </p:nvSpPr>
        <p:spPr bwMode="auto">
          <a:xfrm>
            <a:off x="76200" y="0"/>
            <a:ext cx="9067800" cy="990600"/>
          </a:xfrm>
          <a:prstGeom prst="rect">
            <a:avLst/>
          </a:prstGeom>
          <a:noFill/>
          <a:ln w="9525">
            <a:noFill/>
            <a:miter lim="800000"/>
            <a:headEnd/>
            <a:tailEnd/>
          </a:ln>
        </p:spPr>
        <p:txBody>
          <a:bodyPr anchor="ctr"/>
          <a:lstStyle/>
          <a:p>
            <a:endParaRPr lang="pt-BR" sz="2800" b="1" i="1">
              <a:solidFill>
                <a:schemeClr val="accent2"/>
              </a:solidFill>
            </a:endParaRPr>
          </a:p>
        </p:txBody>
      </p:sp>
      <p:sp>
        <p:nvSpPr>
          <p:cNvPr id="7" name="Retângulo 6"/>
          <p:cNvSpPr/>
          <p:nvPr/>
        </p:nvSpPr>
        <p:spPr>
          <a:xfrm>
            <a:off x="511629" y="2100943"/>
            <a:ext cx="8273142" cy="2086725"/>
          </a:xfrm>
          <a:prstGeom prst="rect">
            <a:avLst/>
          </a:prstGeom>
          <a:solidFill>
            <a:schemeClr val="bg1"/>
          </a:solidFill>
        </p:spPr>
        <p:style>
          <a:lnRef idx="0">
            <a:schemeClr val="accent2"/>
          </a:lnRef>
          <a:fillRef idx="3">
            <a:schemeClr val="accent2"/>
          </a:fillRef>
          <a:effectRef idx="3">
            <a:schemeClr val="accent2"/>
          </a:effectRef>
          <a:fontRef idx="minor">
            <a:schemeClr val="lt1"/>
          </a:fontRef>
        </p:style>
        <p:txBody>
          <a:bodyPr wrap="square">
            <a:spAutoFit/>
          </a:bodyPr>
          <a:lstStyle/>
          <a:p>
            <a:pPr algn="ctr" fontAlgn="auto">
              <a:lnSpc>
                <a:spcPct val="120000"/>
              </a:lnSpc>
              <a:spcBef>
                <a:spcPct val="20000"/>
              </a:spcBef>
              <a:spcAft>
                <a:spcPts val="0"/>
              </a:spcAft>
              <a:buFont typeface="Wingdings" pitchFamily="2" charset="2"/>
              <a:buNone/>
              <a:defRPr/>
            </a:pPr>
            <a:r>
              <a:rPr lang="pt-BR" sz="3600" dirty="0">
                <a:solidFill>
                  <a:schemeClr val="tx1"/>
                </a:solidFill>
                <a:latin typeface="Arial" charset="0"/>
              </a:rPr>
              <a:t>“É um empreendimento </a:t>
            </a:r>
            <a:r>
              <a:rPr lang="pt-BR" sz="3600" b="1" dirty="0">
                <a:solidFill>
                  <a:schemeClr val="tx1"/>
                </a:solidFill>
                <a:latin typeface="Arial" charset="0"/>
              </a:rPr>
              <a:t>temporário</a:t>
            </a:r>
            <a:r>
              <a:rPr lang="pt-BR" sz="3600" dirty="0">
                <a:solidFill>
                  <a:schemeClr val="tx1"/>
                </a:solidFill>
                <a:latin typeface="Arial" charset="0"/>
              </a:rPr>
              <a:t>, desenvolvido para criar um </a:t>
            </a:r>
            <a:r>
              <a:rPr lang="pt-BR" sz="3600" b="1" dirty="0">
                <a:solidFill>
                  <a:srgbClr val="FF0000"/>
                </a:solidFill>
                <a:latin typeface="Arial" charset="0"/>
              </a:rPr>
              <a:t>produto</a:t>
            </a:r>
            <a:r>
              <a:rPr lang="pt-BR" sz="3600" dirty="0">
                <a:solidFill>
                  <a:srgbClr val="FF0000"/>
                </a:solidFill>
                <a:latin typeface="Arial" charset="0"/>
              </a:rPr>
              <a:t>, </a:t>
            </a:r>
            <a:r>
              <a:rPr lang="pt-BR" sz="3600" b="1" dirty="0">
                <a:solidFill>
                  <a:srgbClr val="FF0000"/>
                </a:solidFill>
                <a:latin typeface="Arial" charset="0"/>
              </a:rPr>
              <a:t>serviço</a:t>
            </a:r>
            <a:r>
              <a:rPr lang="pt-BR" sz="3600" dirty="0">
                <a:solidFill>
                  <a:srgbClr val="FF0000"/>
                </a:solidFill>
                <a:latin typeface="Arial" charset="0"/>
              </a:rPr>
              <a:t> </a:t>
            </a:r>
            <a:r>
              <a:rPr lang="pt-BR" sz="3600" dirty="0">
                <a:solidFill>
                  <a:schemeClr val="tx1"/>
                </a:solidFill>
                <a:latin typeface="Arial" charset="0"/>
              </a:rPr>
              <a:t>ou</a:t>
            </a:r>
            <a:r>
              <a:rPr lang="pt-BR" sz="3600" dirty="0">
                <a:solidFill>
                  <a:srgbClr val="FF0000"/>
                </a:solidFill>
                <a:latin typeface="Arial" charset="0"/>
              </a:rPr>
              <a:t> </a:t>
            </a:r>
            <a:r>
              <a:rPr lang="pt-BR" sz="3600" b="1" dirty="0">
                <a:solidFill>
                  <a:srgbClr val="FF0000"/>
                </a:solidFill>
                <a:latin typeface="Arial" charset="0"/>
              </a:rPr>
              <a:t>resultado</a:t>
            </a:r>
            <a:r>
              <a:rPr lang="pt-BR" sz="3600" dirty="0">
                <a:solidFill>
                  <a:schemeClr val="tx1"/>
                </a:solidFill>
                <a:latin typeface="Arial" charset="0"/>
              </a:rPr>
              <a:t> </a:t>
            </a:r>
            <a:r>
              <a:rPr lang="pt-BR" sz="3600" b="1" u="sng" dirty="0">
                <a:solidFill>
                  <a:schemeClr val="tx1"/>
                </a:solidFill>
                <a:latin typeface="Arial" charset="0"/>
              </a:rPr>
              <a:t>ÚNICO</a:t>
            </a:r>
            <a:r>
              <a:rPr lang="pt-BR" sz="3600" dirty="0">
                <a:solidFill>
                  <a:schemeClr val="tx1"/>
                </a:solidFill>
                <a:latin typeface="Arial" charset="0"/>
              </a:rPr>
              <a:t>.”</a:t>
            </a:r>
          </a:p>
        </p:txBody>
      </p:sp>
      <p:sp>
        <p:nvSpPr>
          <p:cNvPr id="19464" name="Retângulo 7"/>
          <p:cNvSpPr>
            <a:spLocks noChangeArrowheads="1"/>
          </p:cNvSpPr>
          <p:nvPr/>
        </p:nvSpPr>
        <p:spPr bwMode="auto">
          <a:xfrm>
            <a:off x="6928213" y="4187825"/>
            <a:ext cx="1903085" cy="461665"/>
          </a:xfrm>
          <a:prstGeom prst="rect">
            <a:avLst/>
          </a:prstGeom>
          <a:noFill/>
          <a:ln w="9525">
            <a:noFill/>
            <a:miter lim="800000"/>
            <a:headEnd/>
            <a:tailEnd/>
          </a:ln>
        </p:spPr>
        <p:txBody>
          <a:bodyPr wrap="none">
            <a:spAutoFit/>
          </a:bodyPr>
          <a:lstStyle/>
          <a:p>
            <a:r>
              <a:rPr lang="pt-BR" sz="2400" i="1" dirty="0">
                <a:latin typeface="Calibri" pitchFamily="34" charset="0"/>
              </a:rPr>
              <a:t>PMBOK, 2018</a:t>
            </a:r>
            <a:endParaRPr lang="pt-BR" sz="2400" dirty="0">
              <a:latin typeface="Calibri" pitchFamily="34" charset="0"/>
            </a:endParaRPr>
          </a:p>
        </p:txBody>
      </p:sp>
      <p:sp>
        <p:nvSpPr>
          <p:cNvPr id="8" name="Rectangle 8"/>
          <p:cNvSpPr>
            <a:spLocks noChangeArrowheads="1"/>
          </p:cNvSpPr>
          <p:nvPr/>
        </p:nvSpPr>
        <p:spPr bwMode="auto">
          <a:xfrm>
            <a:off x="1236885" y="425450"/>
            <a:ext cx="6858000" cy="587375"/>
          </a:xfrm>
          <a:prstGeom prst="rect">
            <a:avLst/>
          </a:prstGeom>
          <a:noFill/>
          <a:ln w="9525">
            <a:noFill/>
            <a:miter lim="800000"/>
            <a:headEnd/>
            <a:tailEnd/>
          </a:ln>
        </p:spPr>
        <p:txBody>
          <a:bodyPr anchor="ctr" anchorCtr="1"/>
          <a:lstStyle/>
          <a:p>
            <a:pPr algn="ctr"/>
            <a:r>
              <a:rPr lang="en-US" sz="4000" b="1" dirty="0">
                <a:solidFill>
                  <a:srgbClr val="9E1D0C"/>
                </a:solidFill>
                <a:latin typeface="Tahoma" pitchFamily="34" charset="0"/>
              </a:rPr>
              <a:t>O que é um </a:t>
            </a:r>
            <a:r>
              <a:rPr lang="en-US" sz="4000" b="1" dirty="0" err="1">
                <a:solidFill>
                  <a:srgbClr val="9E1D0C"/>
                </a:solidFill>
                <a:latin typeface="Tahoma" pitchFamily="34" charset="0"/>
              </a:rPr>
              <a:t>projeto</a:t>
            </a:r>
            <a:r>
              <a:rPr lang="en-US" sz="4000" b="1" dirty="0">
                <a:solidFill>
                  <a:srgbClr val="9E1D0C"/>
                </a:solidFill>
                <a:latin typeface="Tahoma" pitchFamily="34" charset="0"/>
              </a:rPr>
              <a:t>?</a:t>
            </a:r>
          </a:p>
        </p:txBody>
      </p:sp>
    </p:spTree>
    <p:extLst>
      <p:ext uri="{BB962C8B-B14F-4D97-AF65-F5344CB8AC3E}">
        <p14:creationId xmlns:p14="http://schemas.microsoft.com/office/powerpoint/2010/main" val="1197643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4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946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Imagem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68538" y="1090613"/>
            <a:ext cx="5327650" cy="397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Espaço Reservado para Número de Slide 3"/>
          <p:cNvSpPr>
            <a:spLocks noGrp="1"/>
          </p:cNvSpPr>
          <p:nvPr>
            <p:ph type="sldNum" sz="quarter" idx="12"/>
          </p:nvPr>
        </p:nvSpPr>
        <p:spPr/>
        <p:txBody>
          <a:bodyPr/>
          <a:lstStyle/>
          <a:p>
            <a:pPr>
              <a:defRPr/>
            </a:pPr>
            <a:fld id="{123B4D23-B526-4BBD-8DFB-C211D10A1263}" type="slidenum">
              <a:rPr lang="pt-BR" altLang="pt-BR"/>
              <a:pPr>
                <a:defRPr/>
              </a:pPr>
              <a:t>40</a:t>
            </a:fld>
            <a:endParaRPr lang="pt-BR" altLang="pt-BR"/>
          </a:p>
        </p:txBody>
      </p:sp>
      <p:pic>
        <p:nvPicPr>
          <p:cNvPr id="24580" name="Imagem 4"/>
          <p:cNvPicPr>
            <a:picLocks noChangeAspect="1"/>
          </p:cNvPicPr>
          <p:nvPr/>
        </p:nvPicPr>
        <p:blipFill>
          <a:blip r:embed="rId3">
            <a:extLst>
              <a:ext uri="{28A0092B-C50C-407E-A947-70E740481C1C}">
                <a14:useLocalDpi xmlns:a14="http://schemas.microsoft.com/office/drawing/2010/main" val="0"/>
              </a:ext>
            </a:extLst>
          </a:blip>
          <a:srcRect l="21556" r="24986"/>
          <a:stretch>
            <a:fillRect/>
          </a:stretch>
        </p:blipFill>
        <p:spPr bwMode="auto">
          <a:xfrm>
            <a:off x="14288" y="4505325"/>
            <a:ext cx="2254250" cy="2360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aixaDeTexto 1"/>
          <p:cNvSpPr txBox="1"/>
          <p:nvPr/>
        </p:nvSpPr>
        <p:spPr>
          <a:xfrm>
            <a:off x="2987824" y="76470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1</a:t>
            </a:r>
          </a:p>
        </p:txBody>
      </p:sp>
      <p:sp>
        <p:nvSpPr>
          <p:cNvPr id="7" name="CaixaDeTexto 6"/>
          <p:cNvSpPr txBox="1"/>
          <p:nvPr/>
        </p:nvSpPr>
        <p:spPr>
          <a:xfrm>
            <a:off x="2267744" y="126876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2</a:t>
            </a:r>
          </a:p>
        </p:txBody>
      </p:sp>
      <p:sp>
        <p:nvSpPr>
          <p:cNvPr id="8" name="CaixaDeTexto 7"/>
          <p:cNvSpPr txBox="1"/>
          <p:nvPr/>
        </p:nvSpPr>
        <p:spPr>
          <a:xfrm>
            <a:off x="2987824" y="1772816"/>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3</a:t>
            </a:r>
          </a:p>
        </p:txBody>
      </p:sp>
      <p:sp>
        <p:nvSpPr>
          <p:cNvPr id="9" name="CaixaDeTexto 8"/>
          <p:cNvSpPr txBox="1"/>
          <p:nvPr/>
        </p:nvSpPr>
        <p:spPr>
          <a:xfrm>
            <a:off x="2483768" y="2276872"/>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4</a:t>
            </a:r>
          </a:p>
        </p:txBody>
      </p:sp>
      <p:sp>
        <p:nvSpPr>
          <p:cNvPr id="10" name="CaixaDeTexto 9"/>
          <p:cNvSpPr txBox="1"/>
          <p:nvPr/>
        </p:nvSpPr>
        <p:spPr>
          <a:xfrm>
            <a:off x="2267744" y="2780928"/>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5</a:t>
            </a:r>
          </a:p>
        </p:txBody>
      </p:sp>
      <p:sp>
        <p:nvSpPr>
          <p:cNvPr id="11" name="CaixaDeTexto 10"/>
          <p:cNvSpPr txBox="1"/>
          <p:nvPr/>
        </p:nvSpPr>
        <p:spPr>
          <a:xfrm>
            <a:off x="2483768" y="328498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6</a:t>
            </a:r>
          </a:p>
        </p:txBody>
      </p:sp>
      <p:sp>
        <p:nvSpPr>
          <p:cNvPr id="12" name="CaixaDeTexto 11"/>
          <p:cNvSpPr txBox="1"/>
          <p:nvPr/>
        </p:nvSpPr>
        <p:spPr>
          <a:xfrm>
            <a:off x="2987824" y="378904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7</a:t>
            </a:r>
          </a:p>
        </p:txBody>
      </p:sp>
      <p:sp>
        <p:nvSpPr>
          <p:cNvPr id="13" name="CaixaDeTexto 12"/>
          <p:cNvSpPr txBox="1"/>
          <p:nvPr/>
        </p:nvSpPr>
        <p:spPr>
          <a:xfrm>
            <a:off x="2483768" y="4293096"/>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8</a:t>
            </a:r>
          </a:p>
        </p:txBody>
      </p:sp>
      <p:sp>
        <p:nvSpPr>
          <p:cNvPr id="14" name="CaixaDeTexto 13"/>
          <p:cNvSpPr txBox="1"/>
          <p:nvPr/>
        </p:nvSpPr>
        <p:spPr>
          <a:xfrm>
            <a:off x="2267744" y="4797152"/>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9</a:t>
            </a:r>
          </a:p>
        </p:txBody>
      </p:sp>
      <p:sp>
        <p:nvSpPr>
          <p:cNvPr id="15" name="CaixaDeTexto 14"/>
          <p:cNvSpPr txBox="1"/>
          <p:nvPr/>
        </p:nvSpPr>
        <p:spPr>
          <a:xfrm>
            <a:off x="2854598" y="5289649"/>
            <a:ext cx="4032448" cy="461665"/>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b="1" i="1" dirty="0" err="1">
                <a:solidFill>
                  <a:schemeClr val="tx1"/>
                </a:solidFill>
                <a:latin typeface="Courier New" panose="02070309020205020404" pitchFamily="49" charset="0"/>
                <a:cs typeface="Courier New" panose="02070309020205020404" pitchFamily="49" charset="0"/>
              </a:rPr>
              <a:t>Product</a:t>
            </a:r>
            <a:r>
              <a:rPr lang="pt-BR" b="1" i="1" dirty="0">
                <a:solidFill>
                  <a:schemeClr val="tx1"/>
                </a:solidFill>
                <a:latin typeface="Courier New" panose="02070309020205020404" pitchFamily="49" charset="0"/>
                <a:cs typeface="Courier New" panose="02070309020205020404" pitchFamily="49" charset="0"/>
              </a:rPr>
              <a:t> </a:t>
            </a:r>
            <a:r>
              <a:rPr lang="pt-BR" b="1" i="1" dirty="0" err="1">
                <a:solidFill>
                  <a:schemeClr val="tx1"/>
                </a:solidFill>
                <a:latin typeface="Courier New" panose="02070309020205020404" pitchFamily="49" charset="0"/>
                <a:cs typeface="Courier New" panose="02070309020205020404" pitchFamily="49" charset="0"/>
              </a:rPr>
              <a:t>Backlog</a:t>
            </a:r>
            <a:endParaRPr lang="pt-BR" b="1" i="1" dirty="0">
              <a:solidFill>
                <a:schemeClr val="tx1"/>
              </a:solidFill>
              <a:latin typeface="Courier New" panose="02070309020205020404" pitchFamily="49" charset="0"/>
              <a:cs typeface="Courier New" panose="02070309020205020404" pitchFamily="49" charset="0"/>
            </a:endParaRPr>
          </a:p>
        </p:txBody>
      </p:sp>
      <p:pic>
        <p:nvPicPr>
          <p:cNvPr id="24611" name="Imagem 2"/>
          <p:cNvPicPr>
            <a:picLocks noChangeAspect="1"/>
          </p:cNvPicPr>
          <p:nvPr/>
        </p:nvPicPr>
        <p:blipFill>
          <a:blip r:embed="rId4">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Seta para a direita 17"/>
          <p:cNvSpPr/>
          <p:nvPr/>
        </p:nvSpPr>
        <p:spPr>
          <a:xfrm rot="16200000">
            <a:off x="-631031" y="2907506"/>
            <a:ext cx="5257800" cy="827088"/>
          </a:xfrm>
          <a:prstGeom prst="rightArrow">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13500000" scaled="1"/>
            <a:tileRect/>
          </a:gra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dirty="0"/>
              <a:t>Importância</a:t>
            </a:r>
          </a:p>
        </p:txBody>
      </p:sp>
    </p:spTree>
    <p:extLst>
      <p:ext uri="{BB962C8B-B14F-4D97-AF65-F5344CB8AC3E}">
        <p14:creationId xmlns:p14="http://schemas.microsoft.com/office/powerpoint/2010/main" val="19095531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Imagem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68538" y="1090613"/>
            <a:ext cx="5327650" cy="397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Espaço Reservado para Número de Slide 3"/>
          <p:cNvSpPr>
            <a:spLocks noGrp="1"/>
          </p:cNvSpPr>
          <p:nvPr>
            <p:ph type="sldNum" sz="quarter" idx="12"/>
          </p:nvPr>
        </p:nvSpPr>
        <p:spPr/>
        <p:txBody>
          <a:bodyPr/>
          <a:lstStyle/>
          <a:p>
            <a:pPr>
              <a:defRPr/>
            </a:pPr>
            <a:fld id="{CA81230E-B4F8-4B27-8F9C-3F81282F31A2}" type="slidenum">
              <a:rPr lang="pt-BR" altLang="pt-BR"/>
              <a:pPr>
                <a:defRPr/>
              </a:pPr>
              <a:t>41</a:t>
            </a:fld>
            <a:endParaRPr lang="pt-BR" altLang="pt-BR"/>
          </a:p>
        </p:txBody>
      </p:sp>
      <p:pic>
        <p:nvPicPr>
          <p:cNvPr id="25604" name="Imagem 4"/>
          <p:cNvPicPr>
            <a:picLocks noChangeAspect="1"/>
          </p:cNvPicPr>
          <p:nvPr/>
        </p:nvPicPr>
        <p:blipFill>
          <a:blip r:embed="rId3">
            <a:extLst>
              <a:ext uri="{28A0092B-C50C-407E-A947-70E740481C1C}">
                <a14:useLocalDpi xmlns:a14="http://schemas.microsoft.com/office/drawing/2010/main" val="0"/>
              </a:ext>
            </a:extLst>
          </a:blip>
          <a:srcRect l="21556" r="24986"/>
          <a:stretch>
            <a:fillRect/>
          </a:stretch>
        </p:blipFill>
        <p:spPr bwMode="auto">
          <a:xfrm>
            <a:off x="14288" y="4505325"/>
            <a:ext cx="2254250" cy="2360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aixaDeTexto 1"/>
          <p:cNvSpPr txBox="1"/>
          <p:nvPr/>
        </p:nvSpPr>
        <p:spPr>
          <a:xfrm>
            <a:off x="2483768" y="76470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1</a:t>
            </a:r>
          </a:p>
        </p:txBody>
      </p:sp>
      <p:sp>
        <p:nvSpPr>
          <p:cNvPr id="7" name="CaixaDeTexto 6"/>
          <p:cNvSpPr txBox="1"/>
          <p:nvPr/>
        </p:nvSpPr>
        <p:spPr>
          <a:xfrm>
            <a:off x="2483768" y="2304168"/>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2</a:t>
            </a:r>
          </a:p>
        </p:txBody>
      </p:sp>
      <p:sp>
        <p:nvSpPr>
          <p:cNvPr id="8" name="CaixaDeTexto 7"/>
          <p:cNvSpPr txBox="1"/>
          <p:nvPr/>
        </p:nvSpPr>
        <p:spPr>
          <a:xfrm>
            <a:off x="2483768" y="126876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3</a:t>
            </a:r>
          </a:p>
        </p:txBody>
      </p:sp>
      <p:sp>
        <p:nvSpPr>
          <p:cNvPr id="9" name="CaixaDeTexto 8"/>
          <p:cNvSpPr txBox="1"/>
          <p:nvPr/>
        </p:nvSpPr>
        <p:spPr>
          <a:xfrm>
            <a:off x="2483768" y="382998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4</a:t>
            </a:r>
          </a:p>
        </p:txBody>
      </p:sp>
      <p:sp>
        <p:nvSpPr>
          <p:cNvPr id="10" name="CaixaDeTexto 9"/>
          <p:cNvSpPr txBox="1"/>
          <p:nvPr/>
        </p:nvSpPr>
        <p:spPr>
          <a:xfrm>
            <a:off x="2483768" y="2808224"/>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5</a:t>
            </a:r>
          </a:p>
        </p:txBody>
      </p:sp>
      <p:sp>
        <p:nvSpPr>
          <p:cNvPr id="11" name="CaixaDeTexto 10"/>
          <p:cNvSpPr txBox="1"/>
          <p:nvPr/>
        </p:nvSpPr>
        <p:spPr>
          <a:xfrm>
            <a:off x="2483768" y="4304423"/>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6</a:t>
            </a:r>
          </a:p>
        </p:txBody>
      </p:sp>
      <p:sp>
        <p:nvSpPr>
          <p:cNvPr id="12" name="CaixaDeTexto 11"/>
          <p:cNvSpPr txBox="1"/>
          <p:nvPr/>
        </p:nvSpPr>
        <p:spPr>
          <a:xfrm>
            <a:off x="2483768" y="1772816"/>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FF00"/>
                </a:solidFill>
              </a:rPr>
              <a:t>Funcionalidade 7</a:t>
            </a:r>
          </a:p>
        </p:txBody>
      </p:sp>
      <p:sp>
        <p:nvSpPr>
          <p:cNvPr id="13" name="CaixaDeTexto 12"/>
          <p:cNvSpPr txBox="1"/>
          <p:nvPr/>
        </p:nvSpPr>
        <p:spPr>
          <a:xfrm>
            <a:off x="2483768" y="4808479"/>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FF3300"/>
                </a:solidFill>
              </a:rPr>
              <a:t>Funcionalidade 8</a:t>
            </a:r>
          </a:p>
        </p:txBody>
      </p:sp>
      <p:sp>
        <p:nvSpPr>
          <p:cNvPr id="14" name="CaixaDeTexto 13"/>
          <p:cNvSpPr txBox="1"/>
          <p:nvPr/>
        </p:nvSpPr>
        <p:spPr>
          <a:xfrm>
            <a:off x="2483768" y="3312280"/>
            <a:ext cx="4968552" cy="461665"/>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dirty="0">
                <a:solidFill>
                  <a:srgbClr val="00B0F0"/>
                </a:solidFill>
              </a:rPr>
              <a:t>Funcionalidade 9</a:t>
            </a:r>
          </a:p>
        </p:txBody>
      </p:sp>
      <p:sp>
        <p:nvSpPr>
          <p:cNvPr id="15" name="CaixaDeTexto 14"/>
          <p:cNvSpPr txBox="1"/>
          <p:nvPr/>
        </p:nvSpPr>
        <p:spPr>
          <a:xfrm>
            <a:off x="2854598" y="5289649"/>
            <a:ext cx="4032448" cy="461665"/>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b="1" i="1" dirty="0" err="1">
                <a:solidFill>
                  <a:schemeClr val="tx1"/>
                </a:solidFill>
                <a:latin typeface="Courier New" panose="02070309020205020404" pitchFamily="49" charset="0"/>
                <a:cs typeface="Courier New" panose="02070309020205020404" pitchFamily="49" charset="0"/>
              </a:rPr>
              <a:t>Product</a:t>
            </a:r>
            <a:r>
              <a:rPr lang="pt-BR" b="1" i="1" dirty="0">
                <a:solidFill>
                  <a:schemeClr val="tx1"/>
                </a:solidFill>
                <a:latin typeface="Courier New" panose="02070309020205020404" pitchFamily="49" charset="0"/>
                <a:cs typeface="Courier New" panose="02070309020205020404" pitchFamily="49" charset="0"/>
              </a:rPr>
              <a:t> </a:t>
            </a:r>
            <a:r>
              <a:rPr lang="pt-BR" b="1" i="1" dirty="0" err="1">
                <a:solidFill>
                  <a:schemeClr val="tx1"/>
                </a:solidFill>
                <a:latin typeface="Courier New" panose="02070309020205020404" pitchFamily="49" charset="0"/>
                <a:cs typeface="Courier New" panose="02070309020205020404" pitchFamily="49" charset="0"/>
              </a:rPr>
              <a:t>Backlog</a:t>
            </a:r>
            <a:endParaRPr lang="pt-BR" b="1" i="1" dirty="0">
              <a:solidFill>
                <a:schemeClr val="tx1"/>
              </a:solidFill>
              <a:latin typeface="Courier New" panose="02070309020205020404" pitchFamily="49" charset="0"/>
              <a:cs typeface="Courier New" panose="02070309020205020404" pitchFamily="49" charset="0"/>
            </a:endParaRPr>
          </a:p>
        </p:txBody>
      </p:sp>
      <p:pic>
        <p:nvPicPr>
          <p:cNvPr id="25635" name="Imagem 2"/>
          <p:cNvPicPr>
            <a:picLocks noChangeAspect="1"/>
          </p:cNvPicPr>
          <p:nvPr/>
        </p:nvPicPr>
        <p:blipFill>
          <a:blip r:embed="rId4">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tângulo 5"/>
          <p:cNvSpPr/>
          <p:nvPr/>
        </p:nvSpPr>
        <p:spPr>
          <a:xfrm>
            <a:off x="2398713" y="606425"/>
            <a:ext cx="5183187" cy="1657350"/>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p>
        </p:txBody>
      </p:sp>
      <p:sp>
        <p:nvSpPr>
          <p:cNvPr id="25637" name="CaixaDeTexto 17"/>
          <p:cNvSpPr txBox="1">
            <a:spLocks noChangeArrowheads="1"/>
          </p:cNvSpPr>
          <p:nvPr/>
        </p:nvSpPr>
        <p:spPr bwMode="auto">
          <a:xfrm>
            <a:off x="7524750" y="1211263"/>
            <a:ext cx="18002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solidFill>
                  <a:srgbClr val="00B050"/>
                </a:solidFill>
                <a:latin typeface="Arial" charset="0"/>
              </a:rPr>
              <a:t>imprescindível</a:t>
            </a:r>
          </a:p>
        </p:txBody>
      </p:sp>
      <p:sp>
        <p:nvSpPr>
          <p:cNvPr id="19" name="Retângulo 18"/>
          <p:cNvSpPr/>
          <p:nvPr/>
        </p:nvSpPr>
        <p:spPr>
          <a:xfrm>
            <a:off x="2411413" y="2308225"/>
            <a:ext cx="5184775" cy="1465263"/>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solidFill>
                <a:srgbClr val="00B0F0"/>
              </a:solidFill>
            </a:endParaRPr>
          </a:p>
        </p:txBody>
      </p:sp>
      <p:sp>
        <p:nvSpPr>
          <p:cNvPr id="25639" name="CaixaDeTexto 19"/>
          <p:cNvSpPr txBox="1">
            <a:spLocks noChangeArrowheads="1"/>
          </p:cNvSpPr>
          <p:nvPr/>
        </p:nvSpPr>
        <p:spPr bwMode="auto">
          <a:xfrm>
            <a:off x="7566025" y="2898775"/>
            <a:ext cx="13763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solidFill>
                  <a:srgbClr val="00B0F0"/>
                </a:solidFill>
                <a:latin typeface="Arial" charset="0"/>
              </a:rPr>
              <a:t>importante</a:t>
            </a:r>
          </a:p>
        </p:txBody>
      </p:sp>
      <p:sp>
        <p:nvSpPr>
          <p:cNvPr id="21" name="Retângulo 20"/>
          <p:cNvSpPr/>
          <p:nvPr/>
        </p:nvSpPr>
        <p:spPr>
          <a:xfrm>
            <a:off x="2411413" y="3836988"/>
            <a:ext cx="5184775" cy="1465262"/>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solidFill>
                <a:srgbClr val="FF3300"/>
              </a:solidFill>
            </a:endParaRPr>
          </a:p>
        </p:txBody>
      </p:sp>
      <p:sp>
        <p:nvSpPr>
          <p:cNvPr id="25641" name="CaixaDeTexto 21"/>
          <p:cNvSpPr txBox="1">
            <a:spLocks noChangeArrowheads="1"/>
          </p:cNvSpPr>
          <p:nvPr/>
        </p:nvSpPr>
        <p:spPr bwMode="auto">
          <a:xfrm>
            <a:off x="7524750" y="4067175"/>
            <a:ext cx="16192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solidFill>
                  <a:srgbClr val="FF3300"/>
                </a:solidFill>
                <a:latin typeface="Arial" charset="0"/>
              </a:rPr>
              <a:t>seria bom ter</a:t>
            </a:r>
          </a:p>
        </p:txBody>
      </p:sp>
      <p:sp>
        <p:nvSpPr>
          <p:cNvPr id="23" name="Seta para a direita 22"/>
          <p:cNvSpPr/>
          <p:nvPr/>
        </p:nvSpPr>
        <p:spPr>
          <a:xfrm rot="16200000">
            <a:off x="-631031" y="2907506"/>
            <a:ext cx="5257800" cy="827088"/>
          </a:xfrm>
          <a:prstGeom prst="rightArrow">
            <a:avLst/>
          </a:prstGeom>
          <a:gradFill flip="none" rotWithShape="1">
            <a:gsLst>
              <a:gs pos="0">
                <a:schemeClr val="bg1">
                  <a:lumMod val="65000"/>
                  <a:shade val="30000"/>
                  <a:satMod val="115000"/>
                </a:schemeClr>
              </a:gs>
              <a:gs pos="50000">
                <a:schemeClr val="bg1">
                  <a:lumMod val="65000"/>
                  <a:shade val="67500"/>
                  <a:satMod val="115000"/>
                </a:schemeClr>
              </a:gs>
              <a:gs pos="100000">
                <a:schemeClr val="bg1">
                  <a:lumMod val="65000"/>
                  <a:shade val="100000"/>
                  <a:satMod val="115000"/>
                </a:schemeClr>
              </a:gs>
            </a:gsLst>
            <a:lin ang="13500000" scaled="1"/>
            <a:tileRect/>
          </a:gradFill>
          <a:ln>
            <a:solidFill>
              <a:schemeClr val="tx1">
                <a:lumMod val="85000"/>
                <a:lumOff val="15000"/>
              </a:schemeClr>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dirty="0"/>
              <a:t>Importância</a:t>
            </a:r>
          </a:p>
        </p:txBody>
      </p:sp>
    </p:spTree>
    <p:extLst>
      <p:ext uri="{BB962C8B-B14F-4D97-AF65-F5344CB8AC3E}">
        <p14:creationId xmlns:p14="http://schemas.microsoft.com/office/powerpoint/2010/main" val="34272536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Imagem 4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967538" y="298450"/>
            <a:ext cx="2154237" cy="160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Espaço Reservado para Número de Slide 3"/>
          <p:cNvSpPr>
            <a:spLocks noGrp="1"/>
          </p:cNvSpPr>
          <p:nvPr>
            <p:ph type="sldNum" sz="quarter" idx="12"/>
          </p:nvPr>
        </p:nvSpPr>
        <p:spPr/>
        <p:txBody>
          <a:bodyPr/>
          <a:lstStyle/>
          <a:p>
            <a:pPr>
              <a:defRPr/>
            </a:pPr>
            <a:fld id="{7F7C99E5-8832-4FFA-AA75-472740D73388}" type="slidenum">
              <a:rPr lang="pt-BR" altLang="pt-BR"/>
              <a:pPr>
                <a:defRPr/>
              </a:pPr>
              <a:t>42</a:t>
            </a:fld>
            <a:endParaRPr lang="pt-BR" altLang="pt-BR"/>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Retângulo 23"/>
          <p:cNvSpPr/>
          <p:nvPr/>
        </p:nvSpPr>
        <p:spPr>
          <a:xfrm>
            <a:off x="1727200" y="765175"/>
            <a:ext cx="828675" cy="935038"/>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sz="2000" i="1" dirty="0"/>
              <a:t>Sprint</a:t>
            </a:r>
          </a:p>
        </p:txBody>
      </p:sp>
      <p:sp>
        <p:nvSpPr>
          <p:cNvPr id="25" name="Retângulo 24"/>
          <p:cNvSpPr/>
          <p:nvPr/>
        </p:nvSpPr>
        <p:spPr>
          <a:xfrm>
            <a:off x="2627313" y="765175"/>
            <a:ext cx="828675" cy="935038"/>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sz="2000" i="1" dirty="0"/>
              <a:t>Sprint</a:t>
            </a:r>
          </a:p>
        </p:txBody>
      </p:sp>
      <p:sp>
        <p:nvSpPr>
          <p:cNvPr id="26" name="Retângulo 25"/>
          <p:cNvSpPr/>
          <p:nvPr/>
        </p:nvSpPr>
        <p:spPr>
          <a:xfrm>
            <a:off x="3527425" y="765175"/>
            <a:ext cx="828675" cy="935038"/>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sz="2000" i="1" dirty="0"/>
              <a:t>Sprint</a:t>
            </a:r>
          </a:p>
        </p:txBody>
      </p:sp>
      <p:sp>
        <p:nvSpPr>
          <p:cNvPr id="27" name="Retângulo 26"/>
          <p:cNvSpPr/>
          <p:nvPr/>
        </p:nvSpPr>
        <p:spPr>
          <a:xfrm>
            <a:off x="4427538" y="765175"/>
            <a:ext cx="828675" cy="935038"/>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sz="2000" i="1" dirty="0"/>
              <a:t>Sprint</a:t>
            </a:r>
          </a:p>
        </p:txBody>
      </p:sp>
      <p:sp>
        <p:nvSpPr>
          <p:cNvPr id="28" name="Retângulo 27"/>
          <p:cNvSpPr/>
          <p:nvPr/>
        </p:nvSpPr>
        <p:spPr>
          <a:xfrm>
            <a:off x="5327650" y="765175"/>
            <a:ext cx="828675" cy="935038"/>
          </a:xfrm>
          <a:prstGeom prst="rect">
            <a:avLst/>
          </a:prstGeom>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r>
              <a:rPr lang="pt-BR" sz="2000" i="1" dirty="0"/>
              <a:t>Sprint</a:t>
            </a:r>
          </a:p>
        </p:txBody>
      </p:sp>
      <p:sp>
        <p:nvSpPr>
          <p:cNvPr id="29" name="Triângulo isósceles 28"/>
          <p:cNvSpPr/>
          <p:nvPr/>
        </p:nvSpPr>
        <p:spPr>
          <a:xfrm rot="5400000">
            <a:off x="5810544" y="715836"/>
            <a:ext cx="1729336" cy="894055"/>
          </a:xfrm>
          <a:prstGeom prst="triangle">
            <a:avLst/>
          </a:prstGeom>
        </p:spPr>
        <p:style>
          <a:lnRef idx="0">
            <a:schemeClr val="dk1"/>
          </a:lnRef>
          <a:fillRef idx="3">
            <a:schemeClr val="dk1"/>
          </a:fillRef>
          <a:effectRef idx="3">
            <a:schemeClr val="dk1"/>
          </a:effectRef>
          <a:fontRef idx="minor">
            <a:schemeClr val="lt1"/>
          </a:fontRef>
        </p:style>
        <p:txBody>
          <a:bodyPr anchor="ctr"/>
          <a:lstStyle/>
          <a:p>
            <a:pPr algn="ctr">
              <a:defRPr/>
            </a:pPr>
            <a:endParaRPr lang="pt-BR" sz="2000"/>
          </a:p>
        </p:txBody>
      </p:sp>
      <p:sp>
        <p:nvSpPr>
          <p:cNvPr id="30" name="Chave esquerda 29"/>
          <p:cNvSpPr/>
          <p:nvPr/>
        </p:nvSpPr>
        <p:spPr>
          <a:xfrm rot="5400000">
            <a:off x="2886075" y="115888"/>
            <a:ext cx="350838" cy="868362"/>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pt-BR">
              <a:ln w="28575">
                <a:solidFill>
                  <a:sysClr val="windowText" lastClr="000000"/>
                </a:solidFill>
              </a:ln>
            </a:endParaRPr>
          </a:p>
        </p:txBody>
      </p:sp>
      <p:sp>
        <p:nvSpPr>
          <p:cNvPr id="31" name="CaixaDeTexto 30"/>
          <p:cNvSpPr txBox="1">
            <a:spLocks noChangeArrowheads="1"/>
          </p:cNvSpPr>
          <p:nvPr/>
        </p:nvSpPr>
        <p:spPr bwMode="auto">
          <a:xfrm>
            <a:off x="2484438" y="-100013"/>
            <a:ext cx="1257300" cy="523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a:spcBef>
                <a:spcPct val="0"/>
              </a:spcBef>
              <a:buFontTx/>
              <a:buNone/>
            </a:pPr>
            <a:r>
              <a:rPr lang="pt-BR" altLang="pt-BR" sz="1400" b="1">
                <a:latin typeface="Arial" charset="0"/>
              </a:rPr>
              <a:t>Tempo fixo</a:t>
            </a:r>
          </a:p>
          <a:p>
            <a:pPr algn="ctr">
              <a:spcBef>
                <a:spcPct val="0"/>
              </a:spcBef>
              <a:buFontTx/>
              <a:buNone/>
            </a:pPr>
            <a:r>
              <a:rPr lang="pt-BR" altLang="pt-BR" sz="1400" b="1">
                <a:latin typeface="Arial" charset="0"/>
              </a:rPr>
              <a:t>(</a:t>
            </a:r>
            <a:r>
              <a:rPr lang="pt-BR" altLang="pt-BR" sz="1400" b="1" i="1">
                <a:latin typeface="Arial" charset="0"/>
              </a:rPr>
              <a:t>time boxed}</a:t>
            </a:r>
          </a:p>
        </p:txBody>
      </p:sp>
      <p:sp>
        <p:nvSpPr>
          <p:cNvPr id="32" name="Chave esquerda 31"/>
          <p:cNvSpPr/>
          <p:nvPr/>
        </p:nvSpPr>
        <p:spPr>
          <a:xfrm rot="16200000">
            <a:off x="3833019" y="1504157"/>
            <a:ext cx="254000" cy="792162"/>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pt-BR">
              <a:ln w="28575">
                <a:solidFill>
                  <a:sysClr val="windowText" lastClr="000000"/>
                </a:solidFill>
              </a:ln>
            </a:endParaRPr>
          </a:p>
        </p:txBody>
      </p:sp>
      <p:sp>
        <p:nvSpPr>
          <p:cNvPr id="33" name="CaixaDeTexto 32"/>
          <p:cNvSpPr txBox="1">
            <a:spLocks noChangeArrowheads="1"/>
          </p:cNvSpPr>
          <p:nvPr/>
        </p:nvSpPr>
        <p:spPr bwMode="auto">
          <a:xfrm>
            <a:off x="3476625" y="1970088"/>
            <a:ext cx="95091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a:spcBef>
                <a:spcPct val="0"/>
              </a:spcBef>
              <a:buFontTx/>
              <a:buNone/>
            </a:pPr>
            <a:r>
              <a:rPr lang="pt-BR" altLang="pt-BR" sz="1400" b="1">
                <a:latin typeface="Arial" charset="0"/>
              </a:rPr>
              <a:t>2 a 4</a:t>
            </a:r>
          </a:p>
          <a:p>
            <a:pPr algn="ctr">
              <a:spcBef>
                <a:spcPct val="0"/>
              </a:spcBef>
              <a:buFontTx/>
              <a:buNone/>
            </a:pPr>
            <a:r>
              <a:rPr lang="pt-BR" altLang="pt-BR" sz="1400" b="1">
                <a:latin typeface="Arial" charset="0"/>
              </a:rPr>
              <a:t>semanas</a:t>
            </a:r>
            <a:endParaRPr lang="pt-BR" altLang="pt-BR" sz="1400" b="1" i="1">
              <a:latin typeface="Arial" charset="0"/>
            </a:endParaRPr>
          </a:p>
        </p:txBody>
      </p:sp>
      <p:pic>
        <p:nvPicPr>
          <p:cNvPr id="34" name="Imagem 3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Imagem 3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95588" y="4324350"/>
            <a:ext cx="3505200" cy="2452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CaixaDeTexto 35"/>
          <p:cNvSpPr txBox="1"/>
          <p:nvPr/>
        </p:nvSpPr>
        <p:spPr>
          <a:xfrm>
            <a:off x="160043" y="47468"/>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1</a:t>
            </a:r>
          </a:p>
        </p:txBody>
      </p:sp>
      <p:sp>
        <p:nvSpPr>
          <p:cNvPr id="37" name="CaixaDeTexto 36"/>
          <p:cNvSpPr txBox="1"/>
          <p:nvPr/>
        </p:nvSpPr>
        <p:spPr>
          <a:xfrm>
            <a:off x="160043" y="883310"/>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2</a:t>
            </a:r>
          </a:p>
        </p:txBody>
      </p:sp>
      <p:sp>
        <p:nvSpPr>
          <p:cNvPr id="38" name="CaixaDeTexto 37"/>
          <p:cNvSpPr txBox="1"/>
          <p:nvPr/>
        </p:nvSpPr>
        <p:spPr>
          <a:xfrm>
            <a:off x="160043" y="30724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3</a:t>
            </a:r>
          </a:p>
        </p:txBody>
      </p:sp>
      <p:sp>
        <p:nvSpPr>
          <p:cNvPr id="39" name="CaixaDeTexto 38"/>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40" name="CaixaDeTexto 39"/>
          <p:cNvSpPr txBox="1"/>
          <p:nvPr/>
        </p:nvSpPr>
        <p:spPr>
          <a:xfrm>
            <a:off x="160043" y="117134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5</a:t>
            </a:r>
          </a:p>
        </p:txBody>
      </p:sp>
      <p:sp>
        <p:nvSpPr>
          <p:cNvPr id="41" name="CaixaDeTexto 40"/>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42" name="CaixaDeTexto 41"/>
          <p:cNvSpPr txBox="1"/>
          <p:nvPr/>
        </p:nvSpPr>
        <p:spPr>
          <a:xfrm>
            <a:off x="160043" y="59527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7</a:t>
            </a:r>
          </a:p>
        </p:txBody>
      </p:sp>
      <p:sp>
        <p:nvSpPr>
          <p:cNvPr id="43" name="CaixaDeTexto 42"/>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44" name="CaixaDeTexto 43"/>
          <p:cNvSpPr txBox="1"/>
          <p:nvPr/>
        </p:nvSpPr>
        <p:spPr>
          <a:xfrm>
            <a:off x="160043" y="143295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9</a:t>
            </a:r>
          </a:p>
        </p:txBody>
      </p:sp>
      <p:sp>
        <p:nvSpPr>
          <p:cNvPr id="45" name="CaixaDeTexto 44"/>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449756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4" grpId="0" animBg="1"/>
      <p:bldP spid="25" grpId="0" animBg="1"/>
      <p:bldP spid="26" grpId="0" animBg="1"/>
      <p:bldP spid="27" grpId="0" animBg="1"/>
      <p:bldP spid="28" grpId="0" animBg="1"/>
      <p:bldP spid="30" grpId="0" animBg="1"/>
      <p:bldP spid="31" grpId="0"/>
      <p:bldP spid="32" grpId="0" animBg="1"/>
      <p:bldP spid="3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6DF83D05-FD6A-4F23-BBA7-765B32EC05D8}" type="slidenum">
              <a:rPr lang="pt-BR" altLang="pt-BR"/>
              <a:pPr>
                <a:defRPr/>
              </a:pPr>
              <a:t>43</a:t>
            </a:fld>
            <a:endParaRPr lang="pt-BR" altLang="pt-BR"/>
          </a:p>
        </p:txBody>
      </p:sp>
      <p:pic>
        <p:nvPicPr>
          <p:cNvPr id="27651"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2"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3"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CaixaDeTexto 17"/>
          <p:cNvSpPr txBox="1"/>
          <p:nvPr/>
        </p:nvSpPr>
        <p:spPr>
          <a:xfrm>
            <a:off x="160043" y="47468"/>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1</a:t>
            </a:r>
          </a:p>
        </p:txBody>
      </p:sp>
      <p:sp>
        <p:nvSpPr>
          <p:cNvPr id="19" name="CaixaDeTexto 18"/>
          <p:cNvSpPr txBox="1"/>
          <p:nvPr/>
        </p:nvSpPr>
        <p:spPr>
          <a:xfrm>
            <a:off x="160043" y="883310"/>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2</a:t>
            </a:r>
          </a:p>
        </p:txBody>
      </p:sp>
      <p:sp>
        <p:nvSpPr>
          <p:cNvPr id="20" name="CaixaDeTexto 19"/>
          <p:cNvSpPr txBox="1"/>
          <p:nvPr/>
        </p:nvSpPr>
        <p:spPr>
          <a:xfrm>
            <a:off x="160043" y="30724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3</a:t>
            </a:r>
          </a:p>
        </p:txBody>
      </p:sp>
      <p:sp>
        <p:nvSpPr>
          <p:cNvPr id="21" name="CaixaDeTexto 20"/>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22" name="CaixaDeTexto 21"/>
          <p:cNvSpPr txBox="1"/>
          <p:nvPr/>
        </p:nvSpPr>
        <p:spPr>
          <a:xfrm>
            <a:off x="160043" y="117134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5</a:t>
            </a:r>
          </a:p>
        </p:txBody>
      </p:sp>
      <p:sp>
        <p:nvSpPr>
          <p:cNvPr id="36" name="CaixaDeTexto 35"/>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37" name="CaixaDeTexto 36"/>
          <p:cNvSpPr txBox="1"/>
          <p:nvPr/>
        </p:nvSpPr>
        <p:spPr>
          <a:xfrm>
            <a:off x="160043" y="59527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7</a:t>
            </a:r>
          </a:p>
        </p:txBody>
      </p:sp>
      <p:sp>
        <p:nvSpPr>
          <p:cNvPr id="38" name="CaixaDeTexto 37"/>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39" name="CaixaDeTexto 38"/>
          <p:cNvSpPr txBox="1"/>
          <p:nvPr/>
        </p:nvSpPr>
        <p:spPr>
          <a:xfrm>
            <a:off x="160043" y="143295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9</a:t>
            </a:r>
          </a:p>
        </p:txBody>
      </p:sp>
      <p:sp>
        <p:nvSpPr>
          <p:cNvPr id="40" name="CaixaDeTexto 39"/>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41" name="Retângulo 40"/>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27686"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43" name="Retângulo 42"/>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27688"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45" name="Retângulo 44"/>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27690" name="CaixaDeTexto 4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7698"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27699"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27700"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55119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6193DDAD-BBD9-4F44-8D4C-8300D30A7B35}" type="slidenum">
              <a:rPr lang="pt-BR" altLang="pt-BR"/>
              <a:pPr>
                <a:defRPr/>
              </a:pPr>
              <a:t>44</a:t>
            </a:fld>
            <a:endParaRPr lang="pt-BR" altLang="pt-BR"/>
          </a:p>
        </p:txBody>
      </p:sp>
      <p:pic>
        <p:nvPicPr>
          <p:cNvPr id="28675"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6"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CaixaDeTexto 17"/>
          <p:cNvSpPr txBox="1"/>
          <p:nvPr/>
        </p:nvSpPr>
        <p:spPr>
          <a:xfrm>
            <a:off x="411302" y="3051627"/>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1</a:t>
            </a:r>
          </a:p>
        </p:txBody>
      </p:sp>
      <p:sp>
        <p:nvSpPr>
          <p:cNvPr id="20" name="CaixaDeTexto 19"/>
          <p:cNvSpPr txBox="1"/>
          <p:nvPr/>
        </p:nvSpPr>
        <p:spPr>
          <a:xfrm>
            <a:off x="411302" y="3311405"/>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3</a:t>
            </a:r>
          </a:p>
        </p:txBody>
      </p:sp>
      <p:sp>
        <p:nvSpPr>
          <p:cNvPr id="37" name="CaixaDeTexto 36"/>
          <p:cNvSpPr txBox="1"/>
          <p:nvPr/>
        </p:nvSpPr>
        <p:spPr>
          <a:xfrm>
            <a:off x="411302" y="3599438"/>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FF00"/>
                </a:solidFill>
              </a:rPr>
              <a:t>Funcionalidade 7</a:t>
            </a:r>
          </a:p>
        </p:txBody>
      </p:sp>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8695"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28696"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28697"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57" name="CaixaDeTexto 56"/>
          <p:cNvSpPr txBox="1"/>
          <p:nvPr/>
        </p:nvSpPr>
        <p:spPr>
          <a:xfrm>
            <a:off x="160043" y="883310"/>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2</a:t>
            </a:r>
          </a:p>
        </p:txBody>
      </p:sp>
      <p:sp>
        <p:nvSpPr>
          <p:cNvPr id="58" name="CaixaDeTexto 57"/>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59" name="CaixaDeTexto 58"/>
          <p:cNvSpPr txBox="1"/>
          <p:nvPr/>
        </p:nvSpPr>
        <p:spPr>
          <a:xfrm>
            <a:off x="160043" y="117134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5</a:t>
            </a:r>
          </a:p>
        </p:txBody>
      </p:sp>
      <p:sp>
        <p:nvSpPr>
          <p:cNvPr id="60" name="CaixaDeTexto 59"/>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61" name="CaixaDeTexto 60"/>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62" name="CaixaDeTexto 61"/>
          <p:cNvSpPr txBox="1"/>
          <p:nvPr/>
        </p:nvSpPr>
        <p:spPr>
          <a:xfrm>
            <a:off x="160043" y="143295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9</a:t>
            </a:r>
          </a:p>
        </p:txBody>
      </p: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64" name="Retângulo 63"/>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65" name="Retângulo 64"/>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28723"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1" name="Retângulo 30"/>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2"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33"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Tree>
    <p:extLst>
      <p:ext uri="{BB962C8B-B14F-4D97-AF65-F5344CB8AC3E}">
        <p14:creationId xmlns:p14="http://schemas.microsoft.com/office/powerpoint/2010/main" val="19833897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3087B4A2-DBCC-4848-BF97-8928F7D20891}" type="slidenum">
              <a:rPr lang="pt-BR" altLang="pt-BR"/>
              <a:pPr>
                <a:defRPr/>
              </a:pPr>
              <a:t>45</a:t>
            </a:fld>
            <a:endParaRPr lang="pt-BR" altLang="pt-BR"/>
          </a:p>
        </p:txBody>
      </p:sp>
      <p:pic>
        <p:nvPicPr>
          <p:cNvPr id="29699"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0"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1"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9710"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29711"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29712"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57" name="CaixaDeTexto 56"/>
          <p:cNvSpPr txBox="1"/>
          <p:nvPr/>
        </p:nvSpPr>
        <p:spPr>
          <a:xfrm>
            <a:off x="160043" y="883310"/>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2</a:t>
            </a:r>
          </a:p>
        </p:txBody>
      </p:sp>
      <p:sp>
        <p:nvSpPr>
          <p:cNvPr id="58" name="CaixaDeTexto 57"/>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59" name="CaixaDeTexto 58"/>
          <p:cNvSpPr txBox="1"/>
          <p:nvPr/>
        </p:nvSpPr>
        <p:spPr>
          <a:xfrm>
            <a:off x="160043" y="117134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5</a:t>
            </a:r>
          </a:p>
        </p:txBody>
      </p:sp>
      <p:sp>
        <p:nvSpPr>
          <p:cNvPr id="60" name="CaixaDeTexto 59"/>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61" name="CaixaDeTexto 60"/>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62" name="CaixaDeTexto 61"/>
          <p:cNvSpPr txBox="1"/>
          <p:nvPr/>
        </p:nvSpPr>
        <p:spPr>
          <a:xfrm>
            <a:off x="160043" y="1432952"/>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9</a:t>
            </a:r>
          </a:p>
        </p:txBody>
      </p: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64" name="Retângulo 63"/>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65" name="Retângulo 64"/>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29738"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pic>
        <p:nvPicPr>
          <p:cNvPr id="2973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40"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sp>
        <p:nvSpPr>
          <p:cNvPr id="31" name="Retângulo 30"/>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2"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33"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Tree>
    <p:extLst>
      <p:ext uri="{BB962C8B-B14F-4D97-AF65-F5344CB8AC3E}">
        <p14:creationId xmlns:p14="http://schemas.microsoft.com/office/powerpoint/2010/main" val="38519373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8423D808-6C9A-4D14-A79B-7044C12FABD6}" type="slidenum">
              <a:rPr lang="pt-BR" altLang="pt-BR"/>
              <a:pPr>
                <a:defRPr/>
              </a:pPr>
              <a:t>46</a:t>
            </a:fld>
            <a:endParaRPr lang="pt-BR" altLang="pt-BR"/>
          </a:p>
        </p:txBody>
      </p:sp>
      <p:pic>
        <p:nvPicPr>
          <p:cNvPr id="30723"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5"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6"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0734"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0735"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0736"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57" name="CaixaDeTexto 56"/>
          <p:cNvSpPr txBox="1"/>
          <p:nvPr/>
        </p:nvSpPr>
        <p:spPr>
          <a:xfrm>
            <a:off x="2047262" y="3050237"/>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2</a:t>
            </a:r>
          </a:p>
        </p:txBody>
      </p:sp>
      <p:sp>
        <p:nvSpPr>
          <p:cNvPr id="58" name="CaixaDeTexto 57"/>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59" name="CaixaDeTexto 58"/>
          <p:cNvSpPr txBox="1"/>
          <p:nvPr/>
        </p:nvSpPr>
        <p:spPr>
          <a:xfrm>
            <a:off x="2047262" y="3338269"/>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5</a:t>
            </a:r>
          </a:p>
        </p:txBody>
      </p:sp>
      <p:sp>
        <p:nvSpPr>
          <p:cNvPr id="60" name="CaixaDeTexto 59"/>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61" name="CaixaDeTexto 60"/>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62" name="CaixaDeTexto 61"/>
          <p:cNvSpPr txBox="1"/>
          <p:nvPr/>
        </p:nvSpPr>
        <p:spPr>
          <a:xfrm>
            <a:off x="2047262" y="3599879"/>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00B0F0"/>
                </a:solidFill>
              </a:rPr>
              <a:t>Funcionalidade 9</a:t>
            </a:r>
          </a:p>
        </p:txBody>
      </p: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65" name="Retângulo 64"/>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0761"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pic>
        <p:nvPicPr>
          <p:cNvPr id="30762"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3"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sp>
        <p:nvSpPr>
          <p:cNvPr id="30" name="Retângulo 29"/>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1"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32"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33" name="Retângulo 32"/>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Tree>
    <p:extLst>
      <p:ext uri="{BB962C8B-B14F-4D97-AF65-F5344CB8AC3E}">
        <p14:creationId xmlns:p14="http://schemas.microsoft.com/office/powerpoint/2010/main" val="12781869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EEA14066-00C3-4140-9499-EAF911D6D2C8}" type="slidenum">
              <a:rPr lang="pt-BR" altLang="pt-BR"/>
              <a:pPr>
                <a:defRPr/>
              </a:pPr>
              <a:t>47</a:t>
            </a:fld>
            <a:endParaRPr lang="pt-BR" altLang="pt-BR"/>
          </a:p>
        </p:txBody>
      </p:sp>
      <p:pic>
        <p:nvPicPr>
          <p:cNvPr id="31747"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8"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9"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50"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1758"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1759"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1760"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58" name="CaixaDeTexto 57"/>
          <p:cNvSpPr txBox="1"/>
          <p:nvPr/>
        </p:nvSpPr>
        <p:spPr>
          <a:xfrm>
            <a:off x="160043" y="1720984"/>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60" name="CaixaDeTexto 59"/>
          <p:cNvSpPr txBox="1"/>
          <p:nvPr/>
        </p:nvSpPr>
        <p:spPr>
          <a:xfrm>
            <a:off x="160043" y="2009016"/>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61" name="CaixaDeTexto 60"/>
          <p:cNvSpPr txBox="1"/>
          <p:nvPr/>
        </p:nvSpPr>
        <p:spPr>
          <a:xfrm>
            <a:off x="160043" y="2297049"/>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65" name="Retângulo 64"/>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1776"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pic>
        <p:nvPicPr>
          <p:cNvPr id="31777"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78"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177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80"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3"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Retângulo 29"/>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1"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32"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34" name="Retângulo 33"/>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36" name="CaixaDeTexto 35"/>
          <p:cNvSpPr txBox="1"/>
          <p:nvPr/>
        </p:nvSpPr>
        <p:spPr>
          <a:xfrm>
            <a:off x="76030" y="595640"/>
            <a:ext cx="1521165" cy="261610"/>
          </a:xfrm>
          <a:prstGeom prst="rect">
            <a:avLst/>
          </a:prstGeom>
          <a:solidFill>
            <a:srgbClr val="FFC000"/>
          </a:solidFill>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b="1" dirty="0">
                <a:solidFill>
                  <a:schemeClr val="tx1"/>
                </a:solidFill>
              </a:rPr>
              <a:t>Mudança</a:t>
            </a:r>
          </a:p>
        </p:txBody>
      </p:sp>
      <p:sp>
        <p:nvSpPr>
          <p:cNvPr id="37" name="Texto explicativo em elipse 36"/>
          <p:cNvSpPr/>
          <p:nvPr/>
        </p:nvSpPr>
        <p:spPr>
          <a:xfrm>
            <a:off x="1264444" y="4284086"/>
            <a:ext cx="942857" cy="720580"/>
          </a:xfrm>
          <a:prstGeom prst="wedgeEllipseCallout">
            <a:avLst>
              <a:gd name="adj1" fmla="val -64916"/>
              <a:gd name="adj2" fmla="val 36132"/>
            </a:avLst>
          </a:prstGeom>
        </p:spPr>
        <p:style>
          <a:lnRef idx="0">
            <a:schemeClr val="dk1"/>
          </a:lnRef>
          <a:fillRef idx="3">
            <a:schemeClr val="dk1"/>
          </a:fillRef>
          <a:effectRef idx="3">
            <a:schemeClr val="dk1"/>
          </a:effectRef>
          <a:fontRef idx="minor">
            <a:schemeClr val="lt1"/>
          </a:fontRef>
        </p:style>
        <p:txBody>
          <a:bodyPr rtlCol="0" anchor="ctr"/>
          <a:lstStyle/>
          <a:p>
            <a:pPr algn="ctr"/>
            <a:r>
              <a:rPr lang="pt-BR" sz="1100" b="1" dirty="0">
                <a:solidFill>
                  <a:schemeClr val="bg1"/>
                </a:solidFill>
              </a:rPr>
              <a:t>Eu quero!</a:t>
            </a:r>
          </a:p>
        </p:txBody>
      </p:sp>
    </p:spTree>
    <p:extLst>
      <p:ext uri="{BB962C8B-B14F-4D97-AF65-F5344CB8AC3E}">
        <p14:creationId xmlns:p14="http://schemas.microsoft.com/office/powerpoint/2010/main" val="791349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4A6274E4-9CD0-4539-9916-24FCFDEC2387}" type="slidenum">
              <a:rPr lang="pt-BR" altLang="pt-BR"/>
              <a:pPr>
                <a:defRPr/>
              </a:pPr>
              <a:t>48</a:t>
            </a:fld>
            <a:endParaRPr lang="pt-BR" altLang="pt-BR"/>
          </a:p>
        </p:txBody>
      </p:sp>
      <p:pic>
        <p:nvPicPr>
          <p:cNvPr id="32771"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2"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3"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774"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2782"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2783"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2784"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58" name="CaixaDeTexto 57"/>
          <p:cNvSpPr txBox="1"/>
          <p:nvPr/>
        </p:nvSpPr>
        <p:spPr>
          <a:xfrm>
            <a:off x="3641324" y="2998637"/>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4</a:t>
            </a:r>
          </a:p>
        </p:txBody>
      </p:sp>
      <p:sp>
        <p:nvSpPr>
          <p:cNvPr id="60" name="CaixaDeTexto 59"/>
          <p:cNvSpPr txBox="1"/>
          <p:nvPr/>
        </p:nvSpPr>
        <p:spPr>
          <a:xfrm>
            <a:off x="3641324" y="3286669"/>
            <a:ext cx="1521165"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6</a:t>
            </a:r>
          </a:p>
        </p:txBody>
      </p:sp>
      <p:sp>
        <p:nvSpPr>
          <p:cNvPr id="61" name="CaixaDeTexto 60"/>
          <p:cNvSpPr txBox="1"/>
          <p:nvPr/>
        </p:nvSpPr>
        <p:spPr>
          <a:xfrm>
            <a:off x="3641324" y="3574702"/>
            <a:ext cx="1519797" cy="261610"/>
          </a:xfrm>
          <a:prstGeom prst="rect">
            <a:avLst/>
          </a:prstGeom>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dirty="0">
                <a:solidFill>
                  <a:srgbClr val="FF3300"/>
                </a:solidFill>
              </a:rPr>
              <a:t>Funcionalidade 8</a:t>
            </a:r>
          </a:p>
        </p:txBody>
      </p: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pic>
        <p:nvPicPr>
          <p:cNvPr id="3279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800"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2801"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802"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2803"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CaixaDeTexto 27"/>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29" name="Retângulo 28"/>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0"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1" name="Retângulo 30"/>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2"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33"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34" name="Retângulo 33"/>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37" name="CaixaDeTexto 36"/>
          <p:cNvSpPr txBox="1"/>
          <p:nvPr/>
        </p:nvSpPr>
        <p:spPr>
          <a:xfrm>
            <a:off x="76030" y="595640"/>
            <a:ext cx="1521165" cy="261610"/>
          </a:xfrm>
          <a:prstGeom prst="rect">
            <a:avLst/>
          </a:prstGeom>
          <a:solidFill>
            <a:srgbClr val="FFC000"/>
          </a:solidFill>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b="1" dirty="0">
                <a:solidFill>
                  <a:schemeClr val="tx1"/>
                </a:solidFill>
              </a:rPr>
              <a:t>Mudança</a:t>
            </a:r>
          </a:p>
        </p:txBody>
      </p:sp>
    </p:spTree>
    <p:extLst>
      <p:ext uri="{BB962C8B-B14F-4D97-AF65-F5344CB8AC3E}">
        <p14:creationId xmlns:p14="http://schemas.microsoft.com/office/powerpoint/2010/main" val="6628051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19844B93-E57C-4261-B499-B6BF20103119}" type="slidenum">
              <a:rPr lang="pt-BR" altLang="pt-BR"/>
              <a:pPr>
                <a:defRPr/>
              </a:pPr>
              <a:t>49</a:t>
            </a:fld>
            <a:endParaRPr lang="pt-BR" altLang="pt-BR"/>
          </a:p>
        </p:txBody>
      </p:sp>
      <p:pic>
        <p:nvPicPr>
          <p:cNvPr id="33795"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806"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3807"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3808"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pic>
        <p:nvPicPr>
          <p:cNvPr id="33814"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5"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3816"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7"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3818"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81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0"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6"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2"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sp>
        <p:nvSpPr>
          <p:cNvPr id="39"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40"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CaixaDeTexto 31"/>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33" name="Retângulo 32"/>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4"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5" name="Retângulo 34"/>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7"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41"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42" name="Retângulo 41"/>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44" name="CaixaDeTexto 43"/>
          <p:cNvSpPr txBox="1"/>
          <p:nvPr/>
        </p:nvSpPr>
        <p:spPr>
          <a:xfrm>
            <a:off x="106363" y="609946"/>
            <a:ext cx="1521165" cy="261610"/>
          </a:xfrm>
          <a:prstGeom prst="rect">
            <a:avLst/>
          </a:prstGeom>
          <a:solidFill>
            <a:srgbClr val="FFC000"/>
          </a:solidFill>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b="1" dirty="0">
                <a:solidFill>
                  <a:schemeClr val="tx1"/>
                </a:solidFill>
              </a:rPr>
              <a:t>Mudança</a:t>
            </a:r>
          </a:p>
        </p:txBody>
      </p:sp>
    </p:spTree>
    <p:extLst>
      <p:ext uri="{BB962C8B-B14F-4D97-AF65-F5344CB8AC3E}">
        <p14:creationId xmlns:p14="http://schemas.microsoft.com/office/powerpoint/2010/main" val="2692712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ângulo 3"/>
          <p:cNvSpPr/>
          <p:nvPr/>
        </p:nvSpPr>
        <p:spPr>
          <a:xfrm>
            <a:off x="544285" y="2790470"/>
            <a:ext cx="8098971" cy="1200329"/>
          </a:xfrm>
          <a:prstGeom prst="rect">
            <a:avLst/>
          </a:prstGeom>
          <a:solidFill>
            <a:schemeClr val="accent3">
              <a:lumMod val="40000"/>
              <a:lumOff val="60000"/>
            </a:schemeClr>
          </a:solidFill>
        </p:spPr>
        <p:style>
          <a:lnRef idx="0">
            <a:schemeClr val="accent2"/>
          </a:lnRef>
          <a:fillRef idx="3">
            <a:schemeClr val="accent2"/>
          </a:fillRef>
          <a:effectRef idx="3">
            <a:schemeClr val="accent2"/>
          </a:effectRef>
          <a:fontRef idx="minor">
            <a:schemeClr val="lt1"/>
          </a:fontRef>
        </p:style>
        <p:txBody>
          <a:bodyPr>
            <a:spAutoFit/>
          </a:bodyPr>
          <a:lstStyle/>
          <a:p>
            <a:pPr algn="ctr" fontAlgn="auto">
              <a:spcBef>
                <a:spcPts val="0"/>
              </a:spcBef>
              <a:spcAft>
                <a:spcPts val="0"/>
              </a:spcAft>
              <a:defRPr/>
            </a:pPr>
            <a:r>
              <a:rPr lang="pt-BR" sz="7200" dirty="0">
                <a:solidFill>
                  <a:srgbClr val="9E1D0C"/>
                </a:solidFill>
              </a:rPr>
              <a:t>Projetos</a:t>
            </a:r>
            <a:r>
              <a:rPr lang="pt-BR" sz="7200" dirty="0">
                <a:solidFill>
                  <a:schemeClr val="tx1"/>
                </a:solidFill>
              </a:rPr>
              <a:t> </a:t>
            </a:r>
            <a:r>
              <a:rPr lang="pt-BR" sz="7200" dirty="0" err="1">
                <a:solidFill>
                  <a:schemeClr val="tx1"/>
                </a:solidFill>
              </a:rPr>
              <a:t>x</a:t>
            </a:r>
            <a:r>
              <a:rPr lang="pt-BR" sz="7200" dirty="0">
                <a:solidFill>
                  <a:schemeClr val="tx1"/>
                </a:solidFill>
              </a:rPr>
              <a:t> </a:t>
            </a:r>
            <a:r>
              <a:rPr lang="pt-BR" sz="7200" dirty="0">
                <a:solidFill>
                  <a:srgbClr val="0000FF"/>
                </a:solidFill>
              </a:rPr>
              <a:t>Processos</a:t>
            </a:r>
          </a:p>
        </p:txBody>
      </p:sp>
    </p:spTree>
    <p:extLst>
      <p:ext uri="{BB962C8B-B14F-4D97-AF65-F5344CB8AC3E}">
        <p14:creationId xmlns:p14="http://schemas.microsoft.com/office/powerpoint/2010/main" val="17926680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19844B93-E57C-4261-B499-B6BF20103119}" type="slidenum">
              <a:rPr lang="pt-BR" altLang="pt-BR"/>
              <a:pPr>
                <a:defRPr/>
              </a:pPr>
              <a:t>50</a:t>
            </a:fld>
            <a:endParaRPr lang="pt-BR" altLang="pt-BR"/>
          </a:p>
        </p:txBody>
      </p:sp>
      <p:pic>
        <p:nvPicPr>
          <p:cNvPr id="33795"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806"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3807"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3808"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pic>
        <p:nvPicPr>
          <p:cNvPr id="33814"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5"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3816"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7"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3818"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81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0"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6"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2"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sp>
        <p:nvSpPr>
          <p:cNvPr id="39"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40"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CaixaDeTexto 31"/>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33" name="Retângulo 32"/>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4"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5" name="Retângulo 34"/>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7"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41"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42" name="Retângulo 41"/>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45" name="CaixaDeTexto 44"/>
          <p:cNvSpPr txBox="1"/>
          <p:nvPr/>
        </p:nvSpPr>
        <p:spPr>
          <a:xfrm>
            <a:off x="5246852" y="3610303"/>
            <a:ext cx="1521165" cy="261610"/>
          </a:xfrm>
          <a:prstGeom prst="rect">
            <a:avLst/>
          </a:prstGeom>
          <a:solidFill>
            <a:srgbClr val="FFC000"/>
          </a:solidFill>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100" b="1" dirty="0">
                <a:solidFill>
                  <a:schemeClr val="tx1"/>
                </a:solidFill>
              </a:rPr>
              <a:t>Mudança</a:t>
            </a:r>
          </a:p>
        </p:txBody>
      </p:sp>
    </p:spTree>
    <p:extLst>
      <p:ext uri="{BB962C8B-B14F-4D97-AF65-F5344CB8AC3E}">
        <p14:creationId xmlns:p14="http://schemas.microsoft.com/office/powerpoint/2010/main" val="37121860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19844B93-E57C-4261-B499-B6BF20103119}" type="slidenum">
              <a:rPr lang="pt-BR" altLang="pt-BR"/>
              <a:pPr>
                <a:defRPr/>
              </a:pPr>
              <a:t>51</a:t>
            </a:fld>
            <a:endParaRPr lang="pt-BR" altLang="pt-BR"/>
          </a:p>
        </p:txBody>
      </p:sp>
      <p:pic>
        <p:nvPicPr>
          <p:cNvPr id="33795"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806"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3807"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3808"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pic>
        <p:nvPicPr>
          <p:cNvPr id="33814"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5"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3816"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7"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3818"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81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0"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6"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2"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pic>
        <p:nvPicPr>
          <p:cNvPr id="38"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5631655" y="2865016"/>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40"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CaixaDeTexto 31"/>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33" name="Retângulo 32"/>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4"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5" name="Retângulo 34"/>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7"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41"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42" name="Retângulo 41"/>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sp>
        <p:nvSpPr>
          <p:cNvPr id="2" name="AutoShape 2" descr="Resultado de imagem para corinthia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3" name="AutoShape 4" descr="Resultado de imagem para corinthia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5127" name="Picture 7" descr="Resultado de imagem para sÃ­mbolo corinthian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75594" y="1167704"/>
            <a:ext cx="412512" cy="526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2161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Imagem 32"/>
          <p:cNvPicPr>
            <a:picLocks noChangeAspect="1"/>
          </p:cNvPicPr>
          <p:nvPr/>
        </p:nvPicPr>
        <p:blipFill>
          <a:blip r:embed="rId2">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Imagem 52"/>
          <p:cNvPicPr>
            <a:picLocks noChangeAspect="1"/>
          </p:cNvPicPr>
          <p:nvPr/>
        </p:nvPicPr>
        <p:blipFill>
          <a:blip r:embed="rId2">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Imagem 53"/>
          <p:cNvPicPr>
            <a:picLocks noChangeAspect="1"/>
          </p:cNvPicPr>
          <p:nvPr/>
        </p:nvPicPr>
        <p:blipFill>
          <a:blip r:embed="rId2">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 name="Picture 7" descr="Resultado de imagem para sÃ­mbolo corinthia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5594" y="1167704"/>
            <a:ext cx="412512" cy="52615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Resultado de imagem para estrela da mort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5515736" y="0"/>
            <a:ext cx="2967832" cy="2967832"/>
          </a:xfrm>
          <a:prstGeom prst="rect">
            <a:avLst/>
          </a:prstGeom>
          <a:noFill/>
          <a:extLst>
            <a:ext uri="{909E8E84-426E-40DD-AFC4-6F175D3DCCD1}">
              <a14:hiddenFill xmlns:a14="http://schemas.microsoft.com/office/drawing/2010/main">
                <a:solidFill>
                  <a:srgbClr val="FFFFFF"/>
                </a:solidFill>
              </a14:hiddenFill>
            </a:ext>
          </a:extLst>
        </p:spPr>
      </p:pic>
      <p:sp>
        <p:nvSpPr>
          <p:cNvPr id="4" name="Espaço Reservado para Número de Slide 3"/>
          <p:cNvSpPr>
            <a:spLocks noGrp="1"/>
          </p:cNvSpPr>
          <p:nvPr>
            <p:ph type="sldNum" sz="quarter" idx="12"/>
          </p:nvPr>
        </p:nvSpPr>
        <p:spPr/>
        <p:txBody>
          <a:bodyPr/>
          <a:lstStyle/>
          <a:p>
            <a:pPr>
              <a:defRPr/>
            </a:pPr>
            <a:fld id="{19844B93-E57C-4261-B499-B6BF20103119}" type="slidenum">
              <a:rPr lang="pt-BR" altLang="pt-BR"/>
              <a:pPr>
                <a:defRPr/>
              </a:pPr>
              <a:t>52</a:t>
            </a:fld>
            <a:endParaRPr lang="pt-BR" altLang="pt-BR"/>
          </a:p>
        </p:txBody>
      </p:sp>
      <p:pic>
        <p:nvPicPr>
          <p:cNvPr id="33795" name="Imagem 2"/>
          <p:cNvPicPr>
            <a:picLocks noChangeAspect="1"/>
          </p:cNvPicPr>
          <p:nvPr/>
        </p:nvPicPr>
        <p:blipFill>
          <a:blip r:embed="rId5">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Imagem 33"/>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Imagem 34"/>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3806"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3807"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3808"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63" name="CaixaDeTexto 62"/>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pic>
        <p:nvPicPr>
          <p:cNvPr id="33814" name="Picture 2" descr="Resultado de imagem para sprint scrum"/>
          <p:cNvPicPr>
            <a:picLocks noChangeAspect="1" noChangeArrowheads="1"/>
          </p:cNvPicPr>
          <p:nvPr/>
        </p:nvPicPr>
        <p:blipFill>
          <a:blip r:embed="rId8">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5"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3816" name="Picture 2" descr="Resultado de imagem para sprint scrum"/>
          <p:cNvPicPr>
            <a:picLocks noChangeAspect="1" noChangeArrowheads="1"/>
          </p:cNvPicPr>
          <p:nvPr/>
        </p:nvPicPr>
        <p:blipFill>
          <a:blip r:embed="rId8">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17"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3819" name="Picture 2" descr="Resultado de imagem para sprint scrum"/>
          <p:cNvPicPr>
            <a:picLocks noChangeAspect="1" noChangeArrowheads="1"/>
          </p:cNvPicPr>
          <p:nvPr/>
        </p:nvPicPr>
        <p:blipFill>
          <a:blip r:embed="rId8">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820"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sp>
        <p:nvSpPr>
          <p:cNvPr id="33822"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pic>
        <p:nvPicPr>
          <p:cNvPr id="38" name="Picture 2" descr="Resultado de imagem para sprint scrum"/>
          <p:cNvPicPr>
            <a:picLocks noChangeAspect="1" noChangeArrowheads="1"/>
          </p:cNvPicPr>
          <p:nvPr/>
        </p:nvPicPr>
        <p:blipFill>
          <a:blip r:embed="rId8">
            <a:extLst>
              <a:ext uri="{28A0092B-C50C-407E-A947-70E740481C1C}">
                <a14:useLocalDpi xmlns:a14="http://schemas.microsoft.com/office/drawing/2010/main" val="0"/>
              </a:ext>
            </a:extLst>
          </a:blip>
          <a:srcRect l="46902" r="22279" b="29051"/>
          <a:stretch>
            <a:fillRect/>
          </a:stretch>
        </p:blipFill>
        <p:spPr bwMode="auto">
          <a:xfrm>
            <a:off x="5631655" y="2865016"/>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sp>
        <p:nvSpPr>
          <p:cNvPr id="32" name="CaixaDeTexto 31"/>
          <p:cNvSpPr txBox="1"/>
          <p:nvPr/>
        </p:nvSpPr>
        <p:spPr>
          <a:xfrm>
            <a:off x="0" y="2545159"/>
            <a:ext cx="1853103" cy="307777"/>
          </a:xfrm>
          <a:prstGeom prst="rect">
            <a:avLst/>
          </a:prstGeom>
          <a:noFill/>
          <a:ln>
            <a:noFill/>
          </a:ln>
        </p:spPr>
        <p:style>
          <a:lnRef idx="0">
            <a:schemeClr val="dk1"/>
          </a:lnRef>
          <a:fillRef idx="3">
            <a:schemeClr val="dk1"/>
          </a:fillRef>
          <a:effectRef idx="3">
            <a:schemeClr val="dk1"/>
          </a:effectRef>
          <a:fontRef idx="minor">
            <a:schemeClr val="lt1"/>
          </a:fontRef>
        </p:style>
        <p:txBody>
          <a:bodyPr>
            <a:spAutoFit/>
          </a:bodyPr>
          <a:lstStyle/>
          <a:p>
            <a:pPr algn="ctr">
              <a:defRPr/>
            </a:pPr>
            <a:r>
              <a:rPr lang="pt-BR" sz="1400" b="1" i="1" dirty="0" err="1">
                <a:solidFill>
                  <a:schemeClr val="tx1"/>
                </a:solidFill>
                <a:latin typeface="Courier New" panose="02070309020205020404" pitchFamily="49" charset="0"/>
                <a:cs typeface="Courier New" panose="02070309020205020404" pitchFamily="49" charset="0"/>
              </a:rPr>
              <a:t>Product</a:t>
            </a:r>
            <a:r>
              <a:rPr lang="pt-BR" sz="1400" b="1" i="1" dirty="0">
                <a:solidFill>
                  <a:schemeClr val="tx1"/>
                </a:solidFill>
                <a:latin typeface="Courier New" panose="02070309020205020404" pitchFamily="49" charset="0"/>
                <a:cs typeface="Courier New" panose="02070309020205020404" pitchFamily="49" charset="0"/>
              </a:rPr>
              <a:t> </a:t>
            </a:r>
            <a:r>
              <a:rPr lang="pt-BR" sz="1400" b="1" i="1" dirty="0" err="1">
                <a:solidFill>
                  <a:schemeClr val="tx1"/>
                </a:solidFill>
                <a:latin typeface="Courier New" panose="02070309020205020404" pitchFamily="49" charset="0"/>
                <a:cs typeface="Courier New" panose="02070309020205020404" pitchFamily="49" charset="0"/>
              </a:rPr>
              <a:t>Backlog</a:t>
            </a:r>
            <a:endParaRPr lang="pt-BR" sz="1400" b="1" i="1" dirty="0">
              <a:solidFill>
                <a:schemeClr val="tx1"/>
              </a:solidFill>
              <a:latin typeface="Courier New" panose="02070309020205020404" pitchFamily="49" charset="0"/>
              <a:cs typeface="Courier New" panose="02070309020205020404" pitchFamily="49" charset="0"/>
            </a:endParaRPr>
          </a:p>
        </p:txBody>
      </p:sp>
      <p:sp>
        <p:nvSpPr>
          <p:cNvPr id="33" name="Retângulo 32"/>
          <p:cNvSpPr/>
          <p:nvPr/>
        </p:nvSpPr>
        <p:spPr>
          <a:xfrm>
            <a:off x="106363" y="1679575"/>
            <a:ext cx="1808162" cy="879475"/>
          </a:xfrm>
          <a:prstGeom prst="rect">
            <a:avLst/>
          </a:prstGeom>
          <a:noFill/>
          <a:ln>
            <a:solidFill>
              <a:srgbClr val="FF33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400">
              <a:solidFill>
                <a:srgbClr val="FF3300"/>
              </a:solidFill>
            </a:endParaRPr>
          </a:p>
        </p:txBody>
      </p:sp>
      <p:sp>
        <p:nvSpPr>
          <p:cNvPr id="34" name="CaixaDeTexto 65"/>
          <p:cNvSpPr txBox="1">
            <a:spLocks noChangeArrowheads="1"/>
          </p:cNvSpPr>
          <p:nvPr/>
        </p:nvSpPr>
        <p:spPr bwMode="auto">
          <a:xfrm>
            <a:off x="1852613" y="1871663"/>
            <a:ext cx="1223962"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FF3300"/>
                </a:solidFill>
                <a:latin typeface="Arial" charset="0"/>
              </a:rPr>
              <a:t>seria bom ter</a:t>
            </a:r>
          </a:p>
        </p:txBody>
      </p:sp>
      <p:sp>
        <p:nvSpPr>
          <p:cNvPr id="35" name="Retângulo 34"/>
          <p:cNvSpPr/>
          <p:nvPr/>
        </p:nvSpPr>
        <p:spPr>
          <a:xfrm>
            <a:off x="92075" y="14288"/>
            <a:ext cx="1817688" cy="842962"/>
          </a:xfrm>
          <a:prstGeom prst="rect">
            <a:avLst/>
          </a:prstGeom>
          <a:noFill/>
          <a:ln>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p>
        </p:txBody>
      </p:sp>
      <p:sp>
        <p:nvSpPr>
          <p:cNvPr id="37" name="CaixaDeTexto 41"/>
          <p:cNvSpPr txBox="1">
            <a:spLocks noChangeArrowheads="1"/>
          </p:cNvSpPr>
          <p:nvPr/>
        </p:nvSpPr>
        <p:spPr bwMode="auto">
          <a:xfrm>
            <a:off x="1873250" y="219075"/>
            <a:ext cx="1528763"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50"/>
                </a:solidFill>
                <a:latin typeface="Arial" charset="0"/>
              </a:rPr>
              <a:t>imprescindível</a:t>
            </a:r>
          </a:p>
        </p:txBody>
      </p:sp>
      <p:sp>
        <p:nvSpPr>
          <p:cNvPr id="41" name="CaixaDeTexto 43"/>
          <p:cNvSpPr txBox="1">
            <a:spLocks noChangeArrowheads="1"/>
          </p:cNvSpPr>
          <p:nvPr/>
        </p:nvSpPr>
        <p:spPr bwMode="auto">
          <a:xfrm>
            <a:off x="1931988" y="1030288"/>
            <a:ext cx="19526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solidFill>
                  <a:srgbClr val="00B0F0"/>
                </a:solidFill>
                <a:latin typeface="Arial" charset="0"/>
              </a:rPr>
              <a:t>importante</a:t>
            </a:r>
          </a:p>
        </p:txBody>
      </p:sp>
      <p:sp>
        <p:nvSpPr>
          <p:cNvPr id="42" name="Retângulo 41"/>
          <p:cNvSpPr/>
          <p:nvPr/>
        </p:nvSpPr>
        <p:spPr>
          <a:xfrm>
            <a:off x="92075" y="877888"/>
            <a:ext cx="1817688" cy="815975"/>
          </a:xfrm>
          <a:prstGeom prst="rect">
            <a:avLst/>
          </a:prstGeom>
          <a:noFill/>
          <a:ln>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sz="1100">
              <a:solidFill>
                <a:srgbClr val="00B0F0"/>
              </a:solidFill>
            </a:endParaRPr>
          </a:p>
        </p:txBody>
      </p:sp>
      <p:pic>
        <p:nvPicPr>
          <p:cNvPr id="44" name="Picture 2" descr="Resultado de imagem para sprint scrum"/>
          <p:cNvPicPr>
            <a:picLocks noChangeAspect="1" noChangeArrowheads="1"/>
          </p:cNvPicPr>
          <p:nvPr/>
        </p:nvPicPr>
        <p:blipFill>
          <a:blip r:embed="rId8">
            <a:extLst>
              <a:ext uri="{28A0092B-C50C-407E-A947-70E740481C1C}">
                <a14:useLocalDpi xmlns:a14="http://schemas.microsoft.com/office/drawing/2010/main" val="0"/>
              </a:ext>
            </a:extLst>
          </a:blip>
          <a:srcRect l="46902" r="22279" b="29051"/>
          <a:stretch>
            <a:fillRect/>
          </a:stretch>
        </p:blipFill>
        <p:spPr bwMode="auto">
          <a:xfrm>
            <a:off x="7178675" y="2852936"/>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7" descr="Resultado de imagem para sÃ­mbolo corinthia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3396" y="1161257"/>
            <a:ext cx="510214" cy="650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542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C46D899B-C110-46D8-93AA-3259B32A7A6B}" type="slidenum">
              <a:rPr lang="pt-BR" altLang="pt-BR"/>
              <a:pPr>
                <a:defRPr/>
              </a:pPr>
              <a:t>53</a:t>
            </a:fld>
            <a:endParaRPr lang="pt-BR" altLang="pt-BR"/>
          </a:p>
        </p:txBody>
      </p:sp>
      <p:pic>
        <p:nvPicPr>
          <p:cNvPr id="34819"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0"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1"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22"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4830"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4831"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4832"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pic>
        <p:nvPicPr>
          <p:cNvPr id="34835"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36"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4837"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38"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4839"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40"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41"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4842"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43"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pic>
        <p:nvPicPr>
          <p:cNvPr id="34844"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7178675" y="2887663"/>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45"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34846"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Conector em curva 6"/>
          <p:cNvCxnSpPr/>
          <p:nvPr/>
        </p:nvCxnSpPr>
        <p:spPr>
          <a:xfrm rot="5400000" flipH="1" flipV="1">
            <a:off x="473075" y="2387600"/>
            <a:ext cx="1143000" cy="0"/>
          </a:xfrm>
          <a:prstGeom prst="curvedConnector3">
            <a:avLst/>
          </a:prstGeom>
          <a:ln w="28575">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9" name="Retângulo 8"/>
          <p:cNvSpPr/>
          <p:nvPr/>
        </p:nvSpPr>
        <p:spPr>
          <a:xfrm>
            <a:off x="60325" y="830263"/>
            <a:ext cx="4583113" cy="1016000"/>
          </a:xfrm>
          <a:prstGeom prst="rect">
            <a:avLst/>
          </a:prstGeom>
          <a:solidFill>
            <a:schemeClr val="bg1">
              <a:lumMod val="85000"/>
            </a:schemeClr>
          </a:solidFill>
          <a:ln/>
        </p:spPr>
        <p:style>
          <a:lnRef idx="0">
            <a:schemeClr val="dk1"/>
          </a:lnRef>
          <a:fillRef idx="3">
            <a:schemeClr val="dk1"/>
          </a:fillRef>
          <a:effectRef idx="3">
            <a:schemeClr val="dk1"/>
          </a:effectRef>
          <a:fontRef idx="minor">
            <a:schemeClr val="lt1"/>
          </a:fontRef>
        </p:style>
        <p:txBody>
          <a:bodyPr>
            <a:spAutoFit/>
          </a:bodyPr>
          <a:lstStyle/>
          <a:p>
            <a:pPr>
              <a:defRPr/>
            </a:pPr>
            <a:r>
              <a:rPr lang="pt-BR" sz="1800" b="1" dirty="0">
                <a:solidFill>
                  <a:schemeClr val="tx1">
                    <a:lumMod val="95000"/>
                    <a:lumOff val="5000"/>
                  </a:schemeClr>
                </a:solidFill>
                <a:latin typeface="Arial" pitchFamily="34" charset="0"/>
              </a:rPr>
              <a:t>3 Perguntas básicas da Reunião Diária:</a:t>
            </a:r>
          </a:p>
          <a:p>
            <a:pPr marL="342900" indent="-342900">
              <a:buFont typeface="+mj-lt"/>
              <a:buAutoNum type="arabicPeriod"/>
              <a:defRPr/>
            </a:pPr>
            <a:r>
              <a:rPr lang="pt-BR" sz="1400" b="1" dirty="0">
                <a:solidFill>
                  <a:schemeClr val="tx1">
                    <a:lumMod val="50000"/>
                    <a:lumOff val="50000"/>
                  </a:schemeClr>
                </a:solidFill>
                <a:latin typeface="Arial" pitchFamily="34" charset="0"/>
              </a:rPr>
              <a:t>O que fiz ontem?</a:t>
            </a:r>
          </a:p>
          <a:p>
            <a:pPr marL="342900" indent="-342900">
              <a:buFont typeface="+mj-lt"/>
              <a:buAutoNum type="arabicPeriod"/>
              <a:defRPr/>
            </a:pPr>
            <a:r>
              <a:rPr lang="pt-BR" sz="1400" b="1" dirty="0">
                <a:solidFill>
                  <a:schemeClr val="tx1">
                    <a:lumMod val="50000"/>
                    <a:lumOff val="50000"/>
                  </a:schemeClr>
                </a:solidFill>
                <a:latin typeface="Arial" pitchFamily="34" charset="0"/>
              </a:rPr>
              <a:t>O que vou fazer hoje?</a:t>
            </a:r>
          </a:p>
          <a:p>
            <a:pPr marL="342900" indent="-342900">
              <a:buFont typeface="+mj-lt"/>
              <a:buAutoNum type="arabicPeriod"/>
              <a:defRPr/>
            </a:pPr>
            <a:r>
              <a:rPr lang="pt-BR" sz="1400" b="1" dirty="0">
                <a:solidFill>
                  <a:schemeClr val="tx1">
                    <a:lumMod val="50000"/>
                    <a:lumOff val="50000"/>
                  </a:schemeClr>
                </a:solidFill>
                <a:latin typeface="Arial" pitchFamily="34" charset="0"/>
              </a:rPr>
              <a:t>Existe algum impedimento?</a:t>
            </a:r>
          </a:p>
        </p:txBody>
      </p:sp>
      <p:sp>
        <p:nvSpPr>
          <p:cNvPr id="14" name="CaixaDeTexto 13"/>
          <p:cNvSpPr txBox="1">
            <a:spLocks noChangeArrowheads="1"/>
          </p:cNvSpPr>
          <p:nvPr/>
        </p:nvSpPr>
        <p:spPr bwMode="auto">
          <a:xfrm>
            <a:off x="1044575" y="4589463"/>
            <a:ext cx="5588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a:latin typeface="Arial" charset="0"/>
              </a:rPr>
              <a:t>??</a:t>
            </a:r>
          </a:p>
        </p:txBody>
      </p:sp>
      <p:sp>
        <p:nvSpPr>
          <p:cNvPr id="41" name="CaixaDeTexto 40"/>
          <p:cNvSpPr txBox="1">
            <a:spLocks noChangeArrowheads="1"/>
          </p:cNvSpPr>
          <p:nvPr/>
        </p:nvSpPr>
        <p:spPr bwMode="auto">
          <a:xfrm>
            <a:off x="2884488" y="4541838"/>
            <a:ext cx="46672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latin typeface="Arial" charset="0"/>
              </a:rPr>
              <a:t>??</a:t>
            </a:r>
          </a:p>
        </p:txBody>
      </p:sp>
      <p:sp>
        <p:nvSpPr>
          <p:cNvPr id="42" name="CaixaDeTexto 41"/>
          <p:cNvSpPr txBox="1">
            <a:spLocks noChangeArrowheads="1"/>
          </p:cNvSpPr>
          <p:nvPr/>
        </p:nvSpPr>
        <p:spPr bwMode="auto">
          <a:xfrm>
            <a:off x="3433763" y="4495800"/>
            <a:ext cx="466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latin typeface="Arial" charset="0"/>
              </a:rPr>
              <a:t>??</a:t>
            </a:r>
          </a:p>
        </p:txBody>
      </p:sp>
      <p:sp>
        <p:nvSpPr>
          <p:cNvPr id="43" name="CaixaDeTexto 42"/>
          <p:cNvSpPr txBox="1">
            <a:spLocks noChangeArrowheads="1"/>
          </p:cNvSpPr>
          <p:nvPr/>
        </p:nvSpPr>
        <p:spPr bwMode="auto">
          <a:xfrm>
            <a:off x="3908425" y="4495800"/>
            <a:ext cx="4683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latin typeface="Arial" charset="0"/>
              </a:rPr>
              <a:t>??</a:t>
            </a:r>
          </a:p>
        </p:txBody>
      </p:sp>
      <p:sp>
        <p:nvSpPr>
          <p:cNvPr id="44" name="CaixaDeTexto 43"/>
          <p:cNvSpPr txBox="1">
            <a:spLocks noChangeArrowheads="1"/>
          </p:cNvSpPr>
          <p:nvPr/>
        </p:nvSpPr>
        <p:spPr bwMode="auto">
          <a:xfrm>
            <a:off x="4329113" y="4514850"/>
            <a:ext cx="466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latin typeface="Arial" charset="0"/>
              </a:rPr>
              <a:t>??</a:t>
            </a:r>
          </a:p>
        </p:txBody>
      </p:sp>
      <p:sp>
        <p:nvSpPr>
          <p:cNvPr id="45" name="CaixaDeTexto 44"/>
          <p:cNvSpPr txBox="1">
            <a:spLocks noChangeArrowheads="1"/>
          </p:cNvSpPr>
          <p:nvPr/>
        </p:nvSpPr>
        <p:spPr bwMode="auto">
          <a:xfrm>
            <a:off x="4940300" y="4495800"/>
            <a:ext cx="466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800" b="1">
                <a:latin typeface="Arial" charset="0"/>
              </a:rPr>
              <a:t>??</a:t>
            </a:r>
          </a:p>
        </p:txBody>
      </p:sp>
      <p:sp>
        <p:nvSpPr>
          <p:cNvPr id="46" name="CaixaDeTexto 45"/>
          <p:cNvSpPr txBox="1">
            <a:spLocks noChangeArrowheads="1"/>
          </p:cNvSpPr>
          <p:nvPr/>
        </p:nvSpPr>
        <p:spPr bwMode="auto">
          <a:xfrm>
            <a:off x="7558088" y="4514850"/>
            <a:ext cx="558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b="1">
                <a:latin typeface="Arial" charset="0"/>
              </a:rPr>
              <a:t>??</a:t>
            </a:r>
          </a:p>
        </p:txBody>
      </p:sp>
      <p:sp>
        <p:nvSpPr>
          <p:cNvPr id="2" name="Texto explicativo retangular com cantos arredondados 1"/>
          <p:cNvSpPr/>
          <p:nvPr/>
        </p:nvSpPr>
        <p:spPr>
          <a:xfrm>
            <a:off x="6735366" y="4265613"/>
            <a:ext cx="1083468" cy="704850"/>
          </a:xfrm>
          <a:prstGeom prst="wedgeRoundRectCallout">
            <a:avLst>
              <a:gd name="adj1" fmla="val 93226"/>
              <a:gd name="adj2" fmla="val 28715"/>
              <a:gd name="adj3" fmla="val 16667"/>
            </a:avLst>
          </a:prstGeom>
          <a:solidFill>
            <a:srgbClr val="FFC000"/>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pt-BR" b="1" dirty="0">
                <a:solidFill>
                  <a:sysClr val="windowText" lastClr="000000"/>
                </a:solidFill>
              </a:rPr>
              <a:t>Ajudar eu vou!</a:t>
            </a:r>
          </a:p>
        </p:txBody>
      </p:sp>
    </p:spTree>
    <p:extLst>
      <p:ext uri="{BB962C8B-B14F-4D97-AF65-F5344CB8AC3E}">
        <p14:creationId xmlns:p14="http://schemas.microsoft.com/office/powerpoint/2010/main" val="10344136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p:bldP spid="41" grpId="0"/>
      <p:bldP spid="42" grpId="0"/>
      <p:bldP spid="43" grpId="0"/>
      <p:bldP spid="44" grpId="0"/>
      <p:bldP spid="45" grpId="0"/>
      <p:bldP spid="46" grpId="0"/>
      <p:bldP spid="2"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C9D536A0-27CD-46F6-A51E-B47D36E1D6E0}" type="slidenum">
              <a:rPr lang="pt-BR" altLang="pt-BR"/>
              <a:pPr>
                <a:defRPr/>
              </a:pPr>
              <a:t>54</a:t>
            </a:fld>
            <a:endParaRPr lang="pt-BR" altLang="pt-BR"/>
          </a:p>
        </p:txBody>
      </p:sp>
      <p:pic>
        <p:nvPicPr>
          <p:cNvPr id="35843"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4"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5"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6"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5854"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5855"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5856"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pic>
        <p:nvPicPr>
          <p:cNvPr id="35859"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60"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5861"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62"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5863"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64"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65"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5866"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67"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pic>
        <p:nvPicPr>
          <p:cNvPr id="35868"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7178675" y="2887663"/>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69"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35870"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71" name="CaixaDeTexto 11"/>
          <p:cNvSpPr txBox="1">
            <a:spLocks noChangeArrowheads="1"/>
          </p:cNvSpPr>
          <p:nvPr/>
        </p:nvSpPr>
        <p:spPr bwMode="auto">
          <a:xfrm>
            <a:off x="1325563" y="14288"/>
            <a:ext cx="25474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400" i="1" dirty="0" err="1">
                <a:solidFill>
                  <a:srgbClr val="7030A0"/>
                </a:solidFill>
                <a:latin typeface="Arial" charset="0"/>
              </a:rPr>
              <a:t>Burn</a:t>
            </a:r>
            <a:r>
              <a:rPr lang="pt-BR" altLang="pt-BR" sz="2400" i="1" dirty="0">
                <a:solidFill>
                  <a:srgbClr val="7030A0"/>
                </a:solidFill>
                <a:latin typeface="Arial" charset="0"/>
              </a:rPr>
              <a:t> Down Chart</a:t>
            </a:r>
          </a:p>
        </p:txBody>
      </p:sp>
      <p:grpSp>
        <p:nvGrpSpPr>
          <p:cNvPr id="21" name="Grupo 20"/>
          <p:cNvGrpSpPr>
            <a:grpSpLocks/>
          </p:cNvGrpSpPr>
          <p:nvPr/>
        </p:nvGrpSpPr>
        <p:grpSpPr bwMode="auto">
          <a:xfrm>
            <a:off x="0" y="115888"/>
            <a:ext cx="4381500" cy="2952750"/>
            <a:chOff x="0" y="116632"/>
            <a:chExt cx="4381791" cy="2952328"/>
          </a:xfrm>
        </p:grpSpPr>
        <p:cxnSp>
          <p:nvCxnSpPr>
            <p:cNvPr id="10" name="Conector reto 9"/>
            <p:cNvCxnSpPr/>
            <p:nvPr/>
          </p:nvCxnSpPr>
          <p:spPr>
            <a:xfrm>
              <a:off x="250842" y="476942"/>
              <a:ext cx="0" cy="216027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7" name="Conector reto 56"/>
            <p:cNvCxnSpPr/>
            <p:nvPr/>
          </p:nvCxnSpPr>
          <p:spPr>
            <a:xfrm flipH="1">
              <a:off x="250842" y="2637222"/>
              <a:ext cx="4096022"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5882" name="CaixaDeTexto 57"/>
            <p:cNvSpPr txBox="1">
              <a:spLocks noChangeArrowheads="1"/>
            </p:cNvSpPr>
            <p:nvPr/>
          </p:nvSpPr>
          <p:spPr bwMode="auto">
            <a:xfrm>
              <a:off x="0" y="116632"/>
              <a:ext cx="66877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latin typeface="Arial" charset="0"/>
                </a:rPr>
                <a:t>Itens a </a:t>
              </a:r>
            </a:p>
            <a:p>
              <a:pPr>
                <a:spcBef>
                  <a:spcPct val="0"/>
                </a:spcBef>
                <a:buFontTx/>
                <a:buNone/>
              </a:pPr>
              <a:r>
                <a:rPr lang="pt-BR" altLang="pt-BR" sz="1100" b="1">
                  <a:latin typeface="Arial" charset="0"/>
                </a:rPr>
                <a:t>fazer</a:t>
              </a:r>
            </a:p>
          </p:txBody>
        </p:sp>
        <p:sp>
          <p:nvSpPr>
            <p:cNvPr id="35883" name="CaixaDeTexto 58"/>
            <p:cNvSpPr txBox="1">
              <a:spLocks noChangeArrowheads="1"/>
            </p:cNvSpPr>
            <p:nvPr/>
          </p:nvSpPr>
          <p:spPr bwMode="auto">
            <a:xfrm>
              <a:off x="3773932" y="2636912"/>
              <a:ext cx="607859"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100" b="1">
                  <a:latin typeface="Arial" charset="0"/>
                </a:rPr>
                <a:t>tempo</a:t>
              </a:r>
            </a:p>
          </p:txBody>
        </p:sp>
        <p:sp>
          <p:nvSpPr>
            <p:cNvPr id="60" name="CaixaDeTexto 59"/>
            <p:cNvSpPr txBox="1"/>
            <p:nvPr/>
          </p:nvSpPr>
          <p:spPr>
            <a:xfrm>
              <a:off x="107957" y="2637222"/>
              <a:ext cx="541374" cy="261900"/>
            </a:xfrm>
            <a:prstGeom prst="rect">
              <a:avLst/>
            </a:prstGeom>
            <a:noFill/>
          </p:spPr>
          <p:txBody>
            <a:bodyPr wrap="none">
              <a:spAutoFit/>
            </a:bodyPr>
            <a:lstStyle/>
            <a:p>
              <a:pPr>
                <a:defRPr/>
              </a:pPr>
              <a:r>
                <a:rPr lang="pt-BR" sz="1100" dirty="0">
                  <a:solidFill>
                    <a:schemeClr val="bg1">
                      <a:lumMod val="50000"/>
                    </a:schemeClr>
                  </a:solidFill>
                  <a:latin typeface="Arial" pitchFamily="34" charset="0"/>
                </a:rPr>
                <a:t>1º dia</a:t>
              </a:r>
            </a:p>
          </p:txBody>
        </p:sp>
        <p:sp>
          <p:nvSpPr>
            <p:cNvPr id="61" name="CaixaDeTexto 60"/>
            <p:cNvSpPr txBox="1"/>
            <p:nvPr/>
          </p:nvSpPr>
          <p:spPr>
            <a:xfrm>
              <a:off x="3059316" y="2638808"/>
              <a:ext cx="606465" cy="430152"/>
            </a:xfrm>
            <a:prstGeom prst="rect">
              <a:avLst/>
            </a:prstGeom>
            <a:noFill/>
          </p:spPr>
          <p:txBody>
            <a:bodyPr wrap="none">
              <a:spAutoFit/>
            </a:bodyPr>
            <a:lstStyle/>
            <a:p>
              <a:pPr>
                <a:defRPr/>
              </a:pPr>
              <a:r>
                <a:rPr lang="pt-BR" sz="1100" dirty="0">
                  <a:solidFill>
                    <a:schemeClr val="bg1">
                      <a:lumMod val="50000"/>
                    </a:schemeClr>
                  </a:solidFill>
                  <a:latin typeface="Arial" pitchFamily="34" charset="0"/>
                </a:rPr>
                <a:t>fim da </a:t>
              </a:r>
            </a:p>
            <a:p>
              <a:pPr>
                <a:defRPr/>
              </a:pPr>
              <a:r>
                <a:rPr lang="pt-BR" sz="1100" i="1" dirty="0" err="1">
                  <a:solidFill>
                    <a:schemeClr val="bg1">
                      <a:lumMod val="50000"/>
                    </a:schemeClr>
                  </a:solidFill>
                  <a:latin typeface="Arial" pitchFamily="34" charset="0"/>
                </a:rPr>
                <a:t>sprint</a:t>
              </a:r>
              <a:endParaRPr lang="pt-BR" sz="1100" dirty="0">
                <a:solidFill>
                  <a:schemeClr val="bg1">
                    <a:lumMod val="50000"/>
                  </a:schemeClr>
                </a:solidFill>
                <a:latin typeface="Arial" pitchFamily="34" charset="0"/>
              </a:endParaRPr>
            </a:p>
          </p:txBody>
        </p:sp>
        <p:cxnSp>
          <p:nvCxnSpPr>
            <p:cNvPr id="15" name="Conector reto 14"/>
            <p:cNvCxnSpPr>
              <a:endCxn id="61" idx="0"/>
            </p:cNvCxnSpPr>
            <p:nvPr/>
          </p:nvCxnSpPr>
          <p:spPr>
            <a:xfrm>
              <a:off x="250842" y="551545"/>
              <a:ext cx="3111707" cy="2087264"/>
            </a:xfrm>
            <a:prstGeom prst="line">
              <a:avLst/>
            </a:prstGeom>
          </p:spPr>
          <p:style>
            <a:lnRef idx="1">
              <a:schemeClr val="accent1"/>
            </a:lnRef>
            <a:fillRef idx="0">
              <a:schemeClr val="accent1"/>
            </a:fillRef>
            <a:effectRef idx="0">
              <a:schemeClr val="accent1"/>
            </a:effectRef>
            <a:fontRef idx="minor">
              <a:schemeClr val="tx1"/>
            </a:fontRef>
          </p:style>
        </p:cxnSp>
      </p:grpSp>
      <p:sp>
        <p:nvSpPr>
          <p:cNvPr id="16" name="CaixaDeTexto 15"/>
          <p:cNvSpPr txBox="1"/>
          <p:nvPr/>
        </p:nvSpPr>
        <p:spPr>
          <a:xfrm>
            <a:off x="484188" y="476250"/>
            <a:ext cx="1208087" cy="415925"/>
          </a:xfrm>
          <a:prstGeom prst="rect">
            <a:avLst/>
          </a:prstGeom>
          <a:noFill/>
        </p:spPr>
        <p:txBody>
          <a:bodyPr wrap="none">
            <a:spAutoFit/>
          </a:bodyPr>
          <a:lstStyle/>
          <a:p>
            <a:pPr>
              <a:defRPr/>
            </a:pPr>
            <a:r>
              <a:rPr lang="pt-BR" sz="1050" b="1" dirty="0">
                <a:solidFill>
                  <a:srgbClr val="7030A0"/>
                </a:solidFill>
                <a:latin typeface="Arial" pitchFamily="34" charset="0"/>
              </a:rPr>
              <a:t>8 </a:t>
            </a:r>
          </a:p>
          <a:p>
            <a:pPr>
              <a:defRPr/>
            </a:pPr>
            <a:r>
              <a:rPr lang="pt-BR" sz="1050" b="1" dirty="0">
                <a:solidFill>
                  <a:srgbClr val="7030A0"/>
                </a:solidFill>
                <a:latin typeface="Arial" pitchFamily="34" charset="0"/>
              </a:rPr>
              <a:t>funcionalidades</a:t>
            </a:r>
          </a:p>
        </p:txBody>
      </p:sp>
      <p:sp>
        <p:nvSpPr>
          <p:cNvPr id="20" name="Arco 19"/>
          <p:cNvSpPr/>
          <p:nvPr/>
        </p:nvSpPr>
        <p:spPr>
          <a:xfrm rot="11348199">
            <a:off x="269875" y="230188"/>
            <a:ext cx="1503363" cy="912812"/>
          </a:xfrm>
          <a:prstGeom prst="arc">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pt-BR"/>
          </a:p>
        </p:txBody>
      </p:sp>
      <p:sp>
        <p:nvSpPr>
          <p:cNvPr id="62" name="Arco 61"/>
          <p:cNvSpPr/>
          <p:nvPr/>
        </p:nvSpPr>
        <p:spPr>
          <a:xfrm rot="21116673">
            <a:off x="276225" y="1138238"/>
            <a:ext cx="1503363" cy="912812"/>
          </a:xfrm>
          <a:prstGeom prst="arc">
            <a:avLst/>
          </a:prstGeom>
          <a:ln w="19050">
            <a:solidFill>
              <a:srgbClr val="C0000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pt-BR"/>
          </a:p>
        </p:txBody>
      </p:sp>
      <p:sp>
        <p:nvSpPr>
          <p:cNvPr id="63" name="Arco 62"/>
          <p:cNvSpPr/>
          <p:nvPr/>
        </p:nvSpPr>
        <p:spPr>
          <a:xfrm rot="11348199">
            <a:off x="1754188" y="1093788"/>
            <a:ext cx="1503362" cy="912812"/>
          </a:xfrm>
          <a:prstGeom prst="arc">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pt-BR"/>
          </a:p>
        </p:txBody>
      </p:sp>
      <p:sp>
        <p:nvSpPr>
          <p:cNvPr id="64" name="CaixaDeTexto 63"/>
          <p:cNvSpPr txBox="1"/>
          <p:nvPr/>
        </p:nvSpPr>
        <p:spPr>
          <a:xfrm>
            <a:off x="250825" y="925513"/>
            <a:ext cx="1208088" cy="415925"/>
          </a:xfrm>
          <a:prstGeom prst="rect">
            <a:avLst/>
          </a:prstGeom>
          <a:noFill/>
        </p:spPr>
        <p:txBody>
          <a:bodyPr wrap="none">
            <a:spAutoFit/>
          </a:bodyPr>
          <a:lstStyle/>
          <a:p>
            <a:pPr>
              <a:defRPr/>
            </a:pPr>
            <a:r>
              <a:rPr lang="pt-BR" sz="1050" b="1" dirty="0">
                <a:solidFill>
                  <a:srgbClr val="00B050"/>
                </a:solidFill>
                <a:latin typeface="Arial" pitchFamily="34" charset="0"/>
              </a:rPr>
              <a:t>4 </a:t>
            </a:r>
          </a:p>
          <a:p>
            <a:pPr>
              <a:defRPr/>
            </a:pPr>
            <a:r>
              <a:rPr lang="pt-BR" sz="1050" b="1" dirty="0">
                <a:solidFill>
                  <a:srgbClr val="00B050"/>
                </a:solidFill>
                <a:latin typeface="Arial" pitchFamily="34" charset="0"/>
              </a:rPr>
              <a:t>funcionalidades</a:t>
            </a:r>
          </a:p>
        </p:txBody>
      </p:sp>
      <p:sp>
        <p:nvSpPr>
          <p:cNvPr id="65" name="CaixaDeTexto 64"/>
          <p:cNvSpPr txBox="1"/>
          <p:nvPr/>
        </p:nvSpPr>
        <p:spPr>
          <a:xfrm>
            <a:off x="1598613" y="1014413"/>
            <a:ext cx="1131887" cy="415925"/>
          </a:xfrm>
          <a:prstGeom prst="rect">
            <a:avLst/>
          </a:prstGeom>
          <a:noFill/>
        </p:spPr>
        <p:txBody>
          <a:bodyPr wrap="none">
            <a:spAutoFit/>
          </a:bodyPr>
          <a:lstStyle/>
          <a:p>
            <a:pPr>
              <a:defRPr/>
            </a:pPr>
            <a:r>
              <a:rPr lang="pt-BR" sz="1050" b="1" dirty="0">
                <a:solidFill>
                  <a:srgbClr val="FF0000"/>
                </a:solidFill>
                <a:latin typeface="Arial" pitchFamily="34" charset="0"/>
              </a:rPr>
              <a:t>1 </a:t>
            </a:r>
          </a:p>
          <a:p>
            <a:pPr>
              <a:defRPr/>
            </a:pPr>
            <a:r>
              <a:rPr lang="pt-BR" sz="1050" b="1" dirty="0">
                <a:solidFill>
                  <a:srgbClr val="FF0000"/>
                </a:solidFill>
                <a:latin typeface="Arial" pitchFamily="34" charset="0"/>
              </a:rPr>
              <a:t>funcionalidade</a:t>
            </a:r>
          </a:p>
        </p:txBody>
      </p:sp>
      <p:sp>
        <p:nvSpPr>
          <p:cNvPr id="66" name="CaixaDeTexto 65"/>
          <p:cNvSpPr txBox="1"/>
          <p:nvPr/>
        </p:nvSpPr>
        <p:spPr>
          <a:xfrm>
            <a:off x="1924050" y="1844675"/>
            <a:ext cx="1208088" cy="415925"/>
          </a:xfrm>
          <a:prstGeom prst="rect">
            <a:avLst/>
          </a:prstGeom>
          <a:noFill/>
        </p:spPr>
        <p:txBody>
          <a:bodyPr wrap="none">
            <a:spAutoFit/>
          </a:bodyPr>
          <a:lstStyle/>
          <a:p>
            <a:pPr>
              <a:defRPr/>
            </a:pPr>
            <a:r>
              <a:rPr lang="pt-BR" sz="1050" b="1" dirty="0">
                <a:solidFill>
                  <a:srgbClr val="00B050"/>
                </a:solidFill>
                <a:latin typeface="Arial" pitchFamily="34" charset="0"/>
              </a:rPr>
              <a:t>2 </a:t>
            </a:r>
          </a:p>
          <a:p>
            <a:pPr>
              <a:defRPr/>
            </a:pPr>
            <a:r>
              <a:rPr lang="pt-BR" sz="1050" b="1" dirty="0" err="1">
                <a:solidFill>
                  <a:srgbClr val="00B050"/>
                </a:solidFill>
                <a:latin typeface="Arial" pitchFamily="34" charset="0"/>
              </a:rPr>
              <a:t>funcionalidadea</a:t>
            </a:r>
            <a:endParaRPr lang="pt-BR" sz="1050" b="1" dirty="0">
              <a:solidFill>
                <a:srgbClr val="00B050"/>
              </a:solidFill>
              <a:latin typeface="Arial" pitchFamily="34" charset="0"/>
            </a:endParaRPr>
          </a:p>
        </p:txBody>
      </p:sp>
    </p:spTree>
    <p:extLst>
      <p:ext uri="{BB962C8B-B14F-4D97-AF65-F5344CB8AC3E}">
        <p14:creationId xmlns:p14="http://schemas.microsoft.com/office/powerpoint/2010/main" val="77737396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6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6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64" grpId="0"/>
      <p:bldP spid="65" grpId="0"/>
      <p:bldP spid="6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p:cNvSpPr>
            <a:spLocks noGrp="1"/>
          </p:cNvSpPr>
          <p:nvPr>
            <p:ph type="sldNum" sz="quarter" idx="12"/>
          </p:nvPr>
        </p:nvSpPr>
        <p:spPr/>
        <p:txBody>
          <a:bodyPr/>
          <a:lstStyle/>
          <a:p>
            <a:pPr>
              <a:defRPr/>
            </a:pPr>
            <a:fld id="{AD7E7D5B-9745-4F81-9827-61FAB4A9BCEC}" type="slidenum">
              <a:rPr lang="pt-BR" altLang="pt-BR"/>
              <a:pPr>
                <a:defRPr/>
              </a:pPr>
              <a:t>55</a:t>
            </a:fld>
            <a:endParaRPr lang="pt-BR" altLang="pt-BR"/>
          </a:p>
        </p:txBody>
      </p:sp>
      <p:pic>
        <p:nvPicPr>
          <p:cNvPr id="36867" name="Imagem 2"/>
          <p:cNvPicPr>
            <a:picLocks noChangeAspect="1"/>
          </p:cNvPicPr>
          <p:nvPr/>
        </p:nvPicPr>
        <p:blipFill>
          <a:blip r:embed="rId2">
            <a:extLst>
              <a:ext uri="{28A0092B-C50C-407E-A947-70E740481C1C}">
                <a14:useLocalDpi xmlns:a14="http://schemas.microsoft.com/office/drawing/2010/main" val="0"/>
              </a:ext>
            </a:extLst>
          </a:blip>
          <a:srcRect l="32819" r="28133" b="7977"/>
          <a:stretch>
            <a:fillRect/>
          </a:stretch>
        </p:blipFill>
        <p:spPr bwMode="auto">
          <a:xfrm>
            <a:off x="8034338" y="4235450"/>
            <a:ext cx="1109662" cy="2613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8" name="Imagem 3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473575"/>
            <a:ext cx="1914525"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9" name="Imagem 3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95588" y="4727575"/>
            <a:ext cx="2928937"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70" name="Imagem 16"/>
          <p:cNvPicPr>
            <a:picLocks noChangeAspect="1"/>
          </p:cNvPicPr>
          <p:nvPr/>
        </p:nvPicPr>
        <p:blipFill>
          <a:blip r:embed="rId5">
            <a:extLst>
              <a:ext uri="{28A0092B-C50C-407E-A947-70E740481C1C}">
                <a14:useLocalDpi xmlns:a14="http://schemas.microsoft.com/office/drawing/2010/main" val="0"/>
              </a:ext>
            </a:extLst>
          </a:blip>
          <a:srcRect r="50000" b="45982"/>
          <a:stretch>
            <a:fillRect/>
          </a:stretch>
        </p:blipFill>
        <p:spPr bwMode="auto">
          <a:xfrm>
            <a:off x="5162550" y="0"/>
            <a:ext cx="1938338"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Conector reto 4"/>
          <p:cNvCxnSpPr/>
          <p:nvPr/>
        </p:nvCxnSpPr>
        <p:spPr>
          <a:xfrm>
            <a:off x="3952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7" name="Conector reto 46"/>
          <p:cNvCxnSpPr/>
          <p:nvPr/>
        </p:nvCxnSpPr>
        <p:spPr>
          <a:xfrm>
            <a:off x="395288" y="3933825"/>
            <a:ext cx="7848600" cy="0"/>
          </a:xfrm>
          <a:prstGeom prst="line">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Conector reto 47"/>
          <p:cNvCxnSpPr/>
          <p:nvPr/>
        </p:nvCxnSpPr>
        <p:spPr>
          <a:xfrm>
            <a:off x="196373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9" name="Conector reto 48"/>
          <p:cNvCxnSpPr/>
          <p:nvPr/>
        </p:nvCxnSpPr>
        <p:spPr>
          <a:xfrm>
            <a:off x="361315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Conector reto 49"/>
          <p:cNvCxnSpPr/>
          <p:nvPr/>
        </p:nvCxnSpPr>
        <p:spPr>
          <a:xfrm>
            <a:off x="5219700"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1" name="Conector reto 50"/>
          <p:cNvCxnSpPr/>
          <p:nvPr/>
        </p:nvCxnSpPr>
        <p:spPr>
          <a:xfrm>
            <a:off x="6875463"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2" name="Conector reto 51"/>
          <p:cNvCxnSpPr/>
          <p:nvPr/>
        </p:nvCxnSpPr>
        <p:spPr>
          <a:xfrm>
            <a:off x="8243888" y="3565525"/>
            <a:ext cx="0" cy="73501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6878" name="CaixaDeTexto 7"/>
          <p:cNvSpPr txBox="1">
            <a:spLocks noChangeArrowheads="1"/>
          </p:cNvSpPr>
          <p:nvPr/>
        </p:nvSpPr>
        <p:spPr bwMode="auto">
          <a:xfrm>
            <a:off x="34925" y="4300538"/>
            <a:ext cx="72072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Início</a:t>
            </a:r>
          </a:p>
        </p:txBody>
      </p:sp>
      <p:sp>
        <p:nvSpPr>
          <p:cNvPr id="36879" name="CaixaDeTexto 52"/>
          <p:cNvSpPr txBox="1">
            <a:spLocks noChangeArrowheads="1"/>
          </p:cNvSpPr>
          <p:nvPr/>
        </p:nvSpPr>
        <p:spPr bwMode="auto">
          <a:xfrm>
            <a:off x="7883525" y="4235450"/>
            <a:ext cx="49371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fim</a:t>
            </a:r>
          </a:p>
        </p:txBody>
      </p:sp>
      <p:sp>
        <p:nvSpPr>
          <p:cNvPr id="36880" name="CaixaDeTexto 53"/>
          <p:cNvSpPr txBox="1">
            <a:spLocks noChangeArrowheads="1"/>
          </p:cNvSpPr>
          <p:nvPr/>
        </p:nvSpPr>
        <p:spPr bwMode="auto">
          <a:xfrm>
            <a:off x="3884613" y="4241800"/>
            <a:ext cx="800100"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1600" b="1">
                <a:latin typeface="Arial" charset="0"/>
              </a:rPr>
              <a:t>tempo</a:t>
            </a:r>
          </a:p>
        </p:txBody>
      </p:sp>
      <p:cxnSp>
        <p:nvCxnSpPr>
          <p:cNvPr id="55" name="Conector reto 54"/>
          <p:cNvCxnSpPr/>
          <p:nvPr/>
        </p:nvCxnSpPr>
        <p:spPr>
          <a:xfrm>
            <a:off x="3014663" y="4433888"/>
            <a:ext cx="969962" cy="0"/>
          </a:xfrm>
          <a:prstGeom prst="line">
            <a:avLst/>
          </a:prstGeom>
          <a:ln w="6350"/>
        </p:spPr>
        <p:style>
          <a:lnRef idx="1">
            <a:schemeClr val="accent1"/>
          </a:lnRef>
          <a:fillRef idx="0">
            <a:schemeClr val="accent1"/>
          </a:fillRef>
          <a:effectRef idx="0">
            <a:schemeClr val="accent1"/>
          </a:effectRef>
          <a:fontRef idx="minor">
            <a:schemeClr val="tx1"/>
          </a:fontRef>
        </p:style>
      </p:cxnSp>
      <p:cxnSp>
        <p:nvCxnSpPr>
          <p:cNvPr id="56" name="Conector reto 55"/>
          <p:cNvCxnSpPr/>
          <p:nvPr/>
        </p:nvCxnSpPr>
        <p:spPr>
          <a:xfrm>
            <a:off x="4643438" y="4433888"/>
            <a:ext cx="882650" cy="0"/>
          </a:xfrm>
          <a:prstGeom prst="line">
            <a:avLst/>
          </a:prstGeom>
          <a:ln w="6350"/>
        </p:spPr>
        <p:style>
          <a:lnRef idx="1">
            <a:schemeClr val="accent1"/>
          </a:lnRef>
          <a:fillRef idx="0">
            <a:schemeClr val="accent1"/>
          </a:fillRef>
          <a:effectRef idx="0">
            <a:schemeClr val="accent1"/>
          </a:effectRef>
          <a:fontRef idx="minor">
            <a:schemeClr val="tx1"/>
          </a:fontRef>
        </p:style>
      </p:cxnSp>
      <p:pic>
        <p:nvPicPr>
          <p:cNvPr id="36883"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836613" y="2876550"/>
            <a:ext cx="855662"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84" name="CaixaDeTexto 1"/>
          <p:cNvSpPr txBox="1">
            <a:spLocks noChangeArrowheads="1"/>
          </p:cNvSpPr>
          <p:nvPr/>
        </p:nvSpPr>
        <p:spPr bwMode="auto">
          <a:xfrm>
            <a:off x="684213" y="3933825"/>
            <a:ext cx="1109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50"/>
                </a:solidFill>
                <a:latin typeface="Arial" charset="0"/>
              </a:rPr>
              <a:t>sprint 1</a:t>
            </a:r>
          </a:p>
        </p:txBody>
      </p:sp>
      <p:pic>
        <p:nvPicPr>
          <p:cNvPr id="36885"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2393950" y="2876550"/>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86" name="CaixaDeTexto 30"/>
          <p:cNvSpPr txBox="1">
            <a:spLocks noChangeArrowheads="1"/>
          </p:cNvSpPr>
          <p:nvPr/>
        </p:nvSpPr>
        <p:spPr bwMode="auto">
          <a:xfrm>
            <a:off x="22415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00B0F0"/>
                </a:solidFill>
                <a:latin typeface="Arial" charset="0"/>
              </a:rPr>
              <a:t>sprint 2</a:t>
            </a:r>
          </a:p>
        </p:txBody>
      </p:sp>
      <p:pic>
        <p:nvPicPr>
          <p:cNvPr id="36887" name="Imagem 32"/>
          <p:cNvPicPr>
            <a:picLocks noChangeAspect="1"/>
          </p:cNvPicPr>
          <p:nvPr/>
        </p:nvPicPr>
        <p:blipFill>
          <a:blip r:embed="rId5">
            <a:extLst>
              <a:ext uri="{28A0092B-C50C-407E-A947-70E740481C1C}">
                <a14:useLocalDpi xmlns:a14="http://schemas.microsoft.com/office/drawing/2010/main" val="0"/>
              </a:ext>
            </a:extLst>
          </a:blip>
          <a:srcRect r="-1193" b="45982"/>
          <a:stretch>
            <a:fillRect/>
          </a:stretch>
        </p:blipFill>
        <p:spPr bwMode="auto">
          <a:xfrm>
            <a:off x="5219700" y="44450"/>
            <a:ext cx="39243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88"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4033838" y="2876550"/>
            <a:ext cx="854075"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89" name="CaixaDeTexto 28"/>
          <p:cNvSpPr txBox="1">
            <a:spLocks noChangeArrowheads="1"/>
          </p:cNvSpPr>
          <p:nvPr/>
        </p:nvSpPr>
        <p:spPr bwMode="auto">
          <a:xfrm>
            <a:off x="3879850" y="3933825"/>
            <a:ext cx="11096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sprint 3</a:t>
            </a:r>
          </a:p>
        </p:txBody>
      </p:sp>
      <p:pic>
        <p:nvPicPr>
          <p:cNvPr id="36890" name="Imagem 35"/>
          <p:cNvPicPr>
            <a:picLocks noChangeAspect="1"/>
          </p:cNvPicPr>
          <p:nvPr/>
        </p:nvPicPr>
        <p:blipFill>
          <a:blip r:embed="rId5">
            <a:extLst>
              <a:ext uri="{28A0092B-C50C-407E-A947-70E740481C1C}">
                <a14:useLocalDpi xmlns:a14="http://schemas.microsoft.com/office/drawing/2010/main" val="0"/>
              </a:ext>
            </a:extLst>
          </a:blip>
          <a:srcRect l="50529" t="54018" r="-1195" b="2173"/>
          <a:stretch>
            <a:fillRect/>
          </a:stretch>
        </p:blipFill>
        <p:spPr bwMode="auto">
          <a:xfrm>
            <a:off x="7178675" y="1608138"/>
            <a:ext cx="1965325" cy="126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91" name="CaixaDeTexto 36"/>
          <p:cNvSpPr txBox="1">
            <a:spLocks noChangeArrowheads="1"/>
          </p:cNvSpPr>
          <p:nvPr/>
        </p:nvSpPr>
        <p:spPr bwMode="auto">
          <a:xfrm>
            <a:off x="5861050" y="3944938"/>
            <a:ext cx="396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C00000"/>
                </a:solidFill>
                <a:latin typeface="Arial" charset="0"/>
              </a:rPr>
              <a:t>...</a:t>
            </a:r>
          </a:p>
        </p:txBody>
      </p:sp>
      <p:pic>
        <p:nvPicPr>
          <p:cNvPr id="36892" name="Picture 2" descr="Resultado de imagem para sprint scrum"/>
          <p:cNvPicPr>
            <a:picLocks noChangeAspect="1" noChangeArrowheads="1"/>
          </p:cNvPicPr>
          <p:nvPr/>
        </p:nvPicPr>
        <p:blipFill>
          <a:blip r:embed="rId6">
            <a:extLst>
              <a:ext uri="{28A0092B-C50C-407E-A947-70E740481C1C}">
                <a14:useLocalDpi xmlns:a14="http://schemas.microsoft.com/office/drawing/2010/main" val="0"/>
              </a:ext>
            </a:extLst>
          </a:blip>
          <a:srcRect l="46902" r="22279" b="29051"/>
          <a:stretch>
            <a:fillRect/>
          </a:stretch>
        </p:blipFill>
        <p:spPr bwMode="auto">
          <a:xfrm>
            <a:off x="7178675" y="2887663"/>
            <a:ext cx="855663" cy="98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93" name="CaixaDeTexto 38"/>
          <p:cNvSpPr txBox="1">
            <a:spLocks noChangeArrowheads="1"/>
          </p:cNvSpPr>
          <p:nvPr/>
        </p:nvSpPr>
        <p:spPr bwMode="auto">
          <a:xfrm>
            <a:off x="7026275" y="3943350"/>
            <a:ext cx="11239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r>
              <a:rPr lang="pt-BR" altLang="pt-BR" sz="2000" b="1" i="1">
                <a:solidFill>
                  <a:srgbClr val="7030A0"/>
                </a:solidFill>
                <a:latin typeface="Arial" charset="0"/>
              </a:rPr>
              <a:t>sprint n</a:t>
            </a:r>
          </a:p>
        </p:txBody>
      </p:sp>
      <p:pic>
        <p:nvPicPr>
          <p:cNvPr id="36894" name="Imagem 39"/>
          <p:cNvPicPr>
            <a:picLocks noChangeAspect="1"/>
          </p:cNvPicPr>
          <p:nvPr/>
        </p:nvPicPr>
        <p:blipFill>
          <a:blip r:embed="rId5">
            <a:extLst>
              <a:ext uri="{28A0092B-C50C-407E-A947-70E740481C1C}">
                <a14:useLocalDpi xmlns:a14="http://schemas.microsoft.com/office/drawing/2010/main" val="0"/>
              </a:ext>
            </a:extLst>
          </a:blip>
          <a:srcRect l="2" t="54018" r="49402" b="2173"/>
          <a:stretch>
            <a:fillRect/>
          </a:stretch>
        </p:blipFill>
        <p:spPr bwMode="auto">
          <a:xfrm>
            <a:off x="5219700" y="1597025"/>
            <a:ext cx="1962150" cy="1268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394"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5613" y="571500"/>
            <a:ext cx="3876675" cy="190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CaixaDeTexto 5"/>
          <p:cNvSpPr txBox="1"/>
          <p:nvPr/>
        </p:nvSpPr>
        <p:spPr>
          <a:xfrm>
            <a:off x="1403350" y="158750"/>
            <a:ext cx="2085975" cy="461963"/>
          </a:xfrm>
          <a:prstGeom prst="rect">
            <a:avLst/>
          </a:prstGeom>
          <a:noFill/>
        </p:spPr>
        <p:txBody>
          <a:bodyPr wrap="none">
            <a:spAutoFit/>
          </a:bodyPr>
          <a:lstStyle/>
          <a:p>
            <a:pPr>
              <a:defRPr/>
            </a:pPr>
            <a:r>
              <a:rPr lang="pt-BR" i="1" dirty="0" err="1">
                <a:solidFill>
                  <a:schemeClr val="tx1">
                    <a:lumMod val="50000"/>
                    <a:lumOff val="50000"/>
                  </a:schemeClr>
                </a:solidFill>
                <a:latin typeface="Arial" pitchFamily="34" charset="0"/>
              </a:rPr>
              <a:t>Kanban</a:t>
            </a:r>
            <a:r>
              <a:rPr lang="pt-BR" i="1" dirty="0">
                <a:solidFill>
                  <a:schemeClr val="tx1">
                    <a:lumMod val="50000"/>
                    <a:lumOff val="50000"/>
                  </a:schemeClr>
                </a:solidFill>
                <a:latin typeface="Arial" pitchFamily="34" charset="0"/>
              </a:rPr>
              <a:t> Chart</a:t>
            </a:r>
          </a:p>
        </p:txBody>
      </p:sp>
    </p:spTree>
    <p:extLst>
      <p:ext uri="{BB962C8B-B14F-4D97-AF65-F5344CB8AC3E}">
        <p14:creationId xmlns:p14="http://schemas.microsoft.com/office/powerpoint/2010/main" val="141443972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939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8"/>
          <p:cNvSpPr>
            <a:spLocks noChangeArrowheads="1"/>
          </p:cNvSpPr>
          <p:nvPr/>
        </p:nvSpPr>
        <p:spPr bwMode="auto">
          <a:xfrm>
            <a:off x="-1" y="150883"/>
            <a:ext cx="9013825" cy="587375"/>
          </a:xfrm>
          <a:prstGeom prst="rect">
            <a:avLst/>
          </a:prstGeom>
          <a:noFill/>
          <a:ln w="9525">
            <a:noFill/>
            <a:miter lim="800000"/>
            <a:headEnd/>
            <a:tailEnd/>
          </a:ln>
        </p:spPr>
        <p:txBody>
          <a:bodyPr anchor="ctr" anchorCtr="1"/>
          <a:lstStyle/>
          <a:p>
            <a:pPr algn="ctr"/>
            <a:r>
              <a:rPr lang="en-US" sz="3200" b="1" dirty="0">
                <a:solidFill>
                  <a:srgbClr val="9E1D0C"/>
                </a:solidFill>
                <a:latin typeface="Tahoma" pitchFamily="34" charset="0"/>
              </a:rPr>
              <a:t>O </a:t>
            </a:r>
            <a:r>
              <a:rPr lang="en-US" sz="3200" b="1" dirty="0" err="1">
                <a:solidFill>
                  <a:srgbClr val="9E1D0C"/>
                </a:solidFill>
                <a:latin typeface="Tahoma" pitchFamily="34" charset="0"/>
              </a:rPr>
              <a:t>Ciclo</a:t>
            </a:r>
            <a:r>
              <a:rPr lang="en-US" sz="3200" b="1" dirty="0">
                <a:solidFill>
                  <a:srgbClr val="9E1D0C"/>
                </a:solidFill>
                <a:latin typeface="Tahoma" pitchFamily="34" charset="0"/>
              </a:rPr>
              <a:t> de </a:t>
            </a:r>
            <a:r>
              <a:rPr lang="en-US" sz="3200" b="1" dirty="0" err="1">
                <a:solidFill>
                  <a:srgbClr val="9E1D0C"/>
                </a:solidFill>
                <a:latin typeface="Tahoma" pitchFamily="34" charset="0"/>
              </a:rPr>
              <a:t>vida</a:t>
            </a:r>
            <a:r>
              <a:rPr lang="en-US" sz="3200" b="1" dirty="0">
                <a:solidFill>
                  <a:srgbClr val="9E1D0C"/>
                </a:solidFill>
                <a:latin typeface="Tahoma" pitchFamily="34" charset="0"/>
              </a:rPr>
              <a:t> de um </a:t>
            </a:r>
            <a:r>
              <a:rPr lang="en-US" sz="3200" b="1" dirty="0" err="1">
                <a:solidFill>
                  <a:srgbClr val="9E1D0C"/>
                </a:solidFill>
                <a:latin typeface="Tahoma" pitchFamily="34" charset="0"/>
              </a:rPr>
              <a:t>Projeto</a:t>
            </a:r>
            <a:r>
              <a:rPr lang="en-US" sz="3200" b="1" dirty="0">
                <a:solidFill>
                  <a:srgbClr val="9E1D0C"/>
                </a:solidFill>
                <a:latin typeface="Tahoma" pitchFamily="34" charset="0"/>
              </a:rPr>
              <a:t> </a:t>
            </a:r>
            <a:r>
              <a:rPr lang="en-US" sz="3200" b="1" dirty="0" err="1">
                <a:solidFill>
                  <a:srgbClr val="9E1D0C"/>
                </a:solidFill>
                <a:latin typeface="Tahoma" pitchFamily="34" charset="0"/>
              </a:rPr>
              <a:t>Agil</a:t>
            </a:r>
            <a:r>
              <a:rPr lang="en-US" sz="3200" b="1" dirty="0">
                <a:solidFill>
                  <a:srgbClr val="9E1D0C"/>
                </a:solidFill>
                <a:latin typeface="Tahoma" pitchFamily="34" charset="0"/>
              </a:rPr>
              <a:t> (Scrum)</a:t>
            </a:r>
          </a:p>
        </p:txBody>
      </p:sp>
      <p:pic>
        <p:nvPicPr>
          <p:cNvPr id="6"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t="10506" r="75620" b="66193"/>
          <a:stretch/>
        </p:blipFill>
        <p:spPr bwMode="auto">
          <a:xfrm>
            <a:off x="116963" y="776165"/>
            <a:ext cx="1935994" cy="1052638"/>
          </a:xfrm>
          <a:prstGeom prst="rect">
            <a:avLst/>
          </a:prstGeom>
          <a:noFill/>
          <a:extLst>
            <a:ext uri="{909E8E84-426E-40DD-AFC4-6F175D3DCCD1}">
              <a14:hiddenFill xmlns:a14="http://schemas.microsoft.com/office/drawing/2010/main">
                <a:solidFill>
                  <a:srgbClr val="FFFFFF"/>
                </a:solidFill>
              </a14:hiddenFill>
            </a:ext>
          </a:extLst>
        </p:spPr>
      </p:pic>
      <p:sp>
        <p:nvSpPr>
          <p:cNvPr id="3" name="CaixaDeTexto 2"/>
          <p:cNvSpPr txBox="1"/>
          <p:nvPr/>
        </p:nvSpPr>
        <p:spPr>
          <a:xfrm>
            <a:off x="294169" y="4304129"/>
            <a:ext cx="1701209" cy="415498"/>
          </a:xfrm>
          <a:prstGeom prst="rect">
            <a:avLst/>
          </a:prstGeom>
          <a:noFill/>
        </p:spPr>
        <p:txBody>
          <a:bodyPr wrap="square" rtlCol="0">
            <a:spAutoFit/>
          </a:bodyPr>
          <a:lstStyle/>
          <a:p>
            <a:pPr algn="ctr"/>
            <a:r>
              <a:rPr lang="pt-BR" sz="1050" dirty="0">
                <a:latin typeface="Berlin Sans FB Demi" panose="020E0802020502020306" pitchFamily="34" charset="0"/>
              </a:rPr>
              <a:t>Dono do Produto</a:t>
            </a:r>
            <a:r>
              <a:rPr lang="pt-BR" sz="1100" b="1" dirty="0">
                <a:solidFill>
                  <a:srgbClr val="C00000"/>
                </a:solidFill>
                <a:latin typeface="Berlin Sans FB Demi" panose="020E0802020502020306" pitchFamily="34" charset="0"/>
              </a:rPr>
              <a:t>*</a:t>
            </a:r>
          </a:p>
          <a:p>
            <a:pPr algn="ctr"/>
            <a:r>
              <a:rPr lang="pt-BR" sz="900" b="1" dirty="0">
                <a:solidFill>
                  <a:srgbClr val="C00000"/>
                </a:solidFill>
                <a:latin typeface="Berlin Sans FB Demi" panose="020E0802020502020306" pitchFamily="34" charset="0"/>
              </a:rPr>
              <a:t>(</a:t>
            </a:r>
            <a:r>
              <a:rPr lang="pt-BR" sz="900" b="1" dirty="0" err="1">
                <a:solidFill>
                  <a:srgbClr val="C00000"/>
                </a:solidFill>
                <a:latin typeface="Berlin Sans FB Demi" panose="020E0802020502020306" pitchFamily="34" charset="0"/>
              </a:rPr>
              <a:t>Product</a:t>
            </a:r>
            <a:r>
              <a:rPr lang="pt-BR" sz="900" b="1" dirty="0">
                <a:solidFill>
                  <a:srgbClr val="C00000"/>
                </a:solidFill>
                <a:latin typeface="Berlin Sans FB Demi" panose="020E0802020502020306" pitchFamily="34" charset="0"/>
              </a:rPr>
              <a:t> </a:t>
            </a:r>
            <a:r>
              <a:rPr lang="pt-BR" sz="900" b="1" dirty="0" err="1">
                <a:solidFill>
                  <a:srgbClr val="C00000"/>
                </a:solidFill>
                <a:latin typeface="Berlin Sans FB Demi" panose="020E0802020502020306" pitchFamily="34" charset="0"/>
              </a:rPr>
              <a:t>Owner</a:t>
            </a:r>
            <a:r>
              <a:rPr lang="pt-BR" sz="900" b="1" dirty="0">
                <a:solidFill>
                  <a:srgbClr val="C00000"/>
                </a:solidFill>
                <a:latin typeface="Berlin Sans FB Demi" panose="020E0802020502020306" pitchFamily="34" charset="0"/>
              </a:rPr>
              <a:t>)</a:t>
            </a:r>
            <a:endParaRPr lang="pt-BR" sz="800" b="1" dirty="0">
              <a:solidFill>
                <a:srgbClr val="C00000"/>
              </a:solidFill>
              <a:latin typeface="Berlin Sans FB Demi" panose="020E0802020502020306" pitchFamily="34" charset="0"/>
            </a:endParaRPr>
          </a:p>
        </p:txBody>
      </p:sp>
      <p:grpSp>
        <p:nvGrpSpPr>
          <p:cNvPr id="49" name="Grupo 48"/>
          <p:cNvGrpSpPr/>
          <p:nvPr/>
        </p:nvGrpSpPr>
        <p:grpSpPr>
          <a:xfrm>
            <a:off x="-10634" y="2881419"/>
            <a:ext cx="2229294" cy="1521531"/>
            <a:chOff x="-10634" y="2881419"/>
            <a:chExt cx="2229294" cy="1521531"/>
          </a:xfrm>
        </p:grpSpPr>
        <p:pic>
          <p:nvPicPr>
            <p:cNvPr id="7" name="Imagem 3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31874" y="3473527"/>
              <a:ext cx="744279" cy="929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t="21381" r="75620" b="66194"/>
            <a:stretch/>
          </p:blipFill>
          <p:spPr bwMode="auto">
            <a:xfrm>
              <a:off x="-10634" y="2881419"/>
              <a:ext cx="2229294" cy="6463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8" name="Grupo 47"/>
          <p:cNvGrpSpPr/>
          <p:nvPr/>
        </p:nvGrpSpPr>
        <p:grpSpPr>
          <a:xfrm>
            <a:off x="109866" y="1806941"/>
            <a:ext cx="2023731" cy="1102879"/>
            <a:chOff x="109866" y="1806941"/>
            <a:chExt cx="2023731" cy="1102879"/>
          </a:xfrm>
        </p:grpSpPr>
        <p:sp>
          <p:nvSpPr>
            <p:cNvPr id="11" name="CaixaDeTexto 10"/>
            <p:cNvSpPr txBox="1"/>
            <p:nvPr/>
          </p:nvSpPr>
          <p:spPr>
            <a:xfrm>
              <a:off x="109866" y="2663599"/>
              <a:ext cx="2023731" cy="246221"/>
            </a:xfrm>
            <a:prstGeom prst="rect">
              <a:avLst/>
            </a:prstGeom>
            <a:noFill/>
          </p:spPr>
          <p:txBody>
            <a:bodyPr wrap="square" rtlCol="0">
              <a:spAutoFit/>
            </a:bodyPr>
            <a:lstStyle/>
            <a:p>
              <a:pPr algn="ctr"/>
              <a:r>
                <a:rPr lang="pt-BR" sz="1000" dirty="0">
                  <a:latin typeface="Berlin Sans FB Demi" panose="020E0802020502020306" pitchFamily="34" charset="0"/>
                </a:rPr>
                <a:t>Lista de Requisitos</a:t>
              </a:r>
              <a:endParaRPr lang="pt-BR" sz="1050" b="1" dirty="0">
                <a:solidFill>
                  <a:srgbClr val="C00000"/>
                </a:solidFill>
                <a:latin typeface="Berlin Sans FB Demi" panose="020E0802020502020306" pitchFamily="34" charset="0"/>
              </a:endParaRPr>
            </a:p>
          </p:txBody>
        </p:sp>
        <p:pic>
          <p:nvPicPr>
            <p:cNvPr id="14"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5194" t="54881" r="79109" b="21303"/>
            <a:stretch/>
          </p:blipFill>
          <p:spPr bwMode="auto">
            <a:xfrm>
              <a:off x="626899" y="1806941"/>
              <a:ext cx="1069926" cy="923441"/>
            </a:xfrm>
            <a:prstGeom prst="rect">
              <a:avLst/>
            </a:prstGeom>
            <a:noFill/>
            <a:extLst>
              <a:ext uri="{909E8E84-426E-40DD-AFC4-6F175D3DCCD1}">
                <a14:hiddenFill xmlns:a14="http://schemas.microsoft.com/office/drawing/2010/main">
                  <a:solidFill>
                    <a:srgbClr val="FFFFFF"/>
                  </a:solidFill>
                </a14:hiddenFill>
              </a:ext>
            </a:extLst>
          </p:spPr>
        </p:pic>
      </p:grpSp>
      <p:sp>
        <p:nvSpPr>
          <p:cNvPr id="15" name="CaixaDeTexto 14"/>
          <p:cNvSpPr txBox="1"/>
          <p:nvPr/>
        </p:nvSpPr>
        <p:spPr>
          <a:xfrm>
            <a:off x="92147" y="6247992"/>
            <a:ext cx="2023731" cy="500137"/>
          </a:xfrm>
          <a:prstGeom prst="rect">
            <a:avLst/>
          </a:prstGeom>
          <a:noFill/>
        </p:spPr>
        <p:txBody>
          <a:bodyPr wrap="square" rtlCol="0">
            <a:spAutoFit/>
          </a:bodyPr>
          <a:lstStyle/>
          <a:p>
            <a:pPr algn="ctr"/>
            <a:r>
              <a:rPr lang="pt-BR" sz="1000" dirty="0" err="1">
                <a:latin typeface="Berlin Sans FB Demi" panose="020E0802020502020306" pitchFamily="34" charset="0"/>
              </a:rPr>
              <a:t>Backlog</a:t>
            </a:r>
            <a:r>
              <a:rPr lang="pt-BR" sz="1000" dirty="0">
                <a:latin typeface="Berlin Sans FB Demi" panose="020E0802020502020306" pitchFamily="34" charset="0"/>
              </a:rPr>
              <a:t> do Produto</a:t>
            </a:r>
            <a:r>
              <a:rPr lang="pt-BR" sz="1050" b="1" dirty="0">
                <a:solidFill>
                  <a:srgbClr val="C00000"/>
                </a:solidFill>
                <a:latin typeface="Berlin Sans FB Demi" panose="020E0802020502020306" pitchFamily="34" charset="0"/>
              </a:rPr>
              <a:t>*</a:t>
            </a:r>
          </a:p>
          <a:p>
            <a:pPr algn="ctr"/>
            <a:r>
              <a:rPr lang="pt-BR" sz="800" b="1" dirty="0">
                <a:solidFill>
                  <a:srgbClr val="C00000"/>
                </a:solidFill>
                <a:latin typeface="Berlin Sans FB Demi" panose="020E0802020502020306" pitchFamily="34" charset="0"/>
              </a:rPr>
              <a:t>(lista priorizada </a:t>
            </a:r>
          </a:p>
          <a:p>
            <a:pPr algn="ctr"/>
            <a:r>
              <a:rPr lang="pt-BR" sz="800" b="1" dirty="0">
                <a:solidFill>
                  <a:srgbClr val="C00000"/>
                </a:solidFill>
                <a:latin typeface="Berlin Sans FB Demi" panose="020E0802020502020306" pitchFamily="34" charset="0"/>
              </a:rPr>
              <a:t>dos requisitos)</a:t>
            </a:r>
          </a:p>
        </p:txBody>
      </p:sp>
      <p:pic>
        <p:nvPicPr>
          <p:cNvPr id="17" name="Imagem 3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711049" y="4182394"/>
            <a:ext cx="1191086" cy="833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CaixaDeTexto 18"/>
          <p:cNvSpPr txBox="1"/>
          <p:nvPr/>
        </p:nvSpPr>
        <p:spPr>
          <a:xfrm>
            <a:off x="2339145" y="4961443"/>
            <a:ext cx="1827927" cy="253916"/>
          </a:xfrm>
          <a:prstGeom prst="rect">
            <a:avLst/>
          </a:prstGeom>
          <a:noFill/>
        </p:spPr>
        <p:txBody>
          <a:bodyPr wrap="square" rtlCol="0">
            <a:spAutoFit/>
          </a:bodyPr>
          <a:lstStyle/>
          <a:p>
            <a:pPr algn="ctr"/>
            <a:r>
              <a:rPr lang="pt-BR" sz="900" b="1" dirty="0">
                <a:latin typeface="Arial" panose="020B0604020202020204" pitchFamily="34" charset="0"/>
                <a:cs typeface="Arial" panose="020B0604020202020204" pitchFamily="34" charset="0"/>
              </a:rPr>
              <a:t>Time de Desenvolvimento</a:t>
            </a:r>
            <a:r>
              <a:rPr lang="pt-BR" sz="1000" b="1" dirty="0">
                <a:solidFill>
                  <a:srgbClr val="C00000"/>
                </a:solidFill>
                <a:latin typeface="Arial" panose="020B0604020202020204" pitchFamily="34" charset="0"/>
                <a:cs typeface="Arial" panose="020B0604020202020204" pitchFamily="34" charset="0"/>
              </a:rPr>
              <a:t>*</a:t>
            </a:r>
          </a:p>
        </p:txBody>
      </p:sp>
      <p:grpSp>
        <p:nvGrpSpPr>
          <p:cNvPr id="50" name="Grupo 49"/>
          <p:cNvGrpSpPr/>
          <p:nvPr/>
        </p:nvGrpSpPr>
        <p:grpSpPr>
          <a:xfrm>
            <a:off x="-21266" y="4692639"/>
            <a:ext cx="2229294" cy="1573860"/>
            <a:chOff x="-21266" y="4692639"/>
            <a:chExt cx="2229294" cy="1573860"/>
          </a:xfrm>
        </p:grpSpPr>
        <p:pic>
          <p:nvPicPr>
            <p:cNvPr id="13"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5194" t="54881" r="79109" b="21303"/>
            <a:stretch/>
          </p:blipFill>
          <p:spPr bwMode="auto">
            <a:xfrm>
              <a:off x="573734" y="5343058"/>
              <a:ext cx="1069926" cy="92344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t="21381" r="75620" b="66194"/>
            <a:stretch/>
          </p:blipFill>
          <p:spPr bwMode="auto">
            <a:xfrm>
              <a:off x="-21266" y="4692639"/>
              <a:ext cx="2229294" cy="64638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3" name="Grupo 32"/>
          <p:cNvGrpSpPr/>
          <p:nvPr/>
        </p:nvGrpSpPr>
        <p:grpSpPr>
          <a:xfrm>
            <a:off x="1664927" y="5347809"/>
            <a:ext cx="1802158" cy="884111"/>
            <a:chOff x="1664927" y="5347809"/>
            <a:chExt cx="1802158" cy="884111"/>
          </a:xfrm>
        </p:grpSpPr>
        <p:pic>
          <p:nvPicPr>
            <p:cNvPr id="16"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21589" t="53973" r="62015" b="26384"/>
            <a:stretch/>
          </p:blipFill>
          <p:spPr bwMode="auto">
            <a:xfrm>
              <a:off x="2169912" y="5347809"/>
              <a:ext cx="1297173" cy="884111"/>
            </a:xfrm>
            <a:prstGeom prst="rect">
              <a:avLst/>
            </a:prstGeom>
            <a:noFill/>
            <a:extLst>
              <a:ext uri="{909E8E84-426E-40DD-AFC4-6F175D3DCCD1}">
                <a14:hiddenFill xmlns:a14="http://schemas.microsoft.com/office/drawing/2010/main">
                  <a:solidFill>
                    <a:srgbClr val="FFFFFF"/>
                  </a:solidFill>
                </a14:hiddenFill>
              </a:ext>
            </a:extLst>
          </p:spPr>
        </p:pic>
        <p:sp>
          <p:nvSpPr>
            <p:cNvPr id="4" name="Seta para a direita 3"/>
            <p:cNvSpPr/>
            <p:nvPr/>
          </p:nvSpPr>
          <p:spPr>
            <a:xfrm>
              <a:off x="1664927" y="5603012"/>
              <a:ext cx="450952" cy="373703"/>
            </a:xfrm>
            <a:prstGeom prst="rightArrow">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36" name="Grupo 35"/>
          <p:cNvGrpSpPr/>
          <p:nvPr/>
        </p:nvGrpSpPr>
        <p:grpSpPr>
          <a:xfrm>
            <a:off x="3400278" y="5466138"/>
            <a:ext cx="1464588" cy="637690"/>
            <a:chOff x="3400278" y="5466138"/>
            <a:chExt cx="1464588" cy="637690"/>
          </a:xfrm>
        </p:grpSpPr>
        <p:pic>
          <p:nvPicPr>
            <p:cNvPr id="21"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38915" t="53705" r="50000" b="34036"/>
            <a:stretch/>
          </p:blipFill>
          <p:spPr bwMode="auto">
            <a:xfrm>
              <a:off x="3851229" y="5466138"/>
              <a:ext cx="1013637" cy="637690"/>
            </a:xfrm>
            <a:prstGeom prst="rect">
              <a:avLst/>
            </a:prstGeom>
            <a:noFill/>
            <a:extLst>
              <a:ext uri="{909E8E84-426E-40DD-AFC4-6F175D3DCCD1}">
                <a14:hiddenFill xmlns:a14="http://schemas.microsoft.com/office/drawing/2010/main">
                  <a:solidFill>
                    <a:srgbClr val="FFFFFF"/>
                  </a:solidFill>
                </a14:hiddenFill>
              </a:ext>
            </a:extLst>
          </p:spPr>
        </p:pic>
        <p:sp>
          <p:nvSpPr>
            <p:cNvPr id="22" name="Seta para a direita 21"/>
            <p:cNvSpPr/>
            <p:nvPr/>
          </p:nvSpPr>
          <p:spPr>
            <a:xfrm>
              <a:off x="3400278" y="5598132"/>
              <a:ext cx="450952" cy="373703"/>
            </a:xfrm>
            <a:prstGeom prst="rightArrow">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pic>
        <p:nvPicPr>
          <p:cNvPr id="23"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49612" t="31328" r="28992" b="36518"/>
          <a:stretch/>
        </p:blipFill>
        <p:spPr bwMode="auto">
          <a:xfrm>
            <a:off x="4864866" y="4304130"/>
            <a:ext cx="1956391" cy="1672586"/>
          </a:xfrm>
          <a:prstGeom prst="rect">
            <a:avLst/>
          </a:prstGeom>
          <a:noFill/>
          <a:extLst>
            <a:ext uri="{909E8E84-426E-40DD-AFC4-6F175D3DCCD1}">
              <a14:hiddenFill xmlns:a14="http://schemas.microsoft.com/office/drawing/2010/main">
                <a:solidFill>
                  <a:srgbClr val="FFFFFF"/>
                </a:solidFill>
              </a14:hiddenFill>
            </a:ext>
          </a:extLst>
        </p:spPr>
      </p:pic>
      <p:sp>
        <p:nvSpPr>
          <p:cNvPr id="5" name="Elipse 4"/>
          <p:cNvSpPr/>
          <p:nvPr/>
        </p:nvSpPr>
        <p:spPr>
          <a:xfrm>
            <a:off x="6071663" y="3901222"/>
            <a:ext cx="1158472" cy="5008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8" name="Grupo 7"/>
          <p:cNvGrpSpPr/>
          <p:nvPr/>
        </p:nvGrpSpPr>
        <p:grpSpPr>
          <a:xfrm>
            <a:off x="6116732" y="5595555"/>
            <a:ext cx="1267319" cy="773837"/>
            <a:chOff x="6265594" y="5584922"/>
            <a:chExt cx="1267319" cy="773837"/>
          </a:xfrm>
        </p:grpSpPr>
        <p:sp>
          <p:nvSpPr>
            <p:cNvPr id="26" name="Elipse 25"/>
            <p:cNvSpPr/>
            <p:nvPr/>
          </p:nvSpPr>
          <p:spPr>
            <a:xfrm>
              <a:off x="6677239" y="5584922"/>
              <a:ext cx="855674" cy="5008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7" name="Elipse 26"/>
            <p:cNvSpPr/>
            <p:nvPr/>
          </p:nvSpPr>
          <p:spPr>
            <a:xfrm>
              <a:off x="6499520" y="5728404"/>
              <a:ext cx="855674" cy="5008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9" name="Elipse 28"/>
            <p:cNvSpPr/>
            <p:nvPr/>
          </p:nvSpPr>
          <p:spPr>
            <a:xfrm>
              <a:off x="6265594" y="5857943"/>
              <a:ext cx="855674" cy="50081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pic>
        <p:nvPicPr>
          <p:cNvPr id="30"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63073" t="21054" r="23677" b="60026"/>
          <a:stretch/>
        </p:blipFill>
        <p:spPr bwMode="auto">
          <a:xfrm>
            <a:off x="6103562" y="3774391"/>
            <a:ext cx="1211634" cy="984217"/>
          </a:xfrm>
          <a:prstGeom prst="rect">
            <a:avLst/>
          </a:prstGeom>
          <a:noFill/>
          <a:extLst>
            <a:ext uri="{909E8E84-426E-40DD-AFC4-6F175D3DCCD1}">
              <a14:hiddenFill xmlns:a14="http://schemas.microsoft.com/office/drawing/2010/main">
                <a:solidFill>
                  <a:srgbClr val="FFFFFF"/>
                </a:solidFill>
              </a14:hiddenFill>
            </a:ext>
          </a:extLst>
        </p:spPr>
      </p:pic>
      <p:pic>
        <p:nvPicPr>
          <p:cNvPr id="31" name="Imagem 2"/>
          <p:cNvPicPr>
            <a:picLocks noChangeAspect="1"/>
          </p:cNvPicPr>
          <p:nvPr/>
        </p:nvPicPr>
        <p:blipFill>
          <a:blip r:embed="rId6">
            <a:extLst>
              <a:ext uri="{28A0092B-C50C-407E-A947-70E740481C1C}">
                <a14:useLocalDpi xmlns:a14="http://schemas.microsoft.com/office/drawing/2010/main" val="0"/>
              </a:ext>
            </a:extLst>
          </a:blip>
          <a:srcRect l="32819" r="28133" b="7977"/>
          <a:stretch>
            <a:fillRect/>
          </a:stretch>
        </p:blipFill>
        <p:spPr bwMode="auto">
          <a:xfrm flipH="1">
            <a:off x="4494829" y="4209195"/>
            <a:ext cx="333285" cy="821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CaixaDeTexto 31"/>
          <p:cNvSpPr txBox="1"/>
          <p:nvPr/>
        </p:nvSpPr>
        <p:spPr>
          <a:xfrm>
            <a:off x="3778129" y="4970933"/>
            <a:ext cx="1827927" cy="253916"/>
          </a:xfrm>
          <a:prstGeom prst="rect">
            <a:avLst/>
          </a:prstGeom>
          <a:noFill/>
        </p:spPr>
        <p:txBody>
          <a:bodyPr wrap="square" rtlCol="0">
            <a:spAutoFit/>
          </a:bodyPr>
          <a:lstStyle/>
          <a:p>
            <a:pPr algn="ctr"/>
            <a:r>
              <a:rPr lang="pt-BR" sz="900" b="1" dirty="0" err="1">
                <a:latin typeface="Arial" panose="020B0604020202020204" pitchFamily="34" charset="0"/>
                <a:cs typeface="Arial" panose="020B0604020202020204" pitchFamily="34" charset="0"/>
              </a:rPr>
              <a:t>Scrum</a:t>
            </a:r>
            <a:r>
              <a:rPr lang="pt-BR" sz="900" b="1" dirty="0">
                <a:latin typeface="Arial" panose="020B0604020202020204" pitchFamily="34" charset="0"/>
                <a:cs typeface="Arial" panose="020B0604020202020204" pitchFamily="34" charset="0"/>
              </a:rPr>
              <a:t> Master</a:t>
            </a:r>
            <a:r>
              <a:rPr lang="pt-BR" sz="1000" b="1" dirty="0">
                <a:solidFill>
                  <a:srgbClr val="C00000"/>
                </a:solidFill>
                <a:latin typeface="Arial" panose="020B0604020202020204" pitchFamily="34" charset="0"/>
                <a:cs typeface="Arial" panose="020B0604020202020204" pitchFamily="34" charset="0"/>
              </a:rPr>
              <a:t>*</a:t>
            </a:r>
          </a:p>
        </p:txBody>
      </p:sp>
      <p:pic>
        <p:nvPicPr>
          <p:cNvPr id="37"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63415" t="51528" r="9642" b="34082"/>
          <a:stretch/>
        </p:blipFill>
        <p:spPr bwMode="auto">
          <a:xfrm>
            <a:off x="6116733" y="5347808"/>
            <a:ext cx="2463742" cy="748563"/>
          </a:xfrm>
          <a:prstGeom prst="rect">
            <a:avLst/>
          </a:prstGeom>
          <a:noFill/>
          <a:extLst>
            <a:ext uri="{909E8E84-426E-40DD-AFC4-6F175D3DCCD1}">
              <a14:hiddenFill xmlns:a14="http://schemas.microsoft.com/office/drawing/2010/main">
                <a:solidFill>
                  <a:srgbClr val="FFFFFF"/>
                </a:solidFill>
              </a14:hiddenFill>
            </a:ext>
          </a:extLst>
        </p:spPr>
      </p:pic>
      <p:grpSp>
        <p:nvGrpSpPr>
          <p:cNvPr id="51" name="Grupo 50"/>
          <p:cNvGrpSpPr/>
          <p:nvPr/>
        </p:nvGrpSpPr>
        <p:grpSpPr>
          <a:xfrm>
            <a:off x="5411960" y="2852719"/>
            <a:ext cx="1701209" cy="949039"/>
            <a:chOff x="5411960" y="2852719"/>
            <a:chExt cx="1701209" cy="949039"/>
          </a:xfrm>
        </p:grpSpPr>
        <p:pic>
          <p:nvPicPr>
            <p:cNvPr id="46082" name="Picture 2" descr="Resultado de imagem para metodologia scrum"/>
            <p:cNvPicPr>
              <a:picLocks noChangeAspect="1" noChangeArrowheads="1"/>
            </p:cNvPicPr>
            <p:nvPr/>
          </p:nvPicPr>
          <p:blipFill rotWithShape="1">
            <a:blip r:embed="rId3">
              <a:extLst>
                <a:ext uri="{28A0092B-C50C-407E-A947-70E740481C1C}">
                  <a14:useLocalDpi xmlns:a14="http://schemas.microsoft.com/office/drawing/2010/main" val="0"/>
                </a:ext>
              </a:extLst>
            </a:blip>
            <a:srcRect l="61735" t="3263" r="26182" b="88301"/>
            <a:stretch/>
          </p:blipFill>
          <p:spPr bwMode="auto">
            <a:xfrm>
              <a:off x="5798209" y="2852719"/>
              <a:ext cx="1104898" cy="438862"/>
            </a:xfrm>
            <a:prstGeom prst="rect">
              <a:avLst/>
            </a:prstGeom>
            <a:noFill/>
            <a:extLst>
              <a:ext uri="{909E8E84-426E-40DD-AFC4-6F175D3DCCD1}">
                <a14:hiddenFill xmlns:a14="http://schemas.microsoft.com/office/drawing/2010/main">
                  <a:solidFill>
                    <a:srgbClr val="FFFFFF"/>
                  </a:solidFill>
                </a14:hiddenFill>
              </a:ext>
            </a:extLst>
          </p:spPr>
        </p:pic>
        <p:sp>
          <p:nvSpPr>
            <p:cNvPr id="38" name="CaixaDeTexto 37"/>
            <p:cNvSpPr txBox="1"/>
            <p:nvPr/>
          </p:nvSpPr>
          <p:spPr>
            <a:xfrm>
              <a:off x="5411960" y="3216983"/>
              <a:ext cx="1701209" cy="584775"/>
            </a:xfrm>
            <a:prstGeom prst="rect">
              <a:avLst/>
            </a:prstGeom>
            <a:noFill/>
          </p:spPr>
          <p:txBody>
            <a:bodyPr wrap="square" rtlCol="0">
              <a:spAutoFit/>
            </a:bodyPr>
            <a:lstStyle/>
            <a:p>
              <a:pPr algn="ctr"/>
              <a:r>
                <a:rPr lang="pt-BR" sz="1050" dirty="0">
                  <a:latin typeface="Berlin Sans FB Demi" panose="020E0802020502020306" pitchFamily="34" charset="0"/>
                </a:rPr>
                <a:t>Gráfico </a:t>
              </a:r>
            </a:p>
            <a:p>
              <a:pPr algn="ctr"/>
              <a:r>
                <a:rPr lang="pt-BR" sz="1050" dirty="0" err="1">
                  <a:latin typeface="Berlin Sans FB Demi" panose="020E0802020502020306" pitchFamily="34" charset="0"/>
                </a:rPr>
                <a:t>Burndown</a:t>
              </a:r>
              <a:endParaRPr lang="pt-BR" sz="1050" dirty="0">
                <a:latin typeface="Berlin Sans FB Demi" panose="020E0802020502020306" pitchFamily="34" charset="0"/>
              </a:endParaRPr>
            </a:p>
            <a:p>
              <a:pPr algn="ctr"/>
              <a:r>
                <a:rPr lang="pt-BR" sz="1100" b="1" dirty="0">
                  <a:solidFill>
                    <a:srgbClr val="C00000"/>
                  </a:solidFill>
                  <a:latin typeface="Berlin Sans FB Demi" panose="020E0802020502020306" pitchFamily="34" charset="0"/>
                </a:rPr>
                <a:t>**</a:t>
              </a:r>
            </a:p>
          </p:txBody>
        </p:sp>
      </p:grpSp>
      <p:sp>
        <p:nvSpPr>
          <p:cNvPr id="25" name="CaixaDeTexto 24"/>
          <p:cNvSpPr txBox="1"/>
          <p:nvPr/>
        </p:nvSpPr>
        <p:spPr>
          <a:xfrm>
            <a:off x="4833835" y="5939936"/>
            <a:ext cx="2550216" cy="507831"/>
          </a:xfrm>
          <a:prstGeom prst="rect">
            <a:avLst/>
          </a:prstGeom>
          <a:solidFill>
            <a:schemeClr val="bg1"/>
          </a:solidFill>
          <a:ln>
            <a:solidFill>
              <a:schemeClr val="bg1"/>
            </a:solidFill>
          </a:ln>
        </p:spPr>
        <p:txBody>
          <a:bodyPr wrap="square" rtlCol="0">
            <a:spAutoFit/>
          </a:bodyPr>
          <a:lstStyle/>
          <a:p>
            <a:pPr algn="ctr"/>
            <a:r>
              <a:rPr lang="pt-BR" sz="900" b="1" dirty="0">
                <a:latin typeface="Arial" panose="020B0604020202020204" pitchFamily="34" charset="0"/>
                <a:cs typeface="Arial" panose="020B0604020202020204" pitchFamily="34" charset="0"/>
              </a:rPr>
              <a:t>Data de Entrega e </a:t>
            </a:r>
            <a:br>
              <a:rPr lang="pt-BR" sz="900" b="1" dirty="0">
                <a:latin typeface="Arial" panose="020B0604020202020204" pitchFamily="34" charset="0"/>
                <a:cs typeface="Arial" panose="020B0604020202020204" pitchFamily="34" charset="0"/>
              </a:rPr>
            </a:br>
            <a:r>
              <a:rPr lang="pt-BR" sz="900" b="1" dirty="0" err="1">
                <a:latin typeface="Arial" panose="020B0604020202020204" pitchFamily="34" charset="0"/>
                <a:cs typeface="Arial" panose="020B0604020202020204" pitchFamily="34" charset="0"/>
              </a:rPr>
              <a:t>Backlog</a:t>
            </a:r>
            <a:r>
              <a:rPr lang="pt-BR" sz="900" b="1" dirty="0">
                <a:latin typeface="Arial" panose="020B0604020202020204" pitchFamily="34" charset="0"/>
                <a:cs typeface="Arial" panose="020B0604020202020204" pitchFamily="34" charset="0"/>
              </a:rPr>
              <a:t> do Sprint não sofrem alterações após o Início do Sprint</a:t>
            </a:r>
            <a:endParaRPr lang="pt-BR" sz="1000" b="1" dirty="0">
              <a:solidFill>
                <a:srgbClr val="C00000"/>
              </a:solidFill>
              <a:latin typeface="Arial" panose="020B0604020202020204" pitchFamily="34" charset="0"/>
              <a:cs typeface="Arial" panose="020B0604020202020204" pitchFamily="34" charset="0"/>
            </a:endParaRPr>
          </a:p>
        </p:txBody>
      </p:sp>
      <p:sp>
        <p:nvSpPr>
          <p:cNvPr id="40" name="CaixaDeTexto 39"/>
          <p:cNvSpPr txBox="1"/>
          <p:nvPr/>
        </p:nvSpPr>
        <p:spPr>
          <a:xfrm>
            <a:off x="7344533" y="5966450"/>
            <a:ext cx="1701209" cy="261610"/>
          </a:xfrm>
          <a:prstGeom prst="rect">
            <a:avLst/>
          </a:prstGeom>
          <a:noFill/>
        </p:spPr>
        <p:txBody>
          <a:bodyPr wrap="square" rtlCol="0">
            <a:spAutoFit/>
          </a:bodyPr>
          <a:lstStyle/>
          <a:p>
            <a:pPr algn="ctr"/>
            <a:r>
              <a:rPr lang="pt-BR" sz="1050" dirty="0">
                <a:latin typeface="Berlin Sans FB Demi" panose="020E0802020502020306" pitchFamily="34" charset="0"/>
              </a:rPr>
              <a:t>Trabalho Pronto</a:t>
            </a:r>
            <a:r>
              <a:rPr lang="pt-BR" sz="1100" b="1" dirty="0">
                <a:solidFill>
                  <a:srgbClr val="C00000"/>
                </a:solidFill>
                <a:latin typeface="Berlin Sans FB Demi" panose="020E0802020502020306" pitchFamily="34" charset="0"/>
              </a:rPr>
              <a:t>**</a:t>
            </a:r>
          </a:p>
        </p:txBody>
      </p:sp>
      <p:sp>
        <p:nvSpPr>
          <p:cNvPr id="41" name="CaixaDeTexto 40"/>
          <p:cNvSpPr txBox="1"/>
          <p:nvPr/>
        </p:nvSpPr>
        <p:spPr>
          <a:xfrm>
            <a:off x="7405317" y="5151694"/>
            <a:ext cx="1701209" cy="261610"/>
          </a:xfrm>
          <a:prstGeom prst="rect">
            <a:avLst/>
          </a:prstGeom>
          <a:noFill/>
        </p:spPr>
        <p:txBody>
          <a:bodyPr wrap="square" rtlCol="0">
            <a:spAutoFit/>
          </a:bodyPr>
          <a:lstStyle/>
          <a:p>
            <a:pPr algn="ctr"/>
            <a:r>
              <a:rPr lang="pt-BR" sz="1050" dirty="0">
                <a:latin typeface="Berlin Sans FB Demi" panose="020E0802020502020306" pitchFamily="34" charset="0"/>
              </a:rPr>
              <a:t>Revisão do Sprint</a:t>
            </a:r>
            <a:r>
              <a:rPr lang="pt-BR" sz="1100" b="1" dirty="0">
                <a:solidFill>
                  <a:srgbClr val="C00000"/>
                </a:solidFill>
                <a:latin typeface="Berlin Sans FB Demi" panose="020E0802020502020306" pitchFamily="34" charset="0"/>
              </a:rPr>
              <a:t>***</a:t>
            </a:r>
          </a:p>
        </p:txBody>
      </p:sp>
      <p:grpSp>
        <p:nvGrpSpPr>
          <p:cNvPr id="53" name="Grupo 52"/>
          <p:cNvGrpSpPr/>
          <p:nvPr/>
        </p:nvGrpSpPr>
        <p:grpSpPr>
          <a:xfrm>
            <a:off x="7479747" y="4757982"/>
            <a:ext cx="935868" cy="493002"/>
            <a:chOff x="7479747" y="4757982"/>
            <a:chExt cx="935868" cy="493002"/>
          </a:xfrm>
        </p:grpSpPr>
        <p:pic>
          <p:nvPicPr>
            <p:cNvPr id="56" name="Imagem 33"/>
            <p:cNvPicPr>
              <a:picLocks noChangeAspect="1"/>
            </p:cNvPicPr>
            <p:nvPr/>
          </p:nvPicPr>
          <p:blipFill rotWithShape="1">
            <a:blip r:embed="rId4">
              <a:extLst>
                <a:ext uri="{28A0092B-C50C-407E-A947-70E740481C1C}">
                  <a14:useLocalDpi xmlns:a14="http://schemas.microsoft.com/office/drawing/2010/main" val="0"/>
                </a:ext>
              </a:extLst>
            </a:blip>
            <a:srcRect l="1487" r="22716"/>
            <a:stretch/>
          </p:blipFill>
          <p:spPr bwMode="auto">
            <a:xfrm flipH="1">
              <a:off x="7479747" y="4774142"/>
              <a:ext cx="310861" cy="476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Imagem 3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22277" y="4757982"/>
              <a:ext cx="693338" cy="485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43" name="Imagem 2"/>
          <p:cNvPicPr>
            <a:picLocks noChangeAspect="1"/>
          </p:cNvPicPr>
          <p:nvPr/>
        </p:nvPicPr>
        <p:blipFill>
          <a:blip r:embed="rId6">
            <a:extLst>
              <a:ext uri="{28A0092B-C50C-407E-A947-70E740481C1C}">
                <a14:useLocalDpi xmlns:a14="http://schemas.microsoft.com/office/drawing/2010/main" val="0"/>
              </a:ext>
            </a:extLst>
          </a:blip>
          <a:srcRect l="32819" r="28133" b="7977"/>
          <a:stretch>
            <a:fillRect/>
          </a:stretch>
        </p:blipFill>
        <p:spPr bwMode="auto">
          <a:xfrm>
            <a:off x="8468065" y="4892396"/>
            <a:ext cx="168943" cy="315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CaixaDeTexto 43"/>
          <p:cNvSpPr txBox="1"/>
          <p:nvPr/>
        </p:nvSpPr>
        <p:spPr>
          <a:xfrm>
            <a:off x="7315197" y="6587563"/>
            <a:ext cx="1822514" cy="261610"/>
          </a:xfrm>
          <a:prstGeom prst="rect">
            <a:avLst/>
          </a:prstGeom>
          <a:noFill/>
        </p:spPr>
        <p:txBody>
          <a:bodyPr wrap="square" rtlCol="0">
            <a:spAutoFit/>
          </a:bodyPr>
          <a:lstStyle/>
          <a:p>
            <a:pPr algn="ctr"/>
            <a:r>
              <a:rPr lang="pt-BR" sz="1050" dirty="0">
                <a:latin typeface="Berlin Sans FB Demi" panose="020E0802020502020306" pitchFamily="34" charset="0"/>
              </a:rPr>
              <a:t>Retrospectiva do Sprint</a:t>
            </a:r>
            <a:r>
              <a:rPr lang="pt-BR" sz="1100" b="1" dirty="0">
                <a:solidFill>
                  <a:srgbClr val="C00000"/>
                </a:solidFill>
                <a:latin typeface="Berlin Sans FB Demi" panose="020E0802020502020306" pitchFamily="34" charset="0"/>
              </a:rPr>
              <a:t>***</a:t>
            </a:r>
          </a:p>
        </p:txBody>
      </p:sp>
      <p:pic>
        <p:nvPicPr>
          <p:cNvPr id="45" name="Imagem 3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53461" y="6193851"/>
            <a:ext cx="693338" cy="485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Imagem 2"/>
          <p:cNvPicPr>
            <a:picLocks noChangeAspect="1"/>
          </p:cNvPicPr>
          <p:nvPr/>
        </p:nvPicPr>
        <p:blipFill>
          <a:blip r:embed="rId6">
            <a:extLst>
              <a:ext uri="{28A0092B-C50C-407E-A947-70E740481C1C}">
                <a14:useLocalDpi xmlns:a14="http://schemas.microsoft.com/office/drawing/2010/main" val="0"/>
              </a:ext>
            </a:extLst>
          </a:blip>
          <a:srcRect l="32819" r="28133" b="7977"/>
          <a:stretch>
            <a:fillRect/>
          </a:stretch>
        </p:blipFill>
        <p:spPr bwMode="auto">
          <a:xfrm>
            <a:off x="8499249" y="6328265"/>
            <a:ext cx="168943" cy="315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CaixaDeTexto 46"/>
          <p:cNvSpPr txBox="1"/>
          <p:nvPr/>
        </p:nvSpPr>
        <p:spPr>
          <a:xfrm>
            <a:off x="2733247" y="6387508"/>
            <a:ext cx="2730419" cy="461665"/>
          </a:xfrm>
          <a:prstGeom prst="rect">
            <a:avLst/>
          </a:prstGeom>
          <a:solidFill>
            <a:schemeClr val="bg1">
              <a:lumMod val="85000"/>
            </a:schemeClr>
          </a:solidFill>
          <a:ln>
            <a:solidFill>
              <a:schemeClr val="bg1">
                <a:lumMod val="75000"/>
              </a:schemeClr>
            </a:solidFill>
          </a:ln>
        </p:spPr>
        <p:txBody>
          <a:bodyPr wrap="square" rtlCol="0">
            <a:spAutoFit/>
          </a:bodyPr>
          <a:lstStyle/>
          <a:p>
            <a:pPr algn="ctr"/>
            <a:r>
              <a:rPr lang="pt-BR" sz="1400" b="1" dirty="0">
                <a:latin typeface="Arial" panose="020B0604020202020204" pitchFamily="34" charset="0"/>
                <a:cs typeface="Arial" panose="020B0604020202020204" pitchFamily="34" charset="0"/>
              </a:rPr>
              <a:t>Legenda </a:t>
            </a:r>
            <a:r>
              <a:rPr lang="pt-BR" sz="1400" b="1" dirty="0" err="1">
                <a:latin typeface="Arial" panose="020B0604020202020204" pitchFamily="34" charset="0"/>
                <a:cs typeface="Arial" panose="020B0604020202020204" pitchFamily="34" charset="0"/>
              </a:rPr>
              <a:t>Scrum</a:t>
            </a:r>
            <a:r>
              <a:rPr lang="pt-BR" sz="1400" b="1" dirty="0">
                <a:latin typeface="Arial" panose="020B0604020202020204" pitchFamily="34" charset="0"/>
                <a:cs typeface="Arial" panose="020B0604020202020204" pitchFamily="34" charset="0"/>
              </a:rPr>
              <a:t>:</a:t>
            </a:r>
          </a:p>
          <a:p>
            <a:pPr algn="ctr"/>
            <a:r>
              <a:rPr lang="pt-BR" sz="1000" b="1" dirty="0">
                <a:solidFill>
                  <a:srgbClr val="C00000"/>
                </a:solidFill>
                <a:latin typeface="Arial" panose="020B0604020202020204" pitchFamily="34" charset="0"/>
                <a:cs typeface="Arial" panose="020B0604020202020204" pitchFamily="34" charset="0"/>
              </a:rPr>
              <a:t>*</a:t>
            </a:r>
            <a:r>
              <a:rPr lang="pt-BR" sz="1000" b="1" dirty="0">
                <a:latin typeface="Arial" panose="020B0604020202020204" pitchFamily="34" charset="0"/>
                <a:cs typeface="Arial" panose="020B0604020202020204" pitchFamily="34" charset="0"/>
              </a:rPr>
              <a:t>=Papel</a:t>
            </a:r>
            <a:r>
              <a:rPr lang="pt-BR" sz="1000" b="1" dirty="0">
                <a:solidFill>
                  <a:srgbClr val="C00000"/>
                </a:solidFill>
                <a:latin typeface="Arial" panose="020B0604020202020204" pitchFamily="34" charset="0"/>
                <a:cs typeface="Arial" panose="020B0604020202020204" pitchFamily="34" charset="0"/>
              </a:rPr>
              <a:t>      </a:t>
            </a:r>
            <a:r>
              <a:rPr lang="pt-BR" sz="1000" b="1" dirty="0">
                <a:latin typeface="Arial" panose="020B0604020202020204" pitchFamily="34" charset="0"/>
                <a:cs typeface="Arial" panose="020B0604020202020204" pitchFamily="34" charset="0"/>
              </a:rPr>
              <a:t> </a:t>
            </a:r>
            <a:r>
              <a:rPr lang="pt-BR" sz="1000" b="1" dirty="0">
                <a:solidFill>
                  <a:srgbClr val="C00000"/>
                </a:solidFill>
                <a:latin typeface="Arial" panose="020B0604020202020204" pitchFamily="34" charset="0"/>
                <a:cs typeface="Arial" panose="020B0604020202020204" pitchFamily="34" charset="0"/>
              </a:rPr>
              <a:t>**</a:t>
            </a:r>
            <a:r>
              <a:rPr lang="pt-BR" sz="1000" b="1" dirty="0">
                <a:latin typeface="Arial" panose="020B0604020202020204" pitchFamily="34" charset="0"/>
                <a:cs typeface="Arial" panose="020B0604020202020204" pitchFamily="34" charset="0"/>
              </a:rPr>
              <a:t>= Artefato</a:t>
            </a:r>
            <a:r>
              <a:rPr lang="pt-BR" sz="1000" b="1" dirty="0">
                <a:solidFill>
                  <a:srgbClr val="C00000"/>
                </a:solidFill>
                <a:latin typeface="Arial" panose="020B0604020202020204" pitchFamily="34" charset="0"/>
                <a:cs typeface="Arial" panose="020B0604020202020204" pitchFamily="34" charset="0"/>
              </a:rPr>
              <a:t> </a:t>
            </a:r>
            <a:r>
              <a:rPr lang="pt-BR" sz="1000" b="1" dirty="0">
                <a:latin typeface="Arial" panose="020B0604020202020204" pitchFamily="34" charset="0"/>
                <a:cs typeface="Arial" panose="020B0604020202020204" pitchFamily="34" charset="0"/>
              </a:rPr>
              <a:t>    </a:t>
            </a:r>
            <a:r>
              <a:rPr lang="pt-BR" sz="1000" b="1" dirty="0">
                <a:solidFill>
                  <a:srgbClr val="C00000"/>
                </a:solidFill>
                <a:latin typeface="Arial" panose="020B0604020202020204" pitchFamily="34" charset="0"/>
                <a:cs typeface="Arial" panose="020B0604020202020204" pitchFamily="34" charset="0"/>
              </a:rPr>
              <a:t>***</a:t>
            </a:r>
            <a:r>
              <a:rPr lang="pt-BR" sz="1000" b="1" dirty="0">
                <a:latin typeface="Arial" panose="020B0604020202020204" pitchFamily="34" charset="0"/>
                <a:cs typeface="Arial" panose="020B0604020202020204" pitchFamily="34" charset="0"/>
              </a:rPr>
              <a:t> =Cerimônia</a:t>
            </a:r>
            <a:endParaRPr lang="pt-BR" sz="1000" b="1" dirty="0">
              <a:solidFill>
                <a:srgbClr val="C00000"/>
              </a:solidFill>
              <a:latin typeface="Arial" panose="020B0604020202020204" pitchFamily="34" charset="0"/>
              <a:cs typeface="Arial" panose="020B0604020202020204" pitchFamily="34" charset="0"/>
            </a:endParaRPr>
          </a:p>
        </p:txBody>
      </p:sp>
      <p:grpSp>
        <p:nvGrpSpPr>
          <p:cNvPr id="52" name="Grupo 51"/>
          <p:cNvGrpSpPr/>
          <p:nvPr/>
        </p:nvGrpSpPr>
        <p:grpSpPr>
          <a:xfrm>
            <a:off x="6939553" y="3030267"/>
            <a:ext cx="1553253" cy="997404"/>
            <a:chOff x="6939553" y="3030267"/>
            <a:chExt cx="1553253" cy="997404"/>
          </a:xfrm>
        </p:grpSpPr>
        <p:grpSp>
          <p:nvGrpSpPr>
            <p:cNvPr id="28" name="Grupo 27"/>
            <p:cNvGrpSpPr/>
            <p:nvPr/>
          </p:nvGrpSpPr>
          <p:grpSpPr>
            <a:xfrm>
              <a:off x="6939553" y="3030267"/>
              <a:ext cx="1553253" cy="997404"/>
              <a:chOff x="7279809" y="3306725"/>
              <a:chExt cx="1553253" cy="997404"/>
            </a:xfrm>
          </p:grpSpPr>
          <p:sp>
            <p:nvSpPr>
              <p:cNvPr id="24" name="Elipse 23"/>
              <p:cNvSpPr/>
              <p:nvPr/>
            </p:nvSpPr>
            <p:spPr>
              <a:xfrm>
                <a:off x="7279809" y="3306725"/>
                <a:ext cx="1553253" cy="99740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solidFill>
                    <a:schemeClr val="tx1"/>
                  </a:solidFill>
                </a:endParaRPr>
              </a:p>
              <a:p>
                <a:pPr algn="ctr"/>
                <a:endParaRPr lang="pt-BR" sz="1100" dirty="0">
                  <a:solidFill>
                    <a:schemeClr val="tx1"/>
                  </a:solidFill>
                </a:endParaRPr>
              </a:p>
              <a:p>
                <a:pPr algn="ctr"/>
                <a:r>
                  <a:rPr lang="pt-BR" sz="1100" b="1" dirty="0" err="1">
                    <a:solidFill>
                      <a:schemeClr val="tx1"/>
                    </a:solidFill>
                  </a:rPr>
                  <a:t>Scrum</a:t>
                </a:r>
                <a:r>
                  <a:rPr lang="pt-BR" sz="1100" b="1" dirty="0">
                    <a:solidFill>
                      <a:srgbClr val="FF0000"/>
                    </a:solidFill>
                  </a:rPr>
                  <a:t>***</a:t>
                </a:r>
              </a:p>
              <a:p>
                <a:pPr algn="ctr"/>
                <a:r>
                  <a:rPr lang="pt-BR" sz="1100" b="1" dirty="0">
                    <a:solidFill>
                      <a:schemeClr val="tx1"/>
                    </a:solidFill>
                  </a:rPr>
                  <a:t>Reunião diária</a:t>
                </a:r>
              </a:p>
            </p:txBody>
          </p:sp>
          <p:pic>
            <p:nvPicPr>
              <p:cNvPr id="34" name="Imagem 3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709766" y="3396073"/>
                <a:ext cx="693338" cy="485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Imagem 2"/>
              <p:cNvPicPr>
                <a:picLocks noChangeAspect="1"/>
              </p:cNvPicPr>
              <p:nvPr/>
            </p:nvPicPr>
            <p:blipFill>
              <a:blip r:embed="rId6">
                <a:extLst>
                  <a:ext uri="{28A0092B-C50C-407E-A947-70E740481C1C}">
                    <a14:useLocalDpi xmlns:a14="http://schemas.microsoft.com/office/drawing/2010/main" val="0"/>
                  </a:ext>
                </a:extLst>
              </a:blip>
              <a:srcRect l="32819" r="28133" b="7977"/>
              <a:stretch>
                <a:fillRect/>
              </a:stretch>
            </p:blipFill>
            <p:spPr bwMode="auto">
              <a:xfrm>
                <a:off x="8455554" y="3647849"/>
                <a:ext cx="168943" cy="315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4" name="Imagem 3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39208" y="3291581"/>
              <a:ext cx="381854" cy="476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8" name="Imagem 33"/>
          <p:cNvPicPr>
            <a:picLocks noChangeAspect="1"/>
          </p:cNvPicPr>
          <p:nvPr/>
        </p:nvPicPr>
        <p:blipFill rotWithShape="1">
          <a:blip r:embed="rId4">
            <a:extLst>
              <a:ext uri="{28A0092B-C50C-407E-A947-70E740481C1C}">
                <a14:useLocalDpi xmlns:a14="http://schemas.microsoft.com/office/drawing/2010/main" val="0"/>
              </a:ext>
            </a:extLst>
          </a:blip>
          <a:srcRect l="1487" r="22716"/>
          <a:stretch/>
        </p:blipFill>
        <p:spPr bwMode="auto">
          <a:xfrm flipH="1">
            <a:off x="7479747" y="6166579"/>
            <a:ext cx="310861" cy="476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Imagem 33"/>
          <p:cNvPicPr>
            <a:picLocks noChangeAspect="1"/>
          </p:cNvPicPr>
          <p:nvPr/>
        </p:nvPicPr>
        <p:blipFill rotWithShape="1">
          <a:blip r:embed="rId4">
            <a:extLst>
              <a:ext uri="{28A0092B-C50C-407E-A947-70E740481C1C}">
                <a14:useLocalDpi xmlns:a14="http://schemas.microsoft.com/office/drawing/2010/main" val="0"/>
              </a:ext>
            </a:extLst>
          </a:blip>
          <a:srcRect l="16668" r="16877"/>
          <a:stretch/>
        </p:blipFill>
        <p:spPr bwMode="auto">
          <a:xfrm>
            <a:off x="8562577" y="5392038"/>
            <a:ext cx="342971" cy="6444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4998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wipe(up)">
                                      <p:cBhvr>
                                        <p:cTn id="15" dur="500"/>
                                        <p:tgtEl>
                                          <p:spTgt spid="4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wipe(up)">
                                      <p:cBhvr>
                                        <p:cTn id="24" dur="500"/>
                                        <p:tgtEl>
                                          <p:spTgt spid="50"/>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nodeType="click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ipe(left)">
                                      <p:cBhvr>
                                        <p:cTn id="43" dur="500"/>
                                        <p:tgtEl>
                                          <p:spTgt spid="33"/>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wipe(down)">
                                      <p:cBhvr>
                                        <p:cTn id="48" dur="500"/>
                                        <p:tgtEl>
                                          <p:spTgt spid="3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nodeType="click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down)">
                                      <p:cBhvr>
                                        <p:cTn id="53" dur="500"/>
                                        <p:tgtEl>
                                          <p:spTgt spid="23"/>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5"/>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30"/>
                                        </p:tgtEl>
                                        <p:attrNameLst>
                                          <p:attrName>style.visibility</p:attrName>
                                        </p:attrNameLst>
                                      </p:cBhvr>
                                      <p:to>
                                        <p:strVal val="visible"/>
                                      </p:to>
                                    </p:set>
                                    <p:animEffect transition="in" filter="wipe(left)">
                                      <p:cBhvr>
                                        <p:cTn id="62" dur="500"/>
                                        <p:tgtEl>
                                          <p:spTgt spid="30"/>
                                        </p:tgtEl>
                                      </p:cBhvr>
                                    </p:animEffec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5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5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7"/>
                                        </p:tgtEl>
                                        <p:attrNameLst>
                                          <p:attrName>style.visibility</p:attrName>
                                        </p:attrNameLst>
                                      </p:cBhvr>
                                      <p:to>
                                        <p:strVal val="visible"/>
                                      </p:to>
                                    </p:set>
                                    <p:animEffect transition="in" filter="wipe(left)">
                                      <p:cBhvr>
                                        <p:cTn id="75" dur="500"/>
                                        <p:tgtEl>
                                          <p:spTgt spid="37"/>
                                        </p:tgtEl>
                                      </p:cBhvr>
                                    </p:animEffect>
                                  </p:childTnLst>
                                </p:cTn>
                              </p:par>
                              <p:par>
                                <p:cTn id="76" presetID="1" presetClass="entr" presetSubtype="0" fill="hold" grpId="0" nodeType="withEffect">
                                  <p:stCondLst>
                                    <p:cond delay="0"/>
                                  </p:stCondLst>
                                  <p:childTnLst>
                                    <p:set>
                                      <p:cBhvr>
                                        <p:cTn id="77" dur="1" fill="hold">
                                          <p:stCondLst>
                                            <p:cond delay="0"/>
                                          </p:stCondLst>
                                        </p:cTn>
                                        <p:tgtEl>
                                          <p:spTgt spid="40"/>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nodeType="clickEffect">
                                  <p:stCondLst>
                                    <p:cond delay="0"/>
                                  </p:stCondLst>
                                  <p:childTnLst>
                                    <p:set>
                                      <p:cBhvr>
                                        <p:cTn id="81" dur="1" fill="hold">
                                          <p:stCondLst>
                                            <p:cond delay="0"/>
                                          </p:stCondLst>
                                        </p:cTn>
                                        <p:tgtEl>
                                          <p:spTgt spid="59"/>
                                        </p:tgtEl>
                                        <p:attrNameLst>
                                          <p:attrName>style.visibility</p:attrName>
                                        </p:attrNameLst>
                                      </p:cBhvr>
                                      <p:to>
                                        <p:strVal val="visible"/>
                                      </p:to>
                                    </p:se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grpId="0" nodeType="clickEffect">
                                  <p:stCondLst>
                                    <p:cond delay="0"/>
                                  </p:stCondLst>
                                  <p:childTnLst>
                                    <p:set>
                                      <p:cBhvr>
                                        <p:cTn id="85" dur="1" fill="hold">
                                          <p:stCondLst>
                                            <p:cond delay="0"/>
                                          </p:stCondLst>
                                        </p:cTn>
                                        <p:tgtEl>
                                          <p:spTgt spid="41"/>
                                        </p:tgtEl>
                                        <p:attrNameLst>
                                          <p:attrName>style.visibility</p:attrName>
                                        </p:attrNameLst>
                                      </p:cBhvr>
                                      <p:to>
                                        <p:strVal val="visible"/>
                                      </p:to>
                                    </p:set>
                                  </p:childTnLst>
                                </p:cTn>
                              </p:par>
                              <p:par>
                                <p:cTn id="86" presetID="1" presetClass="entr" presetSubtype="0" fill="hold" nodeType="withEffect">
                                  <p:stCondLst>
                                    <p:cond delay="0"/>
                                  </p:stCondLst>
                                  <p:childTnLst>
                                    <p:set>
                                      <p:cBhvr>
                                        <p:cTn id="87" dur="1" fill="hold">
                                          <p:stCondLst>
                                            <p:cond delay="0"/>
                                          </p:stCondLst>
                                        </p:cTn>
                                        <p:tgtEl>
                                          <p:spTgt spid="53"/>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43"/>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44"/>
                                        </p:tgtEl>
                                        <p:attrNameLst>
                                          <p:attrName>style.visibility</p:attrName>
                                        </p:attrNameLst>
                                      </p:cBhvr>
                                      <p:to>
                                        <p:strVal val="visible"/>
                                      </p:to>
                                    </p:set>
                                  </p:childTnLst>
                                </p:cTn>
                              </p:par>
                              <p:par>
                                <p:cTn id="94" presetID="1" presetClass="entr" presetSubtype="0" fill="hold" nodeType="withEffect">
                                  <p:stCondLst>
                                    <p:cond delay="0"/>
                                  </p:stCondLst>
                                  <p:childTnLst>
                                    <p:set>
                                      <p:cBhvr>
                                        <p:cTn id="95" dur="1" fill="hold">
                                          <p:stCondLst>
                                            <p:cond delay="0"/>
                                          </p:stCondLst>
                                        </p:cTn>
                                        <p:tgtEl>
                                          <p:spTgt spid="45"/>
                                        </p:tgtEl>
                                        <p:attrNameLst>
                                          <p:attrName>style.visibility</p:attrName>
                                        </p:attrNameLst>
                                      </p:cBhvr>
                                      <p:to>
                                        <p:strVal val="visible"/>
                                      </p:to>
                                    </p:set>
                                  </p:childTnLst>
                                </p:cTn>
                              </p:par>
                              <p:par>
                                <p:cTn id="96" presetID="1" presetClass="entr" presetSubtype="0" fill="hold" nodeType="withEffect">
                                  <p:stCondLst>
                                    <p:cond delay="0"/>
                                  </p:stCondLst>
                                  <p:childTnLst>
                                    <p:set>
                                      <p:cBhvr>
                                        <p:cTn id="97" dur="1" fill="hold">
                                          <p:stCondLst>
                                            <p:cond delay="0"/>
                                          </p:stCondLst>
                                        </p:cTn>
                                        <p:tgtEl>
                                          <p:spTgt spid="46"/>
                                        </p:tgtEl>
                                        <p:attrNameLst>
                                          <p:attrName>style.visibility</p:attrName>
                                        </p:attrNameLst>
                                      </p:cBhvr>
                                      <p:to>
                                        <p:strVal val="visible"/>
                                      </p:to>
                                    </p:set>
                                  </p:childTnLst>
                                </p:cTn>
                              </p:par>
                              <p:par>
                                <p:cTn id="98" presetID="10" presetClass="entr" presetSubtype="0" fill="hold" nodeType="withEffect">
                                  <p:stCondLst>
                                    <p:cond delay="0"/>
                                  </p:stCondLst>
                                  <p:childTnLst>
                                    <p:set>
                                      <p:cBhvr>
                                        <p:cTn id="99" dur="1" fill="hold">
                                          <p:stCondLst>
                                            <p:cond delay="0"/>
                                          </p:stCondLst>
                                        </p:cTn>
                                        <p:tgtEl>
                                          <p:spTgt spid="58"/>
                                        </p:tgtEl>
                                        <p:attrNameLst>
                                          <p:attrName>style.visibility</p:attrName>
                                        </p:attrNameLst>
                                      </p:cBhvr>
                                      <p:to>
                                        <p:strVal val="visible"/>
                                      </p:to>
                                    </p:set>
                                    <p:animEffect transition="in" filter="fade">
                                      <p:cBhvr>
                                        <p:cTn id="100"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9" grpId="0"/>
      <p:bldP spid="32" grpId="0"/>
      <p:bldP spid="25" grpId="0" animBg="1"/>
      <p:bldP spid="40" grpId="0"/>
      <p:bldP spid="41" grpId="0"/>
      <p:bldP spid="44"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57200" y="-26988"/>
            <a:ext cx="8229600" cy="1143001"/>
          </a:xfrm>
        </p:spPr>
        <p:txBody>
          <a:bodyPr/>
          <a:lstStyle/>
          <a:p>
            <a:pPr eaLnBrk="1" hangingPunct="1"/>
            <a:r>
              <a:rPr lang="pt-BR" altLang="pt-BR" b="1" i="1" dirty="0" err="1">
                <a:solidFill>
                  <a:srgbClr val="9E1D0C"/>
                </a:solidFill>
              </a:rPr>
              <a:t>Backlog</a:t>
            </a:r>
            <a:endParaRPr lang="pt-BR" altLang="pt-BR" b="1" dirty="0">
              <a:solidFill>
                <a:srgbClr val="9E1D0C"/>
              </a:solidFill>
            </a:endParaRPr>
          </a:p>
        </p:txBody>
      </p:sp>
      <p:sp>
        <p:nvSpPr>
          <p:cNvPr id="37891" name="Rectangle 3"/>
          <p:cNvSpPr>
            <a:spLocks noGrp="1" noChangeArrowheads="1"/>
          </p:cNvSpPr>
          <p:nvPr>
            <p:ph idx="1"/>
          </p:nvPr>
        </p:nvSpPr>
        <p:spPr>
          <a:xfrm>
            <a:off x="457200" y="1447800"/>
            <a:ext cx="8458200" cy="5029200"/>
          </a:xfrm>
        </p:spPr>
        <p:txBody>
          <a:bodyPr/>
          <a:lstStyle/>
          <a:p>
            <a:pPr eaLnBrk="1" hangingPunct="1">
              <a:spcBef>
                <a:spcPts val="1200"/>
              </a:spcBef>
            </a:pPr>
            <a:r>
              <a:rPr lang="pt-BR" altLang="pt-BR" sz="2800" dirty="0"/>
              <a:t>Lista de </a:t>
            </a:r>
            <a:r>
              <a:rPr lang="pt-BR" altLang="pt-BR" sz="2800" b="1" dirty="0">
                <a:solidFill>
                  <a:srgbClr val="FF0000"/>
                </a:solidFill>
              </a:rPr>
              <a:t>todas as funcionalidades desejadas</a:t>
            </a:r>
          </a:p>
          <a:p>
            <a:pPr eaLnBrk="1" hangingPunct="1">
              <a:spcBef>
                <a:spcPts val="1200"/>
              </a:spcBef>
            </a:pPr>
            <a:r>
              <a:rPr lang="pt-BR" altLang="pt-BR" sz="2800" dirty="0"/>
              <a:t>É </a:t>
            </a:r>
            <a:r>
              <a:rPr lang="pt-BR" altLang="pt-BR" sz="2800" dirty="0">
                <a:solidFill>
                  <a:srgbClr val="FF0000"/>
                </a:solidFill>
              </a:rPr>
              <a:t>gerada </a:t>
            </a:r>
            <a:r>
              <a:rPr lang="pt-BR" altLang="pt-BR" sz="2800" dirty="0" err="1">
                <a:solidFill>
                  <a:srgbClr val="FF0000"/>
                </a:solidFill>
              </a:rPr>
              <a:t>incrementalmente</a:t>
            </a:r>
            <a:endParaRPr lang="pt-BR" altLang="pt-BR" sz="2800" dirty="0">
              <a:solidFill>
                <a:srgbClr val="FF0000"/>
              </a:solidFill>
            </a:endParaRPr>
          </a:p>
          <a:p>
            <a:pPr lvl="1" eaLnBrk="1" hangingPunct="1">
              <a:spcBef>
                <a:spcPts val="600"/>
              </a:spcBef>
            </a:pPr>
            <a:r>
              <a:rPr lang="pt-BR" altLang="pt-BR" sz="2400" dirty="0"/>
              <a:t>Começa pelo básico, o extra aparece com o tempo</a:t>
            </a:r>
          </a:p>
          <a:p>
            <a:pPr eaLnBrk="1" hangingPunct="1">
              <a:spcBef>
                <a:spcPts val="1200"/>
              </a:spcBef>
            </a:pPr>
            <a:r>
              <a:rPr lang="pt-BR" altLang="pt-BR" sz="2800" dirty="0"/>
              <a:t>Pode conter</a:t>
            </a:r>
          </a:p>
          <a:p>
            <a:pPr lvl="1" eaLnBrk="1" hangingPunct="1">
              <a:spcBef>
                <a:spcPts val="600"/>
              </a:spcBef>
            </a:pPr>
            <a:r>
              <a:rPr lang="pt-BR" altLang="pt-BR" sz="2400" dirty="0"/>
              <a:t>Tarefas diretas, casos de uso e histórias</a:t>
            </a:r>
          </a:p>
          <a:p>
            <a:pPr eaLnBrk="1" hangingPunct="1">
              <a:spcBef>
                <a:spcPts val="1200"/>
              </a:spcBef>
            </a:pPr>
            <a:r>
              <a:rPr lang="pt-BR" altLang="pt-BR" sz="2800" dirty="0"/>
              <a:t>A lista é </a:t>
            </a:r>
            <a:r>
              <a:rPr lang="pt-BR" altLang="pt-BR" sz="2800" dirty="0">
                <a:solidFill>
                  <a:srgbClr val="FF0000"/>
                </a:solidFill>
              </a:rPr>
              <a:t>priorizada pelo dono do projeto</a:t>
            </a:r>
          </a:p>
          <a:p>
            <a:pPr lvl="1" eaLnBrk="1" hangingPunct="1">
              <a:spcBef>
                <a:spcPts val="600"/>
              </a:spcBef>
            </a:pPr>
            <a:r>
              <a:rPr lang="pt-BR" altLang="pt-BR" sz="2400" dirty="0"/>
              <a:t>Cliente, </a:t>
            </a:r>
            <a:r>
              <a:rPr lang="pt-BR" altLang="pt-BR" sz="2400" dirty="0" err="1"/>
              <a:t>depto</a:t>
            </a:r>
            <a:r>
              <a:rPr lang="pt-BR" altLang="pt-BR" sz="2400" dirty="0"/>
              <a:t> de marketing, ...</a:t>
            </a:r>
          </a:p>
        </p:txBody>
      </p:sp>
      <p:sp>
        <p:nvSpPr>
          <p:cNvPr id="37892"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4FEA935A-0FC5-4B49-9EAD-8B8D66CD85CB}" type="slidenum">
              <a:rPr lang="pt-BR" altLang="pt-BR" sz="1400" smtClean="0">
                <a:solidFill>
                  <a:srgbClr val="FFFFFF"/>
                </a:solidFill>
                <a:latin typeface="Arial" charset="0"/>
              </a:rPr>
              <a:pPr>
                <a:spcBef>
                  <a:spcPct val="0"/>
                </a:spcBef>
                <a:buFontTx/>
                <a:buNone/>
              </a:pPr>
              <a:t>57</a:t>
            </a:fld>
            <a:endParaRPr lang="pt-BR" altLang="pt-BR" sz="1400">
              <a:solidFill>
                <a:srgbClr val="FFFFFF"/>
              </a:solidFill>
              <a:latin typeface="Arial" charset="0"/>
            </a:endParaRPr>
          </a:p>
        </p:txBody>
      </p:sp>
    </p:spTree>
    <p:extLst>
      <p:ext uri="{BB962C8B-B14F-4D97-AF65-F5344CB8AC3E}">
        <p14:creationId xmlns:p14="http://schemas.microsoft.com/office/powerpoint/2010/main" val="4012988327"/>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457200" y="115888"/>
            <a:ext cx="8229600" cy="1143000"/>
          </a:xfrm>
        </p:spPr>
        <p:txBody>
          <a:bodyPr/>
          <a:lstStyle/>
          <a:p>
            <a:pPr eaLnBrk="1" hangingPunct="1"/>
            <a:r>
              <a:rPr lang="pt-BR" altLang="pt-BR" b="1" dirty="0">
                <a:solidFill>
                  <a:srgbClr val="9E1D0C"/>
                </a:solidFill>
              </a:rPr>
              <a:t>O </a:t>
            </a:r>
            <a:r>
              <a:rPr lang="pt-BR" altLang="pt-BR" b="1" i="1" dirty="0" err="1">
                <a:solidFill>
                  <a:srgbClr val="9E1D0C"/>
                </a:solidFill>
              </a:rPr>
              <a:t>Backlog</a:t>
            </a:r>
            <a:r>
              <a:rPr lang="pt-BR" altLang="pt-BR" b="1" dirty="0">
                <a:solidFill>
                  <a:srgbClr val="9E1D0C"/>
                </a:solidFill>
              </a:rPr>
              <a:t> Inicial</a:t>
            </a:r>
          </a:p>
        </p:txBody>
      </p:sp>
      <p:sp>
        <p:nvSpPr>
          <p:cNvPr id="38915" name="Rectangle 3"/>
          <p:cNvSpPr>
            <a:spLocks noGrp="1" noChangeArrowheads="1"/>
          </p:cNvSpPr>
          <p:nvPr>
            <p:ph idx="1"/>
          </p:nvPr>
        </p:nvSpPr>
        <p:spPr>
          <a:xfrm>
            <a:off x="457200" y="1484313"/>
            <a:ext cx="8229600" cy="4916487"/>
          </a:xfrm>
        </p:spPr>
        <p:txBody>
          <a:bodyPr>
            <a:normAutofit/>
          </a:bodyPr>
          <a:lstStyle/>
          <a:p>
            <a:pPr eaLnBrk="1" hangingPunct="1"/>
            <a:r>
              <a:rPr lang="pt-BR" altLang="pt-BR" sz="2800" dirty="0"/>
              <a:t>Deve conter características que acrescentam algum valor de negócio ao produto</a:t>
            </a:r>
          </a:p>
          <a:p>
            <a:pPr eaLnBrk="1" hangingPunct="1"/>
            <a:endParaRPr lang="pt-BR" altLang="pt-BR" sz="2800" dirty="0"/>
          </a:p>
          <a:p>
            <a:pPr eaLnBrk="1" hangingPunct="1"/>
            <a:r>
              <a:rPr lang="pt-BR" altLang="pt-BR" sz="2800" dirty="0"/>
              <a:t>Novos requisitos aparecem quando o cliente vê o produto</a:t>
            </a:r>
          </a:p>
          <a:p>
            <a:pPr eaLnBrk="1" hangingPunct="1"/>
            <a:endParaRPr lang="pt-BR" altLang="pt-BR" sz="2800" dirty="0"/>
          </a:p>
          <a:p>
            <a:pPr eaLnBrk="1" hangingPunct="1"/>
            <a:r>
              <a:rPr lang="pt-BR" altLang="pt-BR" sz="2800" dirty="0"/>
              <a:t>A arquitetura do sistema surge enquanto o projeto surge e é </a:t>
            </a:r>
            <a:r>
              <a:rPr lang="pt-BR" altLang="pt-BR" sz="2800" dirty="0" err="1"/>
              <a:t>re-fatorado</a:t>
            </a:r>
            <a:endParaRPr lang="pt-BR" altLang="pt-BR" sz="2800" dirty="0"/>
          </a:p>
        </p:txBody>
      </p:sp>
      <p:sp>
        <p:nvSpPr>
          <p:cNvPr id="38916"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FC9E499F-342D-4654-B53E-AF930C96613C}" type="slidenum">
              <a:rPr lang="pt-BR" altLang="pt-BR" sz="1400" smtClean="0">
                <a:solidFill>
                  <a:srgbClr val="FFFFFF"/>
                </a:solidFill>
                <a:latin typeface="Arial" charset="0"/>
              </a:rPr>
              <a:pPr>
                <a:spcBef>
                  <a:spcPct val="0"/>
                </a:spcBef>
                <a:buFontTx/>
                <a:buNone/>
              </a:pPr>
              <a:t>58</a:t>
            </a:fld>
            <a:endParaRPr lang="pt-BR" altLang="pt-BR" sz="1400">
              <a:solidFill>
                <a:srgbClr val="FFFFFF"/>
              </a:solidFill>
              <a:latin typeface="Arial" charset="0"/>
            </a:endParaRPr>
          </a:p>
        </p:txBody>
      </p:sp>
    </p:spTree>
    <p:extLst>
      <p:ext uri="{BB962C8B-B14F-4D97-AF65-F5344CB8AC3E}">
        <p14:creationId xmlns:p14="http://schemas.microsoft.com/office/powerpoint/2010/main" val="2167137911"/>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pt-BR" altLang="pt-BR" b="1">
                <a:solidFill>
                  <a:srgbClr val="9E1D0C"/>
                </a:solidFill>
              </a:rPr>
              <a:t>Equipes</a:t>
            </a:r>
          </a:p>
        </p:txBody>
      </p:sp>
      <p:sp>
        <p:nvSpPr>
          <p:cNvPr id="39939" name="Rectangle 3"/>
          <p:cNvSpPr>
            <a:spLocks noGrp="1" noChangeArrowheads="1"/>
          </p:cNvSpPr>
          <p:nvPr>
            <p:ph idx="1"/>
          </p:nvPr>
        </p:nvSpPr>
        <p:spPr>
          <a:xfrm>
            <a:off x="457200" y="1484313"/>
            <a:ext cx="8229600" cy="4992687"/>
          </a:xfrm>
        </p:spPr>
        <p:txBody>
          <a:bodyPr/>
          <a:lstStyle/>
          <a:p>
            <a:pPr eaLnBrk="1" hangingPunct="1">
              <a:lnSpc>
                <a:spcPct val="90000"/>
              </a:lnSpc>
            </a:pPr>
            <a:r>
              <a:rPr lang="pt-BR" altLang="pt-BR" sz="2800" b="1" dirty="0">
                <a:solidFill>
                  <a:srgbClr val="FF0000"/>
                </a:solidFill>
              </a:rPr>
              <a:t>Sem nível hierárquico </a:t>
            </a:r>
            <a:r>
              <a:rPr lang="pt-BR" altLang="pt-BR" sz="2800" dirty="0"/>
              <a:t>nem papéis</a:t>
            </a:r>
          </a:p>
          <a:p>
            <a:pPr lvl="1" eaLnBrk="1" hangingPunct="1">
              <a:lnSpc>
                <a:spcPct val="90000"/>
              </a:lnSpc>
            </a:pPr>
            <a:r>
              <a:rPr lang="pt-BR" altLang="pt-BR" sz="2400" dirty="0"/>
              <a:t>Mas com várias especialidades</a:t>
            </a:r>
          </a:p>
          <a:p>
            <a:pPr lvl="1" eaLnBrk="1" hangingPunct="1">
              <a:lnSpc>
                <a:spcPct val="90000"/>
              </a:lnSpc>
            </a:pPr>
            <a:endParaRPr lang="pt-BR" altLang="pt-BR" sz="2400" dirty="0"/>
          </a:p>
          <a:p>
            <a:pPr eaLnBrk="1" hangingPunct="1">
              <a:lnSpc>
                <a:spcPct val="90000"/>
              </a:lnSpc>
            </a:pPr>
            <a:r>
              <a:rPr lang="pt-BR" altLang="pt-BR" sz="2800" dirty="0"/>
              <a:t>Estão “</a:t>
            </a:r>
            <a:r>
              <a:rPr lang="pt-BR" altLang="pt-BR" sz="2800" dirty="0">
                <a:solidFill>
                  <a:srgbClr val="FF0000"/>
                </a:solidFill>
              </a:rPr>
              <a:t>todos no mesmo barco</a:t>
            </a:r>
            <a:r>
              <a:rPr lang="pt-BR" altLang="pt-BR" sz="2800" dirty="0"/>
              <a:t>”</a:t>
            </a:r>
          </a:p>
          <a:p>
            <a:pPr eaLnBrk="1" hangingPunct="1">
              <a:lnSpc>
                <a:spcPct val="90000"/>
              </a:lnSpc>
            </a:pPr>
            <a:endParaRPr lang="pt-BR" altLang="pt-BR" sz="2800" dirty="0"/>
          </a:p>
          <a:p>
            <a:pPr eaLnBrk="1" hangingPunct="1">
              <a:lnSpc>
                <a:spcPct val="90000"/>
              </a:lnSpc>
            </a:pPr>
            <a:r>
              <a:rPr lang="pt-BR" altLang="pt-BR" sz="2800" dirty="0"/>
              <a:t>Geralmente </a:t>
            </a:r>
            <a:r>
              <a:rPr lang="pt-BR" altLang="pt-BR" sz="2800" dirty="0">
                <a:solidFill>
                  <a:srgbClr val="FF0000"/>
                </a:solidFill>
              </a:rPr>
              <a:t>equipes pequenas </a:t>
            </a:r>
            <a:r>
              <a:rPr lang="pt-BR" altLang="pt-BR" sz="2800" dirty="0"/>
              <a:t>(até 10)</a:t>
            </a:r>
          </a:p>
          <a:p>
            <a:pPr lvl="1" eaLnBrk="1" hangingPunct="1">
              <a:lnSpc>
                <a:spcPct val="90000"/>
              </a:lnSpc>
            </a:pPr>
            <a:r>
              <a:rPr lang="pt-BR" altLang="pt-BR" sz="2400" dirty="0"/>
              <a:t>Existem casos com equipes maiores ()</a:t>
            </a:r>
          </a:p>
          <a:p>
            <a:pPr lvl="1" eaLnBrk="1" hangingPunct="1">
              <a:lnSpc>
                <a:spcPct val="90000"/>
              </a:lnSpc>
            </a:pPr>
            <a:r>
              <a:rPr lang="pt-BR" altLang="pt-BR" sz="2400" dirty="0"/>
              <a:t>Pode-se utilizar </a:t>
            </a:r>
            <a:r>
              <a:rPr lang="pt-BR" altLang="pt-BR" sz="2400" i="1" dirty="0" err="1"/>
              <a:t>Scrum</a:t>
            </a:r>
            <a:r>
              <a:rPr lang="pt-BR" altLang="pt-BR" sz="2400" i="1" dirty="0"/>
              <a:t> </a:t>
            </a:r>
            <a:r>
              <a:rPr lang="pt-BR" altLang="pt-BR" sz="2400" dirty="0"/>
              <a:t>hierárquico</a:t>
            </a:r>
          </a:p>
          <a:p>
            <a:pPr lvl="1" eaLnBrk="1" hangingPunct="1">
              <a:lnSpc>
                <a:spcPct val="90000"/>
              </a:lnSpc>
            </a:pPr>
            <a:endParaRPr lang="pt-BR" altLang="pt-BR" sz="2400" dirty="0"/>
          </a:p>
          <a:p>
            <a:pPr eaLnBrk="1" hangingPunct="1">
              <a:lnSpc>
                <a:spcPct val="90000"/>
              </a:lnSpc>
            </a:pPr>
            <a:r>
              <a:rPr lang="pt-BR" altLang="pt-BR" sz="2800" b="1" u="sng" dirty="0">
                <a:solidFill>
                  <a:srgbClr val="FF0000"/>
                </a:solidFill>
              </a:rPr>
              <a:t>Comunicação</a:t>
            </a:r>
            <a:r>
              <a:rPr lang="pt-BR" altLang="pt-BR" sz="2800" dirty="0"/>
              <a:t> é essencial</a:t>
            </a:r>
          </a:p>
          <a:p>
            <a:pPr lvl="1" eaLnBrk="1" hangingPunct="1">
              <a:lnSpc>
                <a:spcPct val="90000"/>
              </a:lnSpc>
            </a:pPr>
            <a:r>
              <a:rPr lang="pt-BR" altLang="pt-BR" sz="2400" dirty="0"/>
              <a:t>Encontro </a:t>
            </a:r>
            <a:r>
              <a:rPr lang="pt-BR" altLang="pt-BR" sz="2400" i="1" dirty="0" err="1"/>
              <a:t>Scrum</a:t>
            </a:r>
            <a:r>
              <a:rPr lang="pt-BR" altLang="pt-BR" sz="2400" dirty="0"/>
              <a:t> diário</a:t>
            </a:r>
          </a:p>
        </p:txBody>
      </p:sp>
      <p:sp>
        <p:nvSpPr>
          <p:cNvPr id="3994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27D17A34-28C5-40B7-A570-96B3132910F3}" type="slidenum">
              <a:rPr lang="pt-BR" altLang="pt-BR" sz="1400" smtClean="0">
                <a:solidFill>
                  <a:srgbClr val="FFFFFF"/>
                </a:solidFill>
                <a:latin typeface="Arial" charset="0"/>
              </a:rPr>
              <a:pPr>
                <a:spcBef>
                  <a:spcPct val="0"/>
                </a:spcBef>
                <a:buFontTx/>
                <a:buNone/>
              </a:pPr>
              <a:t>59</a:t>
            </a:fld>
            <a:endParaRPr lang="pt-BR" altLang="pt-BR" sz="1400">
              <a:solidFill>
                <a:srgbClr val="FFFFFF"/>
              </a:solidFill>
              <a:latin typeface="Arial" charset="0"/>
            </a:endParaRPr>
          </a:p>
        </p:txBody>
      </p:sp>
    </p:spTree>
    <p:extLst>
      <p:ext uri="{BB962C8B-B14F-4D97-AF65-F5344CB8AC3E}">
        <p14:creationId xmlns:p14="http://schemas.microsoft.com/office/powerpoint/2010/main" val="369108465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p:cNvSpPr/>
          <p:nvPr/>
        </p:nvSpPr>
        <p:spPr>
          <a:xfrm>
            <a:off x="179511" y="413663"/>
            <a:ext cx="8568953" cy="3108543"/>
          </a:xfrm>
          <a:prstGeom prst="rect">
            <a:avLst/>
          </a:prstGeom>
        </p:spPr>
        <p:txBody>
          <a:bodyPr wrap="square">
            <a:spAutoFit/>
          </a:bodyPr>
          <a:lstStyle/>
          <a:p>
            <a:pPr algn="ctr"/>
            <a:r>
              <a:rPr lang="pt-BR" sz="4400" b="1" dirty="0">
                <a:solidFill>
                  <a:srgbClr val="0070C0"/>
                </a:solidFill>
                <a:latin typeface="Courier New" panose="02070309020205020404" pitchFamily="49" charset="0"/>
                <a:ea typeface="+mj-ea"/>
                <a:cs typeface="Courier New" panose="02070309020205020404" pitchFamily="49" charset="0"/>
              </a:rPr>
              <a:t>Processos</a:t>
            </a:r>
          </a:p>
          <a:p>
            <a:pPr algn="ctr"/>
            <a:endParaRPr lang="pt-BR" sz="2800" b="1" dirty="0">
              <a:latin typeface="Courier New" panose="02070309020205020404" pitchFamily="49" charset="0"/>
              <a:cs typeface="Courier New" panose="02070309020205020404" pitchFamily="49" charset="0"/>
            </a:endParaRPr>
          </a:p>
          <a:p>
            <a:pPr algn="just"/>
            <a:r>
              <a:rPr lang="pt-BR" sz="3200" dirty="0"/>
              <a:t>Um </a:t>
            </a:r>
            <a:r>
              <a:rPr lang="pt-BR" sz="3200" b="1" dirty="0">
                <a:solidFill>
                  <a:srgbClr val="C00000"/>
                </a:solidFill>
              </a:rPr>
              <a:t>conjunto de atividades inter-relacionadas </a:t>
            </a:r>
            <a:r>
              <a:rPr lang="pt-BR" sz="3200" dirty="0"/>
              <a:t>ou interativas, </a:t>
            </a:r>
            <a:r>
              <a:rPr lang="pt-BR" sz="3200" u="sng" dirty="0"/>
              <a:t>que transforma </a:t>
            </a:r>
            <a:r>
              <a:rPr lang="pt-BR" sz="3200" dirty="0"/>
              <a:t>insumos (entradas) em produtos (saídas) .</a:t>
            </a:r>
          </a:p>
          <a:p>
            <a:pPr algn="r"/>
            <a:r>
              <a:rPr lang="pt-BR" sz="2800" b="1" dirty="0">
                <a:latin typeface="Courier New" panose="02070309020205020404" pitchFamily="49" charset="0"/>
                <a:cs typeface="Courier New" panose="02070309020205020404" pitchFamily="49" charset="0"/>
              </a:rPr>
              <a:t>[ABNT, 2001].</a:t>
            </a:r>
          </a:p>
        </p:txBody>
      </p:sp>
      <p:graphicFrame>
        <p:nvGraphicFramePr>
          <p:cNvPr id="3" name="Diagrama 2"/>
          <p:cNvGraphicFramePr/>
          <p:nvPr>
            <p:extLst>
              <p:ext uri="{D42A27DB-BD31-4B8C-83A1-F6EECF244321}">
                <p14:modId xmlns:p14="http://schemas.microsoft.com/office/powerpoint/2010/main" val="684417862"/>
              </p:ext>
            </p:extLst>
          </p:nvPr>
        </p:nvGraphicFramePr>
        <p:xfrm>
          <a:off x="368005" y="3429000"/>
          <a:ext cx="8352928" cy="32742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92490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pt-BR" altLang="pt-BR" b="1" i="1">
                <a:solidFill>
                  <a:srgbClr val="9E1D0C"/>
                </a:solidFill>
              </a:rPr>
              <a:t>Sprint</a:t>
            </a:r>
            <a:endParaRPr lang="pt-BR" altLang="pt-BR" b="1">
              <a:solidFill>
                <a:srgbClr val="9E1D0C"/>
              </a:solidFill>
            </a:endParaRPr>
          </a:p>
        </p:txBody>
      </p:sp>
      <p:sp>
        <p:nvSpPr>
          <p:cNvPr id="40963" name="Rectangle 3"/>
          <p:cNvSpPr>
            <a:spLocks noGrp="1" noChangeArrowheads="1"/>
          </p:cNvSpPr>
          <p:nvPr>
            <p:ph idx="1"/>
          </p:nvPr>
        </p:nvSpPr>
        <p:spPr>
          <a:xfrm>
            <a:off x="533400" y="1371600"/>
            <a:ext cx="8305800" cy="5105400"/>
          </a:xfrm>
        </p:spPr>
        <p:txBody>
          <a:bodyPr>
            <a:normAutofit/>
          </a:bodyPr>
          <a:lstStyle/>
          <a:p>
            <a:pPr eaLnBrk="1" hangingPunct="1">
              <a:lnSpc>
                <a:spcPct val="90000"/>
              </a:lnSpc>
            </a:pPr>
            <a:r>
              <a:rPr lang="pt-BR" altLang="pt-BR" dirty="0"/>
              <a:t>Unidades básicas de tempo (até 30 dias)</a:t>
            </a:r>
          </a:p>
          <a:p>
            <a:pPr eaLnBrk="1" hangingPunct="1">
              <a:lnSpc>
                <a:spcPct val="90000"/>
              </a:lnSpc>
            </a:pPr>
            <a:endParaRPr lang="pt-BR" altLang="pt-BR" dirty="0"/>
          </a:p>
          <a:p>
            <a:pPr eaLnBrk="1" hangingPunct="1">
              <a:lnSpc>
                <a:spcPct val="90000"/>
              </a:lnSpc>
            </a:pPr>
            <a:r>
              <a:rPr lang="pt-BR" altLang="pt-BR" dirty="0"/>
              <a:t>Começa com um encontro </a:t>
            </a:r>
            <a:r>
              <a:rPr lang="pt-BR" altLang="pt-BR" i="1" dirty="0"/>
              <a:t>Sprint</a:t>
            </a:r>
            <a:endParaRPr lang="pt-BR" altLang="pt-BR" dirty="0"/>
          </a:p>
          <a:p>
            <a:pPr lvl="1" eaLnBrk="1" hangingPunct="1">
              <a:lnSpc>
                <a:spcPct val="90000"/>
              </a:lnSpc>
            </a:pPr>
            <a:r>
              <a:rPr lang="pt-BR" altLang="pt-BR" dirty="0"/>
              <a:t>Tarefas do </a:t>
            </a:r>
            <a:r>
              <a:rPr lang="pt-BR" altLang="pt-BR" i="1" dirty="0" err="1"/>
              <a:t>Backlog</a:t>
            </a:r>
            <a:r>
              <a:rPr lang="pt-BR" altLang="pt-BR" dirty="0"/>
              <a:t> são priorizadas</a:t>
            </a:r>
          </a:p>
          <a:p>
            <a:pPr lvl="1" eaLnBrk="1" hangingPunct="1">
              <a:lnSpc>
                <a:spcPct val="90000"/>
              </a:lnSpc>
            </a:pPr>
            <a:r>
              <a:rPr lang="pt-BR" altLang="pt-BR" dirty="0"/>
              <a:t>A equipe seleciona tarefas que podem ser completadas durante o próximo </a:t>
            </a:r>
            <a:r>
              <a:rPr lang="pt-BR" altLang="pt-BR" i="1" dirty="0"/>
              <a:t>Sprint</a:t>
            </a:r>
            <a:endParaRPr lang="pt-BR" altLang="pt-BR" dirty="0"/>
          </a:p>
          <a:p>
            <a:pPr lvl="1" eaLnBrk="1" hangingPunct="1">
              <a:lnSpc>
                <a:spcPct val="90000"/>
              </a:lnSpc>
            </a:pPr>
            <a:r>
              <a:rPr lang="pt-BR" altLang="pt-BR" dirty="0"/>
              <a:t>As mesmas podem ser quebradas para o </a:t>
            </a:r>
            <a:r>
              <a:rPr lang="pt-BR" altLang="pt-BR" i="1" dirty="0" err="1"/>
              <a:t>Backlog</a:t>
            </a:r>
            <a:r>
              <a:rPr lang="pt-BR" altLang="pt-BR" dirty="0"/>
              <a:t> do </a:t>
            </a:r>
            <a:r>
              <a:rPr lang="pt-BR" altLang="pt-BR" i="1" dirty="0"/>
              <a:t>Sprint</a:t>
            </a:r>
            <a:endParaRPr lang="pt-BR" altLang="pt-BR" dirty="0"/>
          </a:p>
          <a:p>
            <a:pPr lvl="1" eaLnBrk="1" hangingPunct="1">
              <a:lnSpc>
                <a:spcPct val="90000"/>
              </a:lnSpc>
            </a:pPr>
            <a:r>
              <a:rPr lang="pt-BR" altLang="pt-BR" dirty="0"/>
              <a:t>Cada tarefa recebe um responsável na equipe</a:t>
            </a:r>
          </a:p>
          <a:p>
            <a:pPr lvl="1" eaLnBrk="1" hangingPunct="1">
              <a:lnSpc>
                <a:spcPct val="90000"/>
              </a:lnSpc>
            </a:pPr>
            <a:r>
              <a:rPr lang="pt-BR" altLang="pt-BR" dirty="0"/>
              <a:t>Não há mudança nas tarefas durante o </a:t>
            </a:r>
            <a:r>
              <a:rPr lang="pt-BR" altLang="pt-BR" i="1" dirty="0"/>
              <a:t>Sprint</a:t>
            </a:r>
            <a:r>
              <a:rPr lang="pt-BR" altLang="pt-BR" dirty="0"/>
              <a:t> </a:t>
            </a:r>
          </a:p>
        </p:txBody>
      </p:sp>
      <p:sp>
        <p:nvSpPr>
          <p:cNvPr id="40964"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3E7CDEE5-C48F-4C5B-80E6-064CE380B00C}" type="slidenum">
              <a:rPr lang="pt-BR" altLang="pt-BR" sz="1400" smtClean="0">
                <a:solidFill>
                  <a:srgbClr val="FFFFFF"/>
                </a:solidFill>
                <a:latin typeface="Arial" charset="0"/>
              </a:rPr>
              <a:pPr>
                <a:spcBef>
                  <a:spcPct val="0"/>
                </a:spcBef>
                <a:buFontTx/>
                <a:buNone/>
              </a:pPr>
              <a:t>60</a:t>
            </a:fld>
            <a:endParaRPr lang="pt-BR" altLang="pt-BR" sz="1400">
              <a:solidFill>
                <a:srgbClr val="FFFFFF"/>
              </a:solidFill>
              <a:latin typeface="Arial" charset="0"/>
            </a:endParaRPr>
          </a:p>
        </p:txBody>
      </p:sp>
    </p:spTree>
    <p:extLst>
      <p:ext uri="{BB962C8B-B14F-4D97-AF65-F5344CB8AC3E}">
        <p14:creationId xmlns:p14="http://schemas.microsoft.com/office/powerpoint/2010/main" val="2125458729"/>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pt-BR" altLang="pt-BR" b="1">
                <a:solidFill>
                  <a:srgbClr val="9E1D0C"/>
                </a:solidFill>
              </a:rPr>
              <a:t>Encontro Scrum 1/2</a:t>
            </a:r>
          </a:p>
        </p:txBody>
      </p:sp>
      <p:sp>
        <p:nvSpPr>
          <p:cNvPr id="41987" name="Rectangle 3"/>
          <p:cNvSpPr>
            <a:spLocks noGrp="1" noChangeArrowheads="1"/>
          </p:cNvSpPr>
          <p:nvPr>
            <p:ph idx="1"/>
          </p:nvPr>
        </p:nvSpPr>
        <p:spPr>
          <a:xfrm>
            <a:off x="457200" y="1447800"/>
            <a:ext cx="8153400" cy="5029200"/>
          </a:xfrm>
        </p:spPr>
        <p:txBody>
          <a:bodyPr/>
          <a:lstStyle/>
          <a:p>
            <a:pPr eaLnBrk="1" hangingPunct="1">
              <a:lnSpc>
                <a:spcPct val="90000"/>
              </a:lnSpc>
            </a:pPr>
            <a:r>
              <a:rPr lang="pt-BR" altLang="pt-BR"/>
              <a:t>Pequenos encontros diários da equipe</a:t>
            </a:r>
          </a:p>
          <a:p>
            <a:pPr lvl="1" eaLnBrk="1" hangingPunct="1">
              <a:lnSpc>
                <a:spcPct val="90000"/>
              </a:lnSpc>
            </a:pPr>
            <a:r>
              <a:rPr lang="pt-BR" altLang="pt-BR"/>
              <a:t>geralmente pela manhã</a:t>
            </a:r>
          </a:p>
          <a:p>
            <a:pPr lvl="1" eaLnBrk="1" hangingPunct="1">
              <a:lnSpc>
                <a:spcPct val="90000"/>
              </a:lnSpc>
            </a:pPr>
            <a:endParaRPr lang="pt-BR" altLang="pt-BR"/>
          </a:p>
          <a:p>
            <a:pPr eaLnBrk="1" hangingPunct="1">
              <a:lnSpc>
                <a:spcPct val="90000"/>
              </a:lnSpc>
            </a:pPr>
            <a:r>
              <a:rPr lang="pt-BR" altLang="pt-BR"/>
              <a:t>Questões que aparecem devem ser resolvidas durante o dia e não na reunião</a:t>
            </a:r>
          </a:p>
          <a:p>
            <a:pPr eaLnBrk="1" hangingPunct="1">
              <a:lnSpc>
                <a:spcPct val="90000"/>
              </a:lnSpc>
            </a:pPr>
            <a:endParaRPr lang="pt-BR" altLang="pt-BR"/>
          </a:p>
          <a:p>
            <a:pPr eaLnBrk="1" hangingPunct="1">
              <a:lnSpc>
                <a:spcPct val="90000"/>
              </a:lnSpc>
            </a:pPr>
            <a:r>
              <a:rPr lang="pt-BR" altLang="pt-BR"/>
              <a:t>Os encontros iniciais são geralmente mais longos</a:t>
            </a:r>
          </a:p>
        </p:txBody>
      </p:sp>
      <p:sp>
        <p:nvSpPr>
          <p:cNvPr id="41988"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47D8B8AA-C302-4DF4-9757-A691924420D3}" type="slidenum">
              <a:rPr lang="pt-BR" altLang="pt-BR" sz="1400" smtClean="0">
                <a:solidFill>
                  <a:srgbClr val="FFFFFF"/>
                </a:solidFill>
                <a:latin typeface="Arial" charset="0"/>
              </a:rPr>
              <a:pPr>
                <a:spcBef>
                  <a:spcPct val="0"/>
                </a:spcBef>
                <a:buFontTx/>
                <a:buNone/>
              </a:pPr>
              <a:t>61</a:t>
            </a:fld>
            <a:endParaRPr lang="pt-BR" altLang="pt-BR" sz="1400">
              <a:solidFill>
                <a:srgbClr val="FFFFFF"/>
              </a:solidFill>
              <a:latin typeface="Arial" charset="0"/>
            </a:endParaRPr>
          </a:p>
        </p:txBody>
      </p:sp>
    </p:spTree>
    <p:extLst>
      <p:ext uri="{BB962C8B-B14F-4D97-AF65-F5344CB8AC3E}">
        <p14:creationId xmlns:p14="http://schemas.microsoft.com/office/powerpoint/2010/main" val="1910961583"/>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pt-BR" altLang="pt-BR" b="1">
                <a:solidFill>
                  <a:srgbClr val="9E1D0C"/>
                </a:solidFill>
              </a:rPr>
              <a:t>Encontro Scrum 2/2</a:t>
            </a:r>
          </a:p>
        </p:txBody>
      </p:sp>
      <p:sp>
        <p:nvSpPr>
          <p:cNvPr id="43011" name="Rectangle 3"/>
          <p:cNvSpPr>
            <a:spLocks noGrp="1" noChangeArrowheads="1"/>
          </p:cNvSpPr>
          <p:nvPr>
            <p:ph idx="1"/>
          </p:nvPr>
        </p:nvSpPr>
        <p:spPr>
          <a:xfrm>
            <a:off x="457200" y="1447800"/>
            <a:ext cx="8382000" cy="5029200"/>
          </a:xfrm>
        </p:spPr>
        <p:txBody>
          <a:bodyPr/>
          <a:lstStyle/>
          <a:p>
            <a:pPr eaLnBrk="1" hangingPunct="1">
              <a:lnSpc>
                <a:spcPct val="90000"/>
              </a:lnSpc>
            </a:pPr>
            <a:r>
              <a:rPr lang="pt-BR" altLang="pt-BR" sz="2800" dirty="0"/>
              <a:t>Questões que devem ser respondidas:</a:t>
            </a:r>
          </a:p>
          <a:p>
            <a:pPr marL="457200" lvl="1" indent="0" eaLnBrk="1" hangingPunct="1">
              <a:lnSpc>
                <a:spcPct val="90000"/>
              </a:lnSpc>
              <a:buNone/>
            </a:pPr>
            <a:r>
              <a:rPr lang="pt-BR" altLang="pt-BR" sz="2400" dirty="0"/>
              <a:t>1) O quê você fez ontem?</a:t>
            </a:r>
          </a:p>
          <a:p>
            <a:pPr marL="457200" lvl="1" indent="0" eaLnBrk="1" hangingPunct="1">
              <a:lnSpc>
                <a:spcPct val="90000"/>
              </a:lnSpc>
              <a:buNone/>
            </a:pPr>
            <a:r>
              <a:rPr lang="pt-BR" altLang="pt-BR" sz="2400" dirty="0"/>
              <a:t>2) O quê você vai fazer hoje?</a:t>
            </a:r>
          </a:p>
          <a:p>
            <a:pPr marL="457200" lvl="1" indent="0" eaLnBrk="1" hangingPunct="1">
              <a:lnSpc>
                <a:spcPct val="90000"/>
              </a:lnSpc>
              <a:buNone/>
            </a:pPr>
            <a:r>
              <a:rPr lang="pt-BR" altLang="pt-BR" sz="2400" dirty="0"/>
              <a:t>3) Quais os problemas encontrados?</a:t>
            </a:r>
          </a:p>
          <a:p>
            <a:pPr lvl="1" eaLnBrk="1" hangingPunct="1">
              <a:lnSpc>
                <a:spcPct val="90000"/>
              </a:lnSpc>
            </a:pPr>
            <a:endParaRPr lang="pt-BR" altLang="pt-BR" sz="2400" dirty="0"/>
          </a:p>
          <a:p>
            <a:pPr eaLnBrk="1" hangingPunct="1">
              <a:lnSpc>
                <a:spcPct val="90000"/>
              </a:lnSpc>
            </a:pPr>
            <a:r>
              <a:rPr lang="pt-BR" altLang="pt-BR" sz="2800" dirty="0"/>
              <a:t>Ajuda a manter as promessas</a:t>
            </a:r>
          </a:p>
          <a:p>
            <a:pPr eaLnBrk="1" hangingPunct="1">
              <a:lnSpc>
                <a:spcPct val="90000"/>
              </a:lnSpc>
            </a:pPr>
            <a:endParaRPr lang="pt-BR" altLang="pt-BR" sz="2800" dirty="0"/>
          </a:p>
          <a:p>
            <a:pPr eaLnBrk="1" hangingPunct="1">
              <a:lnSpc>
                <a:spcPct val="90000"/>
              </a:lnSpc>
            </a:pPr>
            <a:r>
              <a:rPr lang="pt-BR" altLang="pt-BR" sz="2800" dirty="0"/>
              <a:t>Evita: Como um projeto atrasa um ano?</a:t>
            </a:r>
          </a:p>
          <a:p>
            <a:pPr lvl="1" eaLnBrk="1" hangingPunct="1">
              <a:lnSpc>
                <a:spcPct val="90000"/>
              </a:lnSpc>
            </a:pPr>
            <a:r>
              <a:rPr lang="pt-BR" altLang="pt-BR" sz="2400" dirty="0"/>
              <a:t>Um dia por vez ...</a:t>
            </a:r>
          </a:p>
          <a:p>
            <a:pPr lvl="1" eaLnBrk="1" hangingPunct="1">
              <a:lnSpc>
                <a:spcPct val="90000"/>
              </a:lnSpc>
            </a:pPr>
            <a:r>
              <a:rPr lang="pt-BR" altLang="pt-BR" sz="2400" dirty="0"/>
              <a:t>Qualquer deslize pode ser corrigido de imediato</a:t>
            </a:r>
          </a:p>
        </p:txBody>
      </p:sp>
      <p:sp>
        <p:nvSpPr>
          <p:cNvPr id="43012"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F084B665-8E75-4B3D-964B-9246659C35BE}" type="slidenum">
              <a:rPr lang="pt-BR" altLang="pt-BR" sz="1400" smtClean="0">
                <a:solidFill>
                  <a:srgbClr val="FFFFFF"/>
                </a:solidFill>
                <a:latin typeface="Arial" charset="0"/>
              </a:rPr>
              <a:pPr>
                <a:spcBef>
                  <a:spcPct val="0"/>
                </a:spcBef>
                <a:buFontTx/>
                <a:buNone/>
              </a:pPr>
              <a:t>62</a:t>
            </a:fld>
            <a:endParaRPr lang="pt-BR" altLang="pt-BR" sz="1400">
              <a:solidFill>
                <a:srgbClr val="FFFFFF"/>
              </a:solidFill>
              <a:latin typeface="Arial" charset="0"/>
            </a:endParaRPr>
          </a:p>
        </p:txBody>
      </p:sp>
    </p:spTree>
    <p:extLst>
      <p:ext uri="{BB962C8B-B14F-4D97-AF65-F5344CB8AC3E}">
        <p14:creationId xmlns:p14="http://schemas.microsoft.com/office/powerpoint/2010/main" val="3945426549"/>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pt-BR" altLang="pt-BR" b="1">
                <a:solidFill>
                  <a:srgbClr val="9E1D0C"/>
                </a:solidFill>
              </a:rPr>
              <a:t>Local do Encontro</a:t>
            </a:r>
          </a:p>
        </p:txBody>
      </p:sp>
      <p:sp>
        <p:nvSpPr>
          <p:cNvPr id="44035" name="Rectangle 3"/>
          <p:cNvSpPr>
            <a:spLocks noGrp="1" noChangeArrowheads="1"/>
          </p:cNvSpPr>
          <p:nvPr>
            <p:ph sz="half" idx="1"/>
          </p:nvPr>
        </p:nvSpPr>
        <p:spPr>
          <a:xfrm>
            <a:off x="595423" y="1484313"/>
            <a:ext cx="8304028" cy="4916487"/>
          </a:xfrm>
        </p:spPr>
        <p:txBody>
          <a:bodyPr/>
          <a:lstStyle/>
          <a:p>
            <a:pPr eaLnBrk="1" hangingPunct="1">
              <a:lnSpc>
                <a:spcPct val="90000"/>
              </a:lnSpc>
            </a:pPr>
            <a:r>
              <a:rPr lang="pt-BR" altLang="pt-BR" dirty="0"/>
              <a:t>Sempre o mesmo local e hora</a:t>
            </a:r>
          </a:p>
          <a:p>
            <a:pPr eaLnBrk="1" hangingPunct="1">
              <a:lnSpc>
                <a:spcPct val="90000"/>
              </a:lnSpc>
            </a:pPr>
            <a:r>
              <a:rPr lang="pt-BR" altLang="pt-BR" dirty="0"/>
              <a:t>Pode ser o local de desenvolvimento</a:t>
            </a:r>
          </a:p>
          <a:p>
            <a:pPr>
              <a:lnSpc>
                <a:spcPct val="90000"/>
              </a:lnSpc>
            </a:pPr>
            <a:r>
              <a:rPr lang="pt-BR" altLang="pt-BR" dirty="0"/>
              <a:t>Pode ser em pé</a:t>
            </a:r>
          </a:p>
          <a:p>
            <a:pPr eaLnBrk="1" hangingPunct="1">
              <a:lnSpc>
                <a:spcPct val="90000"/>
              </a:lnSpc>
            </a:pPr>
            <a:r>
              <a:rPr lang="pt-BR" altLang="pt-BR" dirty="0"/>
              <a:t>Pessoas sentadas ao redor de uma mesa ?</a:t>
            </a:r>
          </a:p>
          <a:p>
            <a:pPr eaLnBrk="1" hangingPunct="1">
              <a:lnSpc>
                <a:spcPct val="90000"/>
              </a:lnSpc>
            </a:pPr>
            <a:r>
              <a:rPr lang="pt-BR" altLang="pt-BR" dirty="0"/>
              <a:t>A sala já deve estar arrumada antes</a:t>
            </a:r>
          </a:p>
          <a:p>
            <a:pPr eaLnBrk="1" hangingPunct="1">
              <a:lnSpc>
                <a:spcPct val="90000"/>
              </a:lnSpc>
            </a:pPr>
            <a:r>
              <a:rPr lang="pt-BR" altLang="pt-BR" dirty="0"/>
              <a:t>Punições (atrasos/faltas) (abuse do bom humor!)</a:t>
            </a:r>
          </a:p>
          <a:p>
            <a:r>
              <a:rPr lang="pt-BR" altLang="pt-BR" dirty="0"/>
              <a:t>Todos devem participar</a:t>
            </a:r>
          </a:p>
          <a:p>
            <a:r>
              <a:rPr lang="pt-BR" altLang="pt-BR" dirty="0"/>
              <a:t>Sala bem equipada, quadro branco, etc.</a:t>
            </a:r>
          </a:p>
          <a:p>
            <a:pPr eaLnBrk="1" hangingPunct="1">
              <a:lnSpc>
                <a:spcPct val="90000"/>
              </a:lnSpc>
            </a:pPr>
            <a:endParaRPr lang="pt-BR" altLang="pt-BR" dirty="0"/>
          </a:p>
        </p:txBody>
      </p:sp>
      <p:sp>
        <p:nvSpPr>
          <p:cNvPr id="44037"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62789FD-6781-4DC5-A6F4-93B82D5FDF09}" type="slidenum">
              <a:rPr lang="pt-BR" altLang="pt-BR" sz="1400" smtClean="0">
                <a:solidFill>
                  <a:srgbClr val="FFFFFF"/>
                </a:solidFill>
                <a:latin typeface="Arial" charset="0"/>
              </a:rPr>
              <a:pPr>
                <a:spcBef>
                  <a:spcPct val="0"/>
                </a:spcBef>
                <a:buFontTx/>
                <a:buNone/>
              </a:pPr>
              <a:t>63</a:t>
            </a:fld>
            <a:endParaRPr lang="pt-BR" altLang="pt-BR" sz="1400">
              <a:solidFill>
                <a:srgbClr val="FFFFFF"/>
              </a:solidFill>
              <a:latin typeface="Arial" charset="0"/>
            </a:endParaRPr>
          </a:p>
        </p:txBody>
      </p:sp>
    </p:spTree>
    <p:extLst>
      <p:ext uri="{BB962C8B-B14F-4D97-AF65-F5344CB8AC3E}">
        <p14:creationId xmlns:p14="http://schemas.microsoft.com/office/powerpoint/2010/main" val="2068896411"/>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pt-BR" altLang="pt-BR" b="1" dirty="0">
                <a:solidFill>
                  <a:srgbClr val="9E1D0C"/>
                </a:solidFill>
              </a:rPr>
              <a:t>Revisão do </a:t>
            </a:r>
            <a:r>
              <a:rPr lang="pt-BR" altLang="pt-BR" b="1" i="1" dirty="0">
                <a:solidFill>
                  <a:srgbClr val="9E1D0C"/>
                </a:solidFill>
              </a:rPr>
              <a:t>Sprint</a:t>
            </a:r>
            <a:endParaRPr lang="pt-BR" altLang="pt-BR" b="1" dirty="0">
              <a:solidFill>
                <a:srgbClr val="9E1D0C"/>
              </a:solidFill>
            </a:endParaRPr>
          </a:p>
        </p:txBody>
      </p:sp>
      <p:sp>
        <p:nvSpPr>
          <p:cNvPr id="45059" name="Rectangle 3"/>
          <p:cNvSpPr>
            <a:spLocks noGrp="1" noChangeArrowheads="1"/>
          </p:cNvSpPr>
          <p:nvPr>
            <p:ph idx="1"/>
          </p:nvPr>
        </p:nvSpPr>
        <p:spPr>
          <a:xfrm>
            <a:off x="0" y="1484313"/>
            <a:ext cx="9144000" cy="5068887"/>
          </a:xfrm>
        </p:spPr>
        <p:txBody>
          <a:bodyPr>
            <a:normAutofit/>
          </a:bodyPr>
          <a:lstStyle/>
          <a:p>
            <a:pPr eaLnBrk="1" hangingPunct="1">
              <a:lnSpc>
                <a:spcPct val="90000"/>
              </a:lnSpc>
            </a:pPr>
            <a:r>
              <a:rPr lang="pt-BR" altLang="pt-BR" sz="2400" dirty="0"/>
              <a:t>No final de cada </a:t>
            </a:r>
            <a:r>
              <a:rPr lang="pt-BR" altLang="pt-BR" sz="2400" i="1" dirty="0"/>
              <a:t>Sprint</a:t>
            </a:r>
            <a:r>
              <a:rPr lang="pt-BR" altLang="pt-BR" sz="2400" dirty="0"/>
              <a:t> é feita uma reunião com todos os interessados</a:t>
            </a:r>
          </a:p>
          <a:p>
            <a:pPr eaLnBrk="1" hangingPunct="1">
              <a:lnSpc>
                <a:spcPct val="90000"/>
              </a:lnSpc>
            </a:pPr>
            <a:r>
              <a:rPr lang="pt-BR" altLang="pt-BR" sz="2400" dirty="0"/>
              <a:t>Geralmente</a:t>
            </a:r>
          </a:p>
          <a:p>
            <a:pPr lvl="1" eaLnBrk="1" hangingPunct="1">
              <a:lnSpc>
                <a:spcPct val="90000"/>
              </a:lnSpc>
            </a:pPr>
            <a:r>
              <a:rPr lang="pt-BR" altLang="pt-BR" sz="2000" dirty="0"/>
              <a:t>Na forma de demonstração</a:t>
            </a:r>
          </a:p>
          <a:p>
            <a:pPr lvl="1" eaLnBrk="1" hangingPunct="1">
              <a:lnSpc>
                <a:spcPct val="90000"/>
              </a:lnSpc>
            </a:pPr>
            <a:r>
              <a:rPr lang="pt-BR" altLang="pt-BR" sz="2000" dirty="0"/>
              <a:t>Informal (preparação rápida, sem projetor,..)</a:t>
            </a:r>
          </a:p>
          <a:p>
            <a:pPr lvl="1" eaLnBrk="1" hangingPunct="1">
              <a:lnSpc>
                <a:spcPct val="90000"/>
              </a:lnSpc>
            </a:pPr>
            <a:r>
              <a:rPr lang="pt-BR" altLang="pt-BR" sz="2000" dirty="0"/>
              <a:t>Deve ser o resultado natural de um </a:t>
            </a:r>
            <a:r>
              <a:rPr lang="pt-BR" altLang="pt-BR" sz="2000" i="1" dirty="0"/>
              <a:t>Sprint</a:t>
            </a:r>
          </a:p>
          <a:p>
            <a:pPr eaLnBrk="1" hangingPunct="1">
              <a:lnSpc>
                <a:spcPct val="90000"/>
              </a:lnSpc>
            </a:pPr>
            <a:r>
              <a:rPr lang="pt-BR" altLang="pt-BR" sz="2400" dirty="0"/>
              <a:t>O projeto é comparado com os objetivos iniciais do </a:t>
            </a:r>
            <a:r>
              <a:rPr lang="pt-BR" altLang="pt-BR" sz="2400" i="1" dirty="0"/>
              <a:t>Sprint</a:t>
            </a:r>
            <a:endParaRPr lang="pt-BR" altLang="pt-BR" sz="2400" dirty="0"/>
          </a:p>
        </p:txBody>
      </p:sp>
      <p:sp>
        <p:nvSpPr>
          <p:cNvPr id="4506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42EDD1AE-DFD9-4678-A9F5-401DFBC297AF}" type="slidenum">
              <a:rPr lang="pt-BR" altLang="pt-BR" sz="1400" smtClean="0">
                <a:solidFill>
                  <a:srgbClr val="FFFFFF"/>
                </a:solidFill>
                <a:latin typeface="Arial" charset="0"/>
              </a:rPr>
              <a:pPr>
                <a:spcBef>
                  <a:spcPct val="0"/>
                </a:spcBef>
                <a:buFontTx/>
                <a:buNone/>
              </a:pPr>
              <a:t>64</a:t>
            </a:fld>
            <a:endParaRPr lang="pt-BR" altLang="pt-BR" sz="1400">
              <a:solidFill>
                <a:srgbClr val="FFFFFF"/>
              </a:solidFill>
              <a:latin typeface="Arial"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9351" y="3694414"/>
            <a:ext cx="7847449" cy="3163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35566918"/>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pt-BR" altLang="pt-BR" b="1" dirty="0">
                <a:solidFill>
                  <a:srgbClr val="9E1D0C"/>
                </a:solidFill>
              </a:rPr>
              <a:t>Retrospectiva</a:t>
            </a:r>
          </a:p>
        </p:txBody>
      </p:sp>
      <p:sp>
        <p:nvSpPr>
          <p:cNvPr id="45059" name="Rectangle 3"/>
          <p:cNvSpPr>
            <a:spLocks noGrp="1" noChangeArrowheads="1"/>
          </p:cNvSpPr>
          <p:nvPr>
            <p:ph idx="1"/>
          </p:nvPr>
        </p:nvSpPr>
        <p:spPr>
          <a:xfrm>
            <a:off x="0" y="1484313"/>
            <a:ext cx="9144000" cy="5068887"/>
          </a:xfrm>
        </p:spPr>
        <p:txBody>
          <a:bodyPr>
            <a:normAutofit/>
          </a:bodyPr>
          <a:lstStyle/>
          <a:p>
            <a:pPr eaLnBrk="1" hangingPunct="1">
              <a:lnSpc>
                <a:spcPct val="90000"/>
              </a:lnSpc>
            </a:pPr>
            <a:r>
              <a:rPr lang="pt-BR" altLang="pt-BR" sz="2400" dirty="0"/>
              <a:t>Tem como objetivo verificar necessidade de adaptação do processo</a:t>
            </a:r>
          </a:p>
          <a:p>
            <a:pPr lvl="1">
              <a:lnSpc>
                <a:spcPct val="90000"/>
              </a:lnSpc>
            </a:pPr>
            <a:r>
              <a:rPr lang="pt-BR" altLang="pt-BR" sz="2400" dirty="0"/>
              <a:t>O que pode ser melhorado</a:t>
            </a:r>
          </a:p>
          <a:p>
            <a:pPr lvl="1">
              <a:lnSpc>
                <a:spcPct val="90000"/>
              </a:lnSpc>
            </a:pPr>
            <a:r>
              <a:rPr lang="pt-BR" altLang="pt-BR" sz="2400" dirty="0"/>
              <a:t>O que não deve se repetir</a:t>
            </a:r>
          </a:p>
          <a:p>
            <a:pPr lvl="1">
              <a:lnSpc>
                <a:spcPct val="90000"/>
              </a:lnSpc>
            </a:pPr>
            <a:r>
              <a:rPr lang="pt-BR" altLang="pt-BR" sz="2400" dirty="0"/>
              <a:t>O que pode ser inovado.</a:t>
            </a:r>
          </a:p>
        </p:txBody>
      </p:sp>
      <p:sp>
        <p:nvSpPr>
          <p:cNvPr id="4506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42EDD1AE-DFD9-4678-A9F5-401DFBC297AF}" type="slidenum">
              <a:rPr lang="pt-BR" altLang="pt-BR" sz="1400" smtClean="0">
                <a:solidFill>
                  <a:srgbClr val="FFFFFF"/>
                </a:solidFill>
                <a:latin typeface="Arial" charset="0"/>
              </a:rPr>
              <a:pPr>
                <a:spcBef>
                  <a:spcPct val="0"/>
                </a:spcBef>
                <a:buFontTx/>
                <a:buNone/>
              </a:pPr>
              <a:t>65</a:t>
            </a:fld>
            <a:endParaRPr lang="pt-BR" altLang="pt-BR" sz="1400">
              <a:solidFill>
                <a:srgbClr val="FFFFFF"/>
              </a:solidFill>
              <a:latin typeface="Arial" charset="0"/>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8" y="3457575"/>
            <a:ext cx="8429625" cy="3400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5687711"/>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pt-BR" altLang="pt-BR" b="1">
                <a:solidFill>
                  <a:srgbClr val="9E1D0C"/>
                </a:solidFill>
              </a:rPr>
              <a:t>Scrum Master 1/2</a:t>
            </a:r>
          </a:p>
        </p:txBody>
      </p:sp>
      <p:sp>
        <p:nvSpPr>
          <p:cNvPr id="46083" name="Rectangle 3"/>
          <p:cNvSpPr>
            <a:spLocks noGrp="1" noChangeArrowheads="1"/>
          </p:cNvSpPr>
          <p:nvPr>
            <p:ph idx="1"/>
          </p:nvPr>
        </p:nvSpPr>
        <p:spPr>
          <a:xfrm>
            <a:off x="0" y="1484313"/>
            <a:ext cx="9144000" cy="5068887"/>
          </a:xfrm>
        </p:spPr>
        <p:txBody>
          <a:bodyPr/>
          <a:lstStyle/>
          <a:p>
            <a:pPr eaLnBrk="1" hangingPunct="1">
              <a:lnSpc>
                <a:spcPct val="90000"/>
              </a:lnSpc>
            </a:pPr>
            <a:r>
              <a:rPr lang="pt-BR" altLang="pt-BR" dirty="0"/>
              <a:t>Faz com que a equipe viva os valores e práticas de </a:t>
            </a:r>
            <a:r>
              <a:rPr lang="pt-BR" altLang="pt-BR" dirty="0" err="1"/>
              <a:t>Scrum</a:t>
            </a:r>
            <a:endParaRPr lang="pt-BR" altLang="pt-BR" dirty="0"/>
          </a:p>
          <a:p>
            <a:pPr eaLnBrk="1" hangingPunct="1">
              <a:lnSpc>
                <a:spcPct val="90000"/>
              </a:lnSpc>
            </a:pPr>
            <a:r>
              <a:rPr lang="pt-BR" altLang="pt-BR" dirty="0"/>
              <a:t>Protege a equipe de:</a:t>
            </a:r>
          </a:p>
          <a:p>
            <a:pPr lvl="1" eaLnBrk="1" hangingPunct="1">
              <a:lnSpc>
                <a:spcPct val="90000"/>
              </a:lnSpc>
            </a:pPr>
            <a:r>
              <a:rPr lang="pt-BR" altLang="pt-BR" dirty="0"/>
              <a:t>Riscos  e interferências externos</a:t>
            </a:r>
          </a:p>
          <a:p>
            <a:pPr lvl="1" eaLnBrk="1" hangingPunct="1">
              <a:lnSpc>
                <a:spcPct val="90000"/>
              </a:lnSpc>
            </a:pPr>
            <a:r>
              <a:rPr lang="pt-BR" altLang="pt-BR" dirty="0"/>
              <a:t>Excesso de otimismo</a:t>
            </a:r>
          </a:p>
          <a:p>
            <a:pPr eaLnBrk="1" hangingPunct="1">
              <a:lnSpc>
                <a:spcPct val="90000"/>
              </a:lnSpc>
            </a:pPr>
            <a:r>
              <a:rPr lang="pt-BR" altLang="pt-BR" dirty="0"/>
              <a:t>Resolve os problemas que aparecerem</a:t>
            </a:r>
          </a:p>
          <a:p>
            <a:pPr lvl="1" eaLnBrk="1" hangingPunct="1">
              <a:lnSpc>
                <a:spcPct val="90000"/>
              </a:lnSpc>
            </a:pPr>
            <a:r>
              <a:rPr lang="pt-BR" altLang="pt-BR" dirty="0"/>
              <a:t>logísticos</a:t>
            </a:r>
          </a:p>
          <a:p>
            <a:pPr lvl="1" eaLnBrk="1" hangingPunct="1">
              <a:lnSpc>
                <a:spcPct val="90000"/>
              </a:lnSpc>
            </a:pPr>
            <a:r>
              <a:rPr lang="pt-BR" altLang="pt-BR" dirty="0"/>
              <a:t>de conhecimento/habilidade</a:t>
            </a:r>
          </a:p>
        </p:txBody>
      </p:sp>
      <p:sp>
        <p:nvSpPr>
          <p:cNvPr id="46084"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829AE31D-5681-4F77-ADC9-DF26D71761C0}" type="slidenum">
              <a:rPr lang="pt-BR" altLang="pt-BR" sz="1400" smtClean="0">
                <a:solidFill>
                  <a:srgbClr val="FFFFFF"/>
                </a:solidFill>
                <a:latin typeface="Arial" charset="0"/>
              </a:rPr>
              <a:pPr>
                <a:spcBef>
                  <a:spcPct val="0"/>
                </a:spcBef>
                <a:buFontTx/>
                <a:buNone/>
              </a:pPr>
              <a:t>66</a:t>
            </a:fld>
            <a:endParaRPr lang="pt-BR" altLang="pt-BR" sz="1400">
              <a:solidFill>
                <a:srgbClr val="FFFFFF"/>
              </a:solidFill>
              <a:latin typeface="Arial" charset="0"/>
            </a:endParaRPr>
          </a:p>
        </p:txBody>
      </p:sp>
    </p:spTree>
    <p:extLst>
      <p:ext uri="{BB962C8B-B14F-4D97-AF65-F5344CB8AC3E}">
        <p14:creationId xmlns:p14="http://schemas.microsoft.com/office/powerpoint/2010/main" val="4118813785"/>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pt-BR" altLang="pt-BR" b="1">
                <a:solidFill>
                  <a:srgbClr val="9E1D0C"/>
                </a:solidFill>
              </a:rPr>
              <a:t>Scrum Master 2/2</a:t>
            </a:r>
          </a:p>
        </p:txBody>
      </p:sp>
      <p:sp>
        <p:nvSpPr>
          <p:cNvPr id="47107" name="Rectangle 3"/>
          <p:cNvSpPr>
            <a:spLocks noGrp="1" noChangeArrowheads="1"/>
          </p:cNvSpPr>
          <p:nvPr>
            <p:ph idx="1"/>
          </p:nvPr>
        </p:nvSpPr>
        <p:spPr>
          <a:xfrm>
            <a:off x="0" y="1447800"/>
            <a:ext cx="9017876" cy="5029200"/>
          </a:xfrm>
        </p:spPr>
        <p:txBody>
          <a:bodyPr/>
          <a:lstStyle/>
          <a:p>
            <a:pPr eaLnBrk="1" hangingPunct="1"/>
            <a:r>
              <a:rPr lang="pt-BR" altLang="pt-BR" dirty="0"/>
              <a:t>Mantém o </a:t>
            </a:r>
            <a:r>
              <a:rPr lang="pt-BR" altLang="pt-BR" i="1" dirty="0" err="1"/>
              <a:t>Backlog</a:t>
            </a:r>
            <a:r>
              <a:rPr lang="pt-BR" altLang="pt-BR" dirty="0"/>
              <a:t> do </a:t>
            </a:r>
            <a:r>
              <a:rPr lang="pt-BR" altLang="pt-BR" i="1" dirty="0"/>
              <a:t>Sprint</a:t>
            </a:r>
            <a:endParaRPr lang="pt-BR" altLang="pt-BR" dirty="0"/>
          </a:p>
          <a:p>
            <a:pPr lvl="1" eaLnBrk="1" hangingPunct="1"/>
            <a:r>
              <a:rPr lang="pt-BR" altLang="pt-BR" dirty="0"/>
              <a:t>Tarefas completadas</a:t>
            </a:r>
          </a:p>
          <a:p>
            <a:pPr lvl="1" eaLnBrk="1" hangingPunct="1"/>
            <a:r>
              <a:rPr lang="pt-BR" altLang="pt-BR" dirty="0"/>
              <a:t>Identifica eventuais problemas</a:t>
            </a:r>
          </a:p>
          <a:p>
            <a:pPr lvl="1" eaLnBrk="1" hangingPunct="1"/>
            <a:endParaRPr lang="pt-BR" altLang="pt-BR" dirty="0"/>
          </a:p>
          <a:p>
            <a:pPr eaLnBrk="1" hangingPunct="1"/>
            <a:r>
              <a:rPr lang="pt-BR" altLang="pt-BR" dirty="0"/>
              <a:t>Mantém um gráfico de </a:t>
            </a:r>
            <a:r>
              <a:rPr lang="pt-BR" altLang="en-US" dirty="0"/>
              <a:t>“</a:t>
            </a:r>
            <a:r>
              <a:rPr lang="pt-BR" altLang="pt-BR" dirty="0"/>
              <a:t>quanto falta</a:t>
            </a:r>
            <a:r>
              <a:rPr lang="pt-BR" altLang="en-US" dirty="0"/>
              <a:t>”</a:t>
            </a:r>
            <a:endParaRPr lang="pt-BR" altLang="pt-BR" dirty="0"/>
          </a:p>
        </p:txBody>
      </p:sp>
      <p:sp>
        <p:nvSpPr>
          <p:cNvPr id="47108"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C3F9BA52-814D-452E-B9C8-30C000C8B8CA}" type="slidenum">
              <a:rPr lang="pt-BR" altLang="pt-BR" sz="1400" smtClean="0">
                <a:solidFill>
                  <a:srgbClr val="FFFFFF"/>
                </a:solidFill>
                <a:latin typeface="Arial" charset="0"/>
              </a:rPr>
              <a:pPr>
                <a:spcBef>
                  <a:spcPct val="0"/>
                </a:spcBef>
                <a:buFontTx/>
                <a:buNone/>
              </a:pPr>
              <a:t>67</a:t>
            </a:fld>
            <a:endParaRPr lang="pt-BR" altLang="pt-BR" sz="1400">
              <a:solidFill>
                <a:srgbClr val="FFFFFF"/>
              </a:solidFill>
              <a:latin typeface="Arial" charset="0"/>
            </a:endParaRPr>
          </a:p>
        </p:txBody>
      </p:sp>
      <p:graphicFrame>
        <p:nvGraphicFramePr>
          <p:cNvPr id="47109" name="Object 4"/>
          <p:cNvGraphicFramePr>
            <a:graphicFrameLocks noChangeAspect="1"/>
          </p:cNvGraphicFramePr>
          <p:nvPr/>
        </p:nvGraphicFramePr>
        <p:xfrm>
          <a:off x="2057400" y="4065588"/>
          <a:ext cx="4191000" cy="2792412"/>
        </p:xfrm>
        <a:graphic>
          <a:graphicData uri="http://schemas.openxmlformats.org/presentationml/2006/ole">
            <mc:AlternateContent xmlns:mc="http://schemas.openxmlformats.org/markup-compatibility/2006">
              <mc:Choice xmlns:v="urn:schemas-microsoft-com:vml" Requires="v">
                <p:oleObj spid="_x0000_s2069" name="Chart" r:id="rId3" imgW="6096090" imgH="4067280" progId="MSGraph.Chart.8">
                  <p:embed followColorScheme="full"/>
                </p:oleObj>
              </mc:Choice>
              <mc:Fallback>
                <p:oleObj name="Chart" r:id="rId3" imgW="6096090" imgH="4067280" progId="MSGraph.Chart.8">
                  <p:embed followColorScheme="full"/>
                  <p:pic>
                    <p:nvPicPr>
                      <p:cNvPr id="0" name=""/>
                      <p:cNvPicPr>
                        <a:picLocks noChangeAspect="1" noChangeArrowheads="1"/>
                      </p:cNvPicPr>
                      <p:nvPr/>
                    </p:nvPicPr>
                    <p:blipFill>
                      <a:blip r:embed="rId4"/>
                      <a:srcRect/>
                      <a:stretch>
                        <a:fillRect/>
                      </a:stretch>
                    </p:blipFill>
                    <p:spPr bwMode="auto">
                      <a:xfrm>
                        <a:off x="2057400" y="4065588"/>
                        <a:ext cx="4191000" cy="27924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3482107983"/>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pt-BR" altLang="pt-BR">
                <a:solidFill>
                  <a:srgbClr val="9E1D0C"/>
                </a:solidFill>
              </a:rPr>
              <a:t>Exemplo real</a:t>
            </a:r>
          </a:p>
        </p:txBody>
      </p:sp>
      <p:sp>
        <p:nvSpPr>
          <p:cNvPr id="48131"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69596DED-1B7C-43BF-9FEF-9D57AB60DB32}" type="slidenum">
              <a:rPr lang="pt-BR" altLang="pt-BR" sz="1400" smtClean="0">
                <a:solidFill>
                  <a:srgbClr val="FFFFFF"/>
                </a:solidFill>
                <a:latin typeface="Arial" charset="0"/>
              </a:rPr>
              <a:pPr>
                <a:spcBef>
                  <a:spcPct val="0"/>
                </a:spcBef>
                <a:buFontTx/>
                <a:buNone/>
              </a:pPr>
              <a:t>68</a:t>
            </a:fld>
            <a:endParaRPr lang="pt-BR" altLang="pt-BR" sz="1400">
              <a:solidFill>
                <a:srgbClr val="FFFFFF"/>
              </a:solidFill>
              <a:latin typeface="Arial" charset="0"/>
            </a:endParaRPr>
          </a:p>
        </p:txBody>
      </p:sp>
      <p:pic>
        <p:nvPicPr>
          <p:cNvPr id="48132" name="Picture 3" descr="burn-down-18-ou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600" y="1600200"/>
            <a:ext cx="6146800" cy="461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0651774"/>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8"/>
          <p:cNvSpPr>
            <a:spLocks noChangeArrowheads="1"/>
          </p:cNvSpPr>
          <p:nvPr/>
        </p:nvSpPr>
        <p:spPr bwMode="auto">
          <a:xfrm>
            <a:off x="-1" y="150883"/>
            <a:ext cx="9013825" cy="587375"/>
          </a:xfrm>
          <a:prstGeom prst="rect">
            <a:avLst/>
          </a:prstGeom>
          <a:noFill/>
          <a:ln w="9525">
            <a:noFill/>
            <a:miter lim="800000"/>
            <a:headEnd/>
            <a:tailEnd/>
          </a:ln>
        </p:spPr>
        <p:txBody>
          <a:bodyPr anchor="ctr" anchorCtr="1"/>
          <a:lstStyle/>
          <a:p>
            <a:pPr algn="ctr"/>
            <a:r>
              <a:rPr lang="en-US" sz="3200" b="1" dirty="0">
                <a:solidFill>
                  <a:srgbClr val="9E1D0C"/>
                </a:solidFill>
                <a:latin typeface="Tahoma" pitchFamily="34" charset="0"/>
              </a:rPr>
              <a:t>O </a:t>
            </a:r>
            <a:r>
              <a:rPr lang="en-US" sz="3200" b="1" dirty="0" err="1">
                <a:solidFill>
                  <a:srgbClr val="9E1D0C"/>
                </a:solidFill>
                <a:latin typeface="Tahoma" pitchFamily="34" charset="0"/>
              </a:rPr>
              <a:t>Ciclo</a:t>
            </a:r>
            <a:r>
              <a:rPr lang="en-US" sz="3200" b="1" dirty="0">
                <a:solidFill>
                  <a:srgbClr val="9E1D0C"/>
                </a:solidFill>
                <a:latin typeface="Tahoma" pitchFamily="34" charset="0"/>
              </a:rPr>
              <a:t> de </a:t>
            </a:r>
            <a:r>
              <a:rPr lang="en-US" sz="3200" b="1" dirty="0" err="1">
                <a:solidFill>
                  <a:srgbClr val="9E1D0C"/>
                </a:solidFill>
                <a:latin typeface="Tahoma" pitchFamily="34" charset="0"/>
              </a:rPr>
              <a:t>vida</a:t>
            </a:r>
            <a:r>
              <a:rPr lang="en-US" sz="3200" b="1" dirty="0">
                <a:solidFill>
                  <a:srgbClr val="9E1D0C"/>
                </a:solidFill>
                <a:latin typeface="Tahoma" pitchFamily="34" charset="0"/>
              </a:rPr>
              <a:t> de um </a:t>
            </a:r>
            <a:r>
              <a:rPr lang="en-US" sz="3200" b="1" dirty="0" err="1">
                <a:solidFill>
                  <a:srgbClr val="9E1D0C"/>
                </a:solidFill>
                <a:latin typeface="Tahoma" pitchFamily="34" charset="0"/>
              </a:rPr>
              <a:t>Projeto</a:t>
            </a:r>
            <a:r>
              <a:rPr lang="en-US" sz="3200" b="1" dirty="0">
                <a:solidFill>
                  <a:srgbClr val="9E1D0C"/>
                </a:solidFill>
                <a:latin typeface="Tahoma" pitchFamily="34" charset="0"/>
              </a:rPr>
              <a:t> </a:t>
            </a:r>
            <a:r>
              <a:rPr lang="en-US" sz="3200" b="1" dirty="0" err="1">
                <a:solidFill>
                  <a:srgbClr val="9E1D0C"/>
                </a:solidFill>
                <a:latin typeface="Tahoma" pitchFamily="34" charset="0"/>
              </a:rPr>
              <a:t>Agil</a:t>
            </a:r>
            <a:r>
              <a:rPr lang="en-US" sz="3200" b="1" dirty="0">
                <a:solidFill>
                  <a:srgbClr val="9E1D0C"/>
                </a:solidFill>
                <a:latin typeface="Tahoma" pitchFamily="34" charset="0"/>
              </a:rPr>
              <a:t> (Scrum)</a:t>
            </a:r>
          </a:p>
        </p:txBody>
      </p:sp>
      <p:pic>
        <p:nvPicPr>
          <p:cNvPr id="4098" name="Picture 2" descr="Imagem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6" y="876874"/>
            <a:ext cx="8858248" cy="5153728"/>
          </a:xfrm>
          <a:prstGeom prst="rect">
            <a:avLst/>
          </a:prstGeom>
          <a:noFill/>
          <a:extLst>
            <a:ext uri="{909E8E84-426E-40DD-AFC4-6F175D3DCCD1}">
              <a14:hiddenFill xmlns:a14="http://schemas.microsoft.com/office/drawing/2010/main">
                <a:solidFill>
                  <a:srgbClr val="FFFFFF"/>
                </a:solidFill>
              </a14:hiddenFill>
            </a:ext>
          </a:extLst>
        </p:spPr>
      </p:pic>
      <p:sp>
        <p:nvSpPr>
          <p:cNvPr id="2" name="Retângulo 1"/>
          <p:cNvSpPr/>
          <p:nvPr/>
        </p:nvSpPr>
        <p:spPr>
          <a:xfrm>
            <a:off x="4584700" y="6218916"/>
            <a:ext cx="4572000" cy="369332"/>
          </a:xfrm>
          <a:prstGeom prst="rect">
            <a:avLst/>
          </a:prstGeom>
        </p:spPr>
        <p:txBody>
          <a:bodyPr>
            <a:spAutoFit/>
          </a:bodyPr>
          <a:lstStyle/>
          <a:p>
            <a:pPr algn="r"/>
            <a:r>
              <a:rPr lang="pt-BR" dirty="0"/>
              <a:t>Fonte: https://agileforall.com</a:t>
            </a:r>
          </a:p>
        </p:txBody>
      </p:sp>
    </p:spTree>
    <p:extLst>
      <p:ext uri="{BB962C8B-B14F-4D97-AF65-F5344CB8AC3E}">
        <p14:creationId xmlns:p14="http://schemas.microsoft.com/office/powerpoint/2010/main" val="4179405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ChangeArrowheads="1"/>
          </p:cNvSpPr>
          <p:nvPr/>
        </p:nvSpPr>
        <p:spPr bwMode="auto">
          <a:xfrm>
            <a:off x="202182" y="982614"/>
            <a:ext cx="8605268" cy="5440363"/>
          </a:xfrm>
          <a:prstGeom prst="hexagon">
            <a:avLst>
              <a:gd name="adj" fmla="val 39576"/>
              <a:gd name="vf" fmla="val 115470"/>
            </a:avLst>
          </a:prstGeom>
          <a:ln>
            <a:headEnd/>
            <a:tailEnd/>
          </a:ln>
        </p:spPr>
        <p:style>
          <a:lnRef idx="0">
            <a:schemeClr val="accent1"/>
          </a:lnRef>
          <a:fillRef idx="3">
            <a:schemeClr val="accent1"/>
          </a:fillRef>
          <a:effectRef idx="3">
            <a:schemeClr val="accent1"/>
          </a:effectRef>
          <a:fontRef idx="minor">
            <a:schemeClr val="lt1"/>
          </a:fontRef>
        </p:style>
        <p:txBody>
          <a:bodyPr wrap="none" anchor="ctr"/>
          <a:lstStyle/>
          <a:p>
            <a:endParaRPr lang="en-US" b="1">
              <a:latin typeface="Arial" pitchFamily="34" charset="0"/>
              <a:cs typeface="Arial" pitchFamily="34" charset="0"/>
            </a:endParaRPr>
          </a:p>
        </p:txBody>
      </p:sp>
      <p:sp>
        <p:nvSpPr>
          <p:cNvPr id="5" name="Rectangle 6"/>
          <p:cNvSpPr>
            <a:spLocks noChangeArrowheads="1"/>
          </p:cNvSpPr>
          <p:nvPr/>
        </p:nvSpPr>
        <p:spPr bwMode="auto">
          <a:xfrm>
            <a:off x="5666219" y="6473563"/>
            <a:ext cx="3477781"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r"/>
            <a:r>
              <a:rPr lang="en-US" sz="1400" b="1" i="1" dirty="0">
                <a:latin typeface="Arial" pitchFamily="34" charset="0"/>
                <a:cs typeface="Arial" pitchFamily="34" charset="0"/>
              </a:rPr>
              <a:t>Fonte: PMBOK, 2018</a:t>
            </a:r>
            <a:endParaRPr lang="pt-BR" sz="1400" b="1" i="1" dirty="0">
              <a:latin typeface="Arial" pitchFamily="34" charset="0"/>
              <a:cs typeface="Arial" pitchFamily="34" charset="0"/>
            </a:endParaRPr>
          </a:p>
        </p:txBody>
      </p:sp>
      <p:grpSp>
        <p:nvGrpSpPr>
          <p:cNvPr id="3" name="Grupo 2"/>
          <p:cNvGrpSpPr/>
          <p:nvPr/>
        </p:nvGrpSpPr>
        <p:grpSpPr>
          <a:xfrm>
            <a:off x="3002951" y="1806527"/>
            <a:ext cx="3354987" cy="2663825"/>
            <a:chOff x="3002951" y="1806527"/>
            <a:chExt cx="3354987" cy="2663825"/>
          </a:xfrm>
        </p:grpSpPr>
        <p:sp>
          <p:nvSpPr>
            <p:cNvPr id="6" name="AutoShape 7"/>
            <p:cNvSpPr>
              <a:spLocks noChangeArrowheads="1"/>
            </p:cNvSpPr>
            <p:nvPr/>
          </p:nvSpPr>
          <p:spPr bwMode="auto">
            <a:xfrm>
              <a:off x="3002951" y="1806527"/>
              <a:ext cx="3354987" cy="2663825"/>
            </a:xfrm>
            <a:custGeom>
              <a:avLst/>
              <a:gdLst>
                <a:gd name="T0" fmla="*/ 208128553 w 21600"/>
                <a:gd name="T1" fmla="*/ 0 h 21600"/>
                <a:gd name="T2" fmla="*/ 68738617 w 21600"/>
                <a:gd name="T3" fmla="*/ 328516835 h 21600"/>
                <a:gd name="T4" fmla="*/ 218816193 w 21600"/>
                <a:gd name="T5" fmla="*/ 126387767 h 21600"/>
                <a:gd name="T6" fmla="*/ 352400821 w 21600"/>
                <a:gd name="T7" fmla="*/ 217262184 h 21600"/>
                <a:gd name="T8" fmla="*/ 486008100 w 21600"/>
                <a:gd name="T9" fmla="*/ 126387767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p:spPr>
          <p:style>
            <a:lnRef idx="0">
              <a:schemeClr val="accent3"/>
            </a:lnRef>
            <a:fillRef idx="3">
              <a:schemeClr val="accent3"/>
            </a:fillRef>
            <a:effectRef idx="3">
              <a:schemeClr val="accent3"/>
            </a:effectRef>
            <a:fontRef idx="minor">
              <a:schemeClr val="lt1"/>
            </a:fontRef>
          </p:style>
          <p:txBody>
            <a:bodyPr wrap="none" anchor="ctr"/>
            <a:lstStyle/>
            <a:p>
              <a:endParaRPr lang="pt-BR" b="1">
                <a:latin typeface="Arial" pitchFamily="34" charset="0"/>
                <a:cs typeface="Arial" pitchFamily="34" charset="0"/>
              </a:endParaRPr>
            </a:p>
          </p:txBody>
        </p:sp>
        <p:sp>
          <p:nvSpPr>
            <p:cNvPr id="8" name="Rectangle 9"/>
            <p:cNvSpPr>
              <a:spLocks noChangeArrowheads="1"/>
            </p:cNvSpPr>
            <p:nvPr/>
          </p:nvSpPr>
          <p:spPr bwMode="auto">
            <a:xfrm>
              <a:off x="3217392" y="1864930"/>
              <a:ext cx="2460762" cy="585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1600" b="1" dirty="0" err="1">
                  <a:latin typeface="Arial" pitchFamily="34" charset="0"/>
                  <a:cs typeface="Arial" pitchFamily="34" charset="0"/>
                </a:rPr>
                <a:t>Processos</a:t>
              </a:r>
              <a:r>
                <a:rPr lang="en-US" sz="1600" b="1" dirty="0">
                  <a:latin typeface="Arial" pitchFamily="34" charset="0"/>
                  <a:cs typeface="Arial" pitchFamily="34" charset="0"/>
                </a:rPr>
                <a:t> de </a:t>
              </a:r>
              <a:r>
                <a:rPr lang="en-US" sz="1600" b="1" dirty="0" err="1">
                  <a:latin typeface="Arial" pitchFamily="34" charset="0"/>
                  <a:cs typeface="Arial" pitchFamily="34" charset="0"/>
                </a:rPr>
                <a:t>Planejamento</a:t>
              </a:r>
              <a:endParaRPr lang="pt-BR" sz="1600" b="1" dirty="0">
                <a:latin typeface="Arial" pitchFamily="34" charset="0"/>
                <a:cs typeface="Arial" pitchFamily="34" charset="0"/>
              </a:endParaRPr>
            </a:p>
          </p:txBody>
        </p:sp>
      </p:grpSp>
      <p:grpSp>
        <p:nvGrpSpPr>
          <p:cNvPr id="4" name="Grupo 3"/>
          <p:cNvGrpSpPr/>
          <p:nvPr/>
        </p:nvGrpSpPr>
        <p:grpSpPr>
          <a:xfrm>
            <a:off x="2614014" y="3678189"/>
            <a:ext cx="3354986" cy="2592388"/>
            <a:chOff x="2614014" y="3678189"/>
            <a:chExt cx="3354986" cy="2592388"/>
          </a:xfrm>
        </p:grpSpPr>
        <p:sp>
          <p:nvSpPr>
            <p:cNvPr id="7" name="AutoShape 8"/>
            <p:cNvSpPr>
              <a:spLocks noChangeArrowheads="1"/>
            </p:cNvSpPr>
            <p:nvPr/>
          </p:nvSpPr>
          <p:spPr bwMode="auto">
            <a:xfrm rot="10800000">
              <a:off x="2614014" y="3678189"/>
              <a:ext cx="3354986" cy="2592388"/>
            </a:xfrm>
            <a:custGeom>
              <a:avLst/>
              <a:gdLst>
                <a:gd name="T0" fmla="*/ 208128488 w 21600"/>
                <a:gd name="T1" fmla="*/ 0 h 21600"/>
                <a:gd name="T2" fmla="*/ 68738596 w 21600"/>
                <a:gd name="T3" fmla="*/ 311133127 h 21600"/>
                <a:gd name="T4" fmla="*/ 218816125 w 21600"/>
                <a:gd name="T5" fmla="*/ 119699795 h 21600"/>
                <a:gd name="T6" fmla="*/ 352400712 w 21600"/>
                <a:gd name="T7" fmla="*/ 205765517 h 21600"/>
                <a:gd name="T8" fmla="*/ 486007950 w 21600"/>
                <a:gd name="T9" fmla="*/ 119699795 h 21600"/>
                <a:gd name="T10" fmla="*/ 17694720 60000 65536"/>
                <a:gd name="T11" fmla="*/ 5898240 60000 65536"/>
                <a:gd name="T12" fmla="*/ 5898240 60000 65536"/>
                <a:gd name="T13" fmla="*/ 5898240 60000 65536"/>
                <a:gd name="T14" fmla="*/ 0 60000 65536"/>
                <a:gd name="T15" fmla="*/ 0 w 21600"/>
                <a:gd name="T16" fmla="*/ 8310 h 21600"/>
                <a:gd name="T17" fmla="*/ 6110 w 21600"/>
                <a:gd name="T18" fmla="*/ 21600 h 21600"/>
              </a:gdLst>
              <a:ahLst/>
              <a:cxnLst>
                <a:cxn ang="T10">
                  <a:pos x="T0" y="T1"/>
                </a:cxn>
                <a:cxn ang="T11">
                  <a:pos x="T2" y="T3"/>
                </a:cxn>
                <a:cxn ang="T12">
                  <a:pos x="T4" y="T5"/>
                </a:cxn>
                <a:cxn ang="T13">
                  <a:pos x="T6" y="T7"/>
                </a:cxn>
                <a:cxn ang="T14">
                  <a:pos x="T8" y="T9"/>
                </a:cxn>
              </a:cxnLst>
              <a:rect l="T15" t="T16" r="T17" b="T18"/>
              <a:pathLst>
                <a:path w="21600" h="21600">
                  <a:moveTo>
                    <a:pt x="15662" y="14285"/>
                  </a:moveTo>
                  <a:lnTo>
                    <a:pt x="21600" y="8310"/>
                  </a:lnTo>
                  <a:lnTo>
                    <a:pt x="18630" y="8310"/>
                  </a:lnTo>
                  <a:cubicBezTo>
                    <a:pt x="18630" y="3721"/>
                    <a:pt x="14430" y="0"/>
                    <a:pt x="9250" y="0"/>
                  </a:cubicBezTo>
                  <a:cubicBezTo>
                    <a:pt x="4141" y="0"/>
                    <a:pt x="0" y="3799"/>
                    <a:pt x="0" y="8485"/>
                  </a:cubicBezTo>
                  <a:lnTo>
                    <a:pt x="0" y="21600"/>
                  </a:lnTo>
                  <a:lnTo>
                    <a:pt x="6110" y="21600"/>
                  </a:lnTo>
                  <a:lnTo>
                    <a:pt x="6110" y="8310"/>
                  </a:lnTo>
                  <a:cubicBezTo>
                    <a:pt x="6110" y="6947"/>
                    <a:pt x="7362" y="5842"/>
                    <a:pt x="8907" y="5842"/>
                  </a:cubicBezTo>
                  <a:lnTo>
                    <a:pt x="9725" y="5842"/>
                  </a:lnTo>
                  <a:cubicBezTo>
                    <a:pt x="11269" y="5842"/>
                    <a:pt x="12520" y="6947"/>
                    <a:pt x="12520" y="8310"/>
                  </a:cubicBezTo>
                  <a:lnTo>
                    <a:pt x="9725" y="8310"/>
                  </a:lnTo>
                  <a:lnTo>
                    <a:pt x="15662" y="14285"/>
                  </a:lnTo>
                  <a:close/>
                </a:path>
              </a:pathLst>
            </a:custGeom>
            <a:ln>
              <a:headEnd/>
              <a:tailEnd/>
            </a:ln>
          </p:spPr>
          <p:style>
            <a:lnRef idx="0">
              <a:schemeClr val="accent3"/>
            </a:lnRef>
            <a:fillRef idx="3">
              <a:schemeClr val="accent3"/>
            </a:fillRef>
            <a:effectRef idx="3">
              <a:schemeClr val="accent3"/>
            </a:effectRef>
            <a:fontRef idx="minor">
              <a:schemeClr val="lt1"/>
            </a:fontRef>
          </p:style>
          <p:txBody>
            <a:bodyPr wrap="none" anchor="ctr"/>
            <a:lstStyle/>
            <a:p>
              <a:endParaRPr lang="pt-BR" b="1">
                <a:latin typeface="Arial" pitchFamily="34" charset="0"/>
                <a:cs typeface="Arial" pitchFamily="34" charset="0"/>
              </a:endParaRPr>
            </a:p>
          </p:txBody>
        </p:sp>
        <p:sp>
          <p:nvSpPr>
            <p:cNvPr id="9" name="Rectangle 10"/>
            <p:cNvSpPr>
              <a:spLocks noChangeArrowheads="1"/>
            </p:cNvSpPr>
            <p:nvPr/>
          </p:nvSpPr>
          <p:spPr bwMode="auto">
            <a:xfrm>
              <a:off x="3327932" y="5513506"/>
              <a:ext cx="2460761" cy="585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en-US" sz="1600" b="1" dirty="0" err="1">
                  <a:latin typeface="Arial" pitchFamily="34" charset="0"/>
                  <a:cs typeface="Arial" pitchFamily="34" charset="0"/>
                </a:rPr>
                <a:t>Processos</a:t>
              </a:r>
              <a:r>
                <a:rPr lang="en-US" sz="1600" b="1" dirty="0">
                  <a:latin typeface="Arial" pitchFamily="34" charset="0"/>
                  <a:cs typeface="Arial" pitchFamily="34" charset="0"/>
                </a:rPr>
                <a:t> de </a:t>
              </a:r>
              <a:r>
                <a:rPr lang="en-US" sz="1600" b="1" dirty="0" err="1">
                  <a:latin typeface="Arial" pitchFamily="34" charset="0"/>
                  <a:cs typeface="Arial" pitchFamily="34" charset="0"/>
                </a:rPr>
                <a:t>Execução</a:t>
              </a:r>
              <a:endParaRPr lang="pt-BR" sz="1600" b="1" dirty="0">
                <a:latin typeface="Arial" pitchFamily="34" charset="0"/>
                <a:cs typeface="Arial" pitchFamily="34" charset="0"/>
              </a:endParaRPr>
            </a:p>
          </p:txBody>
        </p:sp>
      </p:grpSp>
      <p:sp>
        <p:nvSpPr>
          <p:cNvPr id="10" name="Rectangle 11"/>
          <p:cNvSpPr>
            <a:spLocks noChangeArrowheads="1"/>
          </p:cNvSpPr>
          <p:nvPr/>
        </p:nvSpPr>
        <p:spPr bwMode="auto">
          <a:xfrm>
            <a:off x="2061963" y="958969"/>
            <a:ext cx="4947100" cy="831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ctr"/>
            <a:r>
              <a:rPr lang="pt-BR" sz="2400" b="1" dirty="0">
                <a:solidFill>
                  <a:schemeClr val="bg1"/>
                </a:solidFill>
                <a:latin typeface="Arial" pitchFamily="34" charset="0"/>
                <a:cs typeface="Arial" pitchFamily="34" charset="0"/>
              </a:rPr>
              <a:t>Processos de Monitoramento</a:t>
            </a:r>
          </a:p>
          <a:p>
            <a:pPr algn="ctr"/>
            <a:r>
              <a:rPr lang="pt-BR" sz="2400" b="1" dirty="0">
                <a:solidFill>
                  <a:schemeClr val="bg1"/>
                </a:solidFill>
                <a:latin typeface="Arial" pitchFamily="34" charset="0"/>
                <a:cs typeface="Arial" pitchFamily="34" charset="0"/>
              </a:rPr>
              <a:t>e </a:t>
            </a:r>
            <a:r>
              <a:rPr lang="en-US" sz="2400" b="1" dirty="0" err="1">
                <a:solidFill>
                  <a:schemeClr val="bg1"/>
                </a:solidFill>
                <a:latin typeface="Arial" pitchFamily="34" charset="0"/>
                <a:cs typeface="Arial" pitchFamily="34" charset="0"/>
              </a:rPr>
              <a:t>Controle</a:t>
            </a:r>
            <a:endParaRPr lang="pt-BR" sz="2400" b="1" dirty="0">
              <a:solidFill>
                <a:schemeClr val="bg1"/>
              </a:solidFill>
              <a:latin typeface="Arial" pitchFamily="34" charset="0"/>
              <a:cs typeface="Arial" pitchFamily="34" charset="0"/>
            </a:endParaRPr>
          </a:p>
        </p:txBody>
      </p:sp>
      <p:sp>
        <p:nvSpPr>
          <p:cNvPr id="11" name="Rectangle 21"/>
          <p:cNvSpPr>
            <a:spLocks noChangeArrowheads="1"/>
          </p:cNvSpPr>
          <p:nvPr/>
        </p:nvSpPr>
        <p:spPr bwMode="auto">
          <a:xfrm>
            <a:off x="0" y="0"/>
            <a:ext cx="9144000" cy="830997"/>
          </a:xfrm>
          <a:prstGeom prst="rect">
            <a:avLst/>
          </a:prstGeom>
          <a:noFill/>
          <a:ln w="9525">
            <a:noFill/>
            <a:miter lim="800000"/>
            <a:headEnd/>
            <a:tailEnd/>
          </a:ln>
        </p:spPr>
        <p:txBody>
          <a:bodyPr wrap="square">
            <a:spAutoFit/>
          </a:bodyPr>
          <a:lstStyle/>
          <a:p>
            <a:pPr algn="ctr"/>
            <a:r>
              <a:rPr lang="en-US" sz="2800" b="1" dirty="0" err="1">
                <a:solidFill>
                  <a:srgbClr val="9E1D0C"/>
                </a:solidFill>
                <a:latin typeface="Tahoma" pitchFamily="34" charset="0"/>
              </a:rPr>
              <a:t>Gestão</a:t>
            </a:r>
            <a:r>
              <a:rPr lang="en-US" sz="2800" b="1" dirty="0">
                <a:solidFill>
                  <a:srgbClr val="9E1D0C"/>
                </a:solidFill>
                <a:latin typeface="Tahoma" pitchFamily="34" charset="0"/>
              </a:rPr>
              <a:t> </a:t>
            </a:r>
            <a:r>
              <a:rPr lang="en-US" sz="2800" b="1" dirty="0" err="1">
                <a:solidFill>
                  <a:srgbClr val="9E1D0C"/>
                </a:solidFill>
                <a:latin typeface="Tahoma" pitchFamily="34" charset="0"/>
              </a:rPr>
              <a:t>Tradicional</a:t>
            </a:r>
            <a:r>
              <a:rPr lang="en-US" sz="2800" b="1" dirty="0">
                <a:solidFill>
                  <a:srgbClr val="9E1D0C"/>
                </a:solidFill>
                <a:latin typeface="Tahoma" pitchFamily="34" charset="0"/>
              </a:rPr>
              <a:t> de </a:t>
            </a:r>
            <a:r>
              <a:rPr lang="en-US" sz="2800" b="1" dirty="0" err="1">
                <a:solidFill>
                  <a:srgbClr val="9E1D0C"/>
                </a:solidFill>
                <a:latin typeface="Tahoma" pitchFamily="34" charset="0"/>
              </a:rPr>
              <a:t>Projetos</a:t>
            </a:r>
            <a:r>
              <a:rPr lang="en-US" sz="2800" b="1" dirty="0">
                <a:solidFill>
                  <a:srgbClr val="9E1D0C"/>
                </a:solidFill>
                <a:latin typeface="Tahoma" pitchFamily="34" charset="0"/>
              </a:rPr>
              <a:t>: </a:t>
            </a:r>
          </a:p>
          <a:p>
            <a:pPr algn="ctr"/>
            <a:r>
              <a:rPr lang="en-US" sz="2000" b="1" dirty="0" err="1">
                <a:solidFill>
                  <a:srgbClr val="9E1D0C"/>
                </a:solidFill>
                <a:latin typeface="Tahoma" pitchFamily="34" charset="0"/>
              </a:rPr>
              <a:t>envolve</a:t>
            </a:r>
            <a:r>
              <a:rPr lang="en-US" sz="2000" b="1" dirty="0">
                <a:solidFill>
                  <a:srgbClr val="9E1D0C"/>
                </a:solidFill>
                <a:latin typeface="Tahoma" pitchFamily="34" charset="0"/>
              </a:rPr>
              <a:t> 5 </a:t>
            </a:r>
            <a:r>
              <a:rPr lang="en-US" sz="2000" b="1" dirty="0" err="1">
                <a:solidFill>
                  <a:srgbClr val="9E1D0C"/>
                </a:solidFill>
                <a:latin typeface="Tahoma" pitchFamily="34" charset="0"/>
              </a:rPr>
              <a:t>Grupos</a:t>
            </a:r>
            <a:r>
              <a:rPr lang="en-US" sz="2000" b="1" dirty="0">
                <a:solidFill>
                  <a:srgbClr val="9E1D0C"/>
                </a:solidFill>
                <a:latin typeface="Tahoma" pitchFamily="34" charset="0"/>
              </a:rPr>
              <a:t> de </a:t>
            </a:r>
            <a:r>
              <a:rPr lang="en-US" sz="2000" b="1" dirty="0" err="1">
                <a:solidFill>
                  <a:srgbClr val="9E1D0C"/>
                </a:solidFill>
                <a:latin typeface="Tahoma" pitchFamily="34" charset="0"/>
              </a:rPr>
              <a:t>Processos</a:t>
            </a:r>
            <a:endParaRPr lang="pt-BR" sz="2000" b="1" dirty="0">
              <a:solidFill>
                <a:srgbClr val="9E1D0C"/>
              </a:solidFill>
              <a:latin typeface="Tahoma" pitchFamily="34" charset="0"/>
            </a:endParaRPr>
          </a:p>
        </p:txBody>
      </p:sp>
      <p:sp>
        <p:nvSpPr>
          <p:cNvPr id="12" name="Seta para a direita 11"/>
          <p:cNvSpPr/>
          <p:nvPr/>
        </p:nvSpPr>
        <p:spPr>
          <a:xfrm>
            <a:off x="202182" y="2729742"/>
            <a:ext cx="2235013" cy="1864810"/>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pt-BR" b="1" dirty="0">
                <a:solidFill>
                  <a:schemeClr val="tx1"/>
                </a:solidFill>
                <a:latin typeface="Arial" pitchFamily="34" charset="0"/>
                <a:cs typeface="Arial" pitchFamily="34" charset="0"/>
              </a:rPr>
              <a:t>Processos de</a:t>
            </a:r>
          </a:p>
          <a:p>
            <a:pPr algn="ctr"/>
            <a:r>
              <a:rPr lang="en-US" b="1" dirty="0" err="1">
                <a:solidFill>
                  <a:schemeClr val="tx1"/>
                </a:solidFill>
                <a:latin typeface="Arial" pitchFamily="34" charset="0"/>
                <a:cs typeface="Arial" pitchFamily="34" charset="0"/>
              </a:rPr>
              <a:t>Iniciação</a:t>
            </a:r>
            <a:endParaRPr lang="pt-BR" b="1" dirty="0">
              <a:solidFill>
                <a:schemeClr val="tx1"/>
              </a:solidFill>
              <a:latin typeface="Arial" pitchFamily="34" charset="0"/>
              <a:cs typeface="Arial" pitchFamily="34" charset="0"/>
            </a:endParaRPr>
          </a:p>
        </p:txBody>
      </p:sp>
      <p:sp>
        <p:nvSpPr>
          <p:cNvPr id="13" name="Seta para a direita 12"/>
          <p:cNvSpPr/>
          <p:nvPr/>
        </p:nvSpPr>
        <p:spPr>
          <a:xfrm>
            <a:off x="6908987" y="2761826"/>
            <a:ext cx="2235013" cy="1864810"/>
          </a:xfrm>
          <a:prstGeom prst="rightArrow">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pt-BR" b="1" dirty="0">
                <a:solidFill>
                  <a:schemeClr val="tx1"/>
                </a:solidFill>
                <a:latin typeface="Arial" pitchFamily="34" charset="0"/>
                <a:cs typeface="Arial" pitchFamily="34" charset="0"/>
              </a:rPr>
              <a:t>Processos de</a:t>
            </a:r>
          </a:p>
          <a:p>
            <a:pPr algn="ctr"/>
            <a:r>
              <a:rPr lang="en-US" b="1" dirty="0" err="1">
                <a:solidFill>
                  <a:schemeClr val="tx1"/>
                </a:solidFill>
                <a:latin typeface="Arial" pitchFamily="34" charset="0"/>
                <a:cs typeface="Arial" pitchFamily="34" charset="0"/>
              </a:rPr>
              <a:t>Encerramento</a:t>
            </a:r>
            <a:endParaRPr lang="pt-BR" b="1" dirty="0">
              <a:solidFill>
                <a:schemeClr val="tx1"/>
              </a:solidFill>
              <a:latin typeface="Arial" pitchFamily="34" charset="0"/>
              <a:cs typeface="Arial" pitchFamily="34" charset="0"/>
            </a:endParaRPr>
          </a:p>
        </p:txBody>
      </p:sp>
    </p:spTree>
    <p:extLst>
      <p:ext uri="{BB962C8B-B14F-4D97-AF65-F5344CB8AC3E}">
        <p14:creationId xmlns:p14="http://schemas.microsoft.com/office/powerpoint/2010/main" val="94965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animBg="1"/>
      <p:bldP spid="13"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pt-BR" altLang="pt-BR" b="1">
                <a:solidFill>
                  <a:srgbClr val="9E1D0C"/>
                </a:solidFill>
              </a:rPr>
              <a:t>Scrum de Forma Gráfica</a:t>
            </a:r>
          </a:p>
        </p:txBody>
      </p:sp>
      <p:sp>
        <p:nvSpPr>
          <p:cNvPr id="49155" name="Slide Number Placeholder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AC637C76-0CC7-4093-A30F-12B073839499}" type="slidenum">
              <a:rPr lang="pt-BR" altLang="pt-BR" sz="1400" smtClean="0">
                <a:solidFill>
                  <a:srgbClr val="FFFFFF"/>
                </a:solidFill>
                <a:latin typeface="Arial" charset="0"/>
              </a:rPr>
              <a:pPr>
                <a:spcBef>
                  <a:spcPct val="0"/>
                </a:spcBef>
                <a:buFontTx/>
                <a:buNone/>
              </a:pPr>
              <a:t>70</a:t>
            </a:fld>
            <a:endParaRPr lang="pt-BR" altLang="pt-BR" sz="1400">
              <a:solidFill>
                <a:srgbClr val="FFFFFF"/>
              </a:solidFill>
              <a:latin typeface="Arial" charset="0"/>
            </a:endParaRPr>
          </a:p>
        </p:txBody>
      </p:sp>
      <p:pic>
        <p:nvPicPr>
          <p:cNvPr id="23555" name="Picture 3"/>
          <p:cNvPicPr>
            <a:picLocks noChangeAspect="1" noChangeArrowheads="1"/>
          </p:cNvPicPr>
          <p:nvPr/>
        </p:nvPicPr>
        <p:blipFill>
          <a:blip r:embed="rId2"/>
          <a:srcRect/>
          <a:stretch>
            <a:fillRect/>
          </a:stretch>
        </p:blipFill>
        <p:spPr bwMode="auto">
          <a:xfrm>
            <a:off x="838200" y="1412875"/>
            <a:ext cx="7543800" cy="518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00774617"/>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altLang="pt-BR" b="1" dirty="0" err="1">
                <a:solidFill>
                  <a:srgbClr val="C00000"/>
                </a:solidFill>
              </a:rPr>
              <a:t>Mais</a:t>
            </a:r>
            <a:r>
              <a:rPr lang="en-US" altLang="pt-BR" b="1" dirty="0">
                <a:solidFill>
                  <a:srgbClr val="C00000"/>
                </a:solidFill>
              </a:rPr>
              <a:t> </a:t>
            </a:r>
            <a:r>
              <a:rPr lang="en-US" altLang="pt-BR" b="1" dirty="0" err="1">
                <a:solidFill>
                  <a:srgbClr val="C00000"/>
                </a:solidFill>
              </a:rPr>
              <a:t>Informa</a:t>
            </a:r>
            <a:r>
              <a:rPr lang="en-US" altLang="ja-JP" b="1" dirty="0" err="1">
                <a:solidFill>
                  <a:srgbClr val="C00000"/>
                </a:solidFill>
              </a:rPr>
              <a:t>ções</a:t>
            </a:r>
            <a:endParaRPr lang="en-US" altLang="pt-BR" b="1" dirty="0">
              <a:solidFill>
                <a:srgbClr val="C00000"/>
              </a:solidFill>
            </a:endParaRPr>
          </a:p>
        </p:txBody>
      </p:sp>
      <p:sp>
        <p:nvSpPr>
          <p:cNvPr id="50179" name="Rectangle 3"/>
          <p:cNvSpPr>
            <a:spLocks noGrp="1" noChangeArrowheads="1"/>
          </p:cNvSpPr>
          <p:nvPr>
            <p:ph idx="1"/>
          </p:nvPr>
        </p:nvSpPr>
        <p:spPr>
          <a:xfrm>
            <a:off x="457200" y="1484313"/>
            <a:ext cx="8229600" cy="5068887"/>
          </a:xfrm>
        </p:spPr>
        <p:txBody>
          <a:bodyPr/>
          <a:lstStyle/>
          <a:p>
            <a:pPr eaLnBrk="1" hangingPunct="1"/>
            <a:r>
              <a:rPr lang="en-US" altLang="pt-BR" sz="2800"/>
              <a:t>Agille Alliance - </a:t>
            </a:r>
            <a:r>
              <a:rPr lang="en-US" altLang="pt-BR" sz="2800">
                <a:hlinkClick r:id="rId2"/>
              </a:rPr>
              <a:t>www.agilealliance.org</a:t>
            </a:r>
            <a:endParaRPr lang="en-US" altLang="pt-BR" sz="2800"/>
          </a:p>
          <a:p>
            <a:pPr lvl="1" eaLnBrk="1" hangingPunct="1"/>
            <a:r>
              <a:rPr lang="en-US" altLang="ja-JP" sz="2400"/>
              <a:t>Ótima fonte sobre métodos ágeis</a:t>
            </a:r>
          </a:p>
          <a:p>
            <a:pPr lvl="1" eaLnBrk="1" hangingPunct="1"/>
            <a:endParaRPr lang="en-US" altLang="pt-BR" sz="2400"/>
          </a:p>
          <a:p>
            <a:pPr eaLnBrk="1" hangingPunct="1"/>
            <a:r>
              <a:rPr lang="en-US" altLang="pt-BR" sz="2800"/>
              <a:t>Scrum Alliance - </a:t>
            </a:r>
            <a:r>
              <a:rPr lang="en-US" altLang="pt-BR" sz="2800">
                <a:hlinkClick r:id="rId3"/>
              </a:rPr>
              <a:t>www.scrumalliance.org/</a:t>
            </a:r>
            <a:endParaRPr lang="en-US" altLang="pt-BR" sz="2800"/>
          </a:p>
          <a:p>
            <a:pPr eaLnBrk="1" hangingPunct="1"/>
            <a:endParaRPr lang="en-US" altLang="pt-BR" sz="2800"/>
          </a:p>
          <a:p>
            <a:pPr eaLnBrk="1" hangingPunct="1"/>
            <a:r>
              <a:rPr lang="en-US" altLang="pt-BR" sz="2800"/>
              <a:t>Mountain Goat Software</a:t>
            </a:r>
          </a:p>
          <a:p>
            <a:pPr lvl="1" eaLnBrk="1" hangingPunct="1"/>
            <a:r>
              <a:rPr lang="en-US" altLang="pt-BR" sz="2400">
                <a:hlinkClick r:id="rId4"/>
              </a:rPr>
              <a:t>www.mountaingoatsoftware.com</a:t>
            </a:r>
            <a:endParaRPr lang="en-US" altLang="pt-BR" sz="2400"/>
          </a:p>
          <a:p>
            <a:pPr lvl="1" eaLnBrk="1" hangingPunct="1"/>
            <a:r>
              <a:rPr lang="en-US" altLang="pt-BR" sz="2400"/>
              <a:t>Site de um treinador de </a:t>
            </a:r>
            <a:r>
              <a:rPr lang="en-US" altLang="pt-BR" sz="2400" i="1"/>
              <a:t>Scrum Masters</a:t>
            </a:r>
            <a:endParaRPr lang="en-US" altLang="pt-BR" sz="2400"/>
          </a:p>
          <a:p>
            <a:pPr lvl="1" eaLnBrk="1" hangingPunct="1"/>
            <a:endParaRPr lang="en-US" altLang="pt-BR" sz="2400"/>
          </a:p>
          <a:p>
            <a:pPr eaLnBrk="1" hangingPunct="1"/>
            <a:r>
              <a:rPr lang="en-US" altLang="pt-BR" sz="2800"/>
              <a:t>Site do Ken Schwaber - </a:t>
            </a:r>
            <a:r>
              <a:rPr lang="en-US" altLang="pt-BR" sz="2800">
                <a:hlinkClick r:id="rId5"/>
              </a:rPr>
              <a:t>www.controlchaos.com</a:t>
            </a:r>
            <a:endParaRPr lang="en-US" altLang="pt-BR" sz="2800"/>
          </a:p>
        </p:txBody>
      </p:sp>
      <p:sp>
        <p:nvSpPr>
          <p:cNvPr id="50180" name="Slide Number Placeholder 3"/>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pPr>
            <a:fld id="{89C1CEB6-3CA5-46ED-8574-E6FAC385C944}" type="slidenum">
              <a:rPr lang="pt-BR" altLang="pt-BR" sz="1400" smtClean="0">
                <a:solidFill>
                  <a:srgbClr val="FFFFFF"/>
                </a:solidFill>
                <a:latin typeface="Arial" charset="0"/>
              </a:rPr>
              <a:pPr>
                <a:spcBef>
                  <a:spcPct val="0"/>
                </a:spcBef>
                <a:buFontTx/>
                <a:buNone/>
              </a:pPr>
              <a:t>71</a:t>
            </a:fld>
            <a:endParaRPr lang="pt-BR" altLang="pt-BR" sz="1400">
              <a:solidFill>
                <a:srgbClr val="FFFFFF"/>
              </a:solidFill>
              <a:latin typeface="Arial" charset="0"/>
            </a:endParaRPr>
          </a:p>
        </p:txBody>
      </p:sp>
    </p:spTree>
    <p:extLst>
      <p:ext uri="{BB962C8B-B14F-4D97-AF65-F5344CB8AC3E}">
        <p14:creationId xmlns:p14="http://schemas.microsoft.com/office/powerpoint/2010/main" val="396269259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ChangeArrowheads="1"/>
          </p:cNvSpPr>
          <p:nvPr/>
        </p:nvSpPr>
        <p:spPr bwMode="auto">
          <a:xfrm>
            <a:off x="520981" y="1583930"/>
            <a:ext cx="8080744" cy="3022366"/>
          </a:xfrm>
          <a:prstGeom prst="rect">
            <a:avLst/>
          </a:prstGeom>
          <a:noFill/>
          <a:ln w="9525">
            <a:noFill/>
            <a:miter lim="800000"/>
            <a:headEnd/>
            <a:tailEnd/>
          </a:ln>
        </p:spPr>
        <p:txBody>
          <a:bodyPr wrap="square">
            <a:spAutoFit/>
          </a:bodyPr>
          <a:lstStyle/>
          <a:p>
            <a:pPr marL="457200" indent="-457200">
              <a:lnSpc>
                <a:spcPct val="80000"/>
              </a:lnSpc>
              <a:spcBef>
                <a:spcPct val="60000"/>
              </a:spcBef>
              <a:buFont typeface="Arial" panose="020B0604020202020204" pitchFamily="34" charset="0"/>
              <a:buChar char="•"/>
            </a:pPr>
            <a:r>
              <a:rPr lang="pt-BR" sz="2800" b="1" dirty="0">
                <a:latin typeface="Tahoma" pitchFamily="34" charset="0"/>
                <a:cs typeface="Times New Roman" pitchFamily="18" charset="0"/>
              </a:rPr>
              <a:t>Alinhamento inicial</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de Projetos</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Métodos Ágeis</a:t>
            </a:r>
          </a:p>
          <a:p>
            <a:pPr marL="1371600" lvl="2" indent="-457200">
              <a:lnSpc>
                <a:spcPct val="80000"/>
              </a:lnSpc>
              <a:spcBef>
                <a:spcPct val="60000"/>
              </a:spcBef>
              <a:buFont typeface="Arial" panose="020B0604020202020204" pitchFamily="34" charset="0"/>
              <a:buChar char="•"/>
            </a:pPr>
            <a:r>
              <a:rPr lang="pt-BR" sz="2400" b="1" dirty="0" err="1">
                <a:latin typeface="Tahoma" pitchFamily="34" charset="0"/>
                <a:cs typeface="Times New Roman" pitchFamily="18" charset="0"/>
              </a:rPr>
              <a:t>Scrum</a:t>
            </a:r>
            <a:endParaRPr lang="pt-BR" sz="2400" b="1" dirty="0">
              <a:latin typeface="Tahoma" pitchFamily="34" charset="0"/>
              <a:cs typeface="Times New Roman" pitchFamily="18" charset="0"/>
            </a:endParaRPr>
          </a:p>
          <a:p>
            <a:pPr marL="457200"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X Métodos Ágeis</a:t>
            </a:r>
          </a:p>
          <a:p>
            <a:pPr marL="457200" indent="-457200">
              <a:lnSpc>
                <a:spcPct val="80000"/>
              </a:lnSpc>
              <a:spcBef>
                <a:spcPct val="60000"/>
              </a:spcBef>
              <a:buFont typeface="Arial" panose="020B0604020202020204" pitchFamily="34" charset="0"/>
              <a:buChar char="•"/>
            </a:pPr>
            <a:r>
              <a:rPr lang="pt-BR" sz="2400" b="1" dirty="0">
                <a:solidFill>
                  <a:schemeClr val="bg1">
                    <a:lumMod val="85000"/>
                  </a:schemeClr>
                </a:solidFill>
                <a:latin typeface="Tahoma" pitchFamily="34" charset="0"/>
                <a:cs typeface="Times New Roman" pitchFamily="18" charset="0"/>
              </a:rPr>
              <a:t>Considerações Finais</a:t>
            </a:r>
          </a:p>
        </p:txBody>
      </p:sp>
      <p:sp>
        <p:nvSpPr>
          <p:cNvPr id="16387" name="Rectangle 4"/>
          <p:cNvSpPr>
            <a:spLocks noChangeArrowheads="1"/>
          </p:cNvSpPr>
          <p:nvPr/>
        </p:nvSpPr>
        <p:spPr bwMode="auto">
          <a:xfrm>
            <a:off x="0" y="342900"/>
            <a:ext cx="9144000" cy="685800"/>
          </a:xfrm>
          <a:prstGeom prst="rect">
            <a:avLst/>
          </a:prstGeom>
          <a:noFill/>
          <a:ln w="12700">
            <a:noFill/>
            <a:miter lim="800000"/>
            <a:headEnd/>
            <a:tailEnd/>
          </a:ln>
        </p:spPr>
        <p:txBody>
          <a:bodyPr lIns="90488" tIns="44450" rIns="90488" bIns="44450"/>
          <a:lstStyle/>
          <a:p>
            <a:pPr marL="342900" indent="-342900" algn="ctr">
              <a:spcBef>
                <a:spcPct val="100000"/>
              </a:spcBef>
            </a:pPr>
            <a:r>
              <a:rPr lang="en-US" sz="4000" b="1" dirty="0">
                <a:solidFill>
                  <a:srgbClr val="9E1D0C"/>
                </a:solidFill>
                <a:latin typeface="Tahoma" pitchFamily="34" charset="0"/>
              </a:rPr>
              <a:t>Agenda</a:t>
            </a:r>
          </a:p>
        </p:txBody>
      </p:sp>
    </p:spTree>
    <p:extLst>
      <p:ext uri="{BB962C8B-B14F-4D97-AF65-F5344CB8AC3E}">
        <p14:creationId xmlns:p14="http://schemas.microsoft.com/office/powerpoint/2010/main" val="740666609"/>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normAutofit fontScale="90000"/>
          </a:bodyPr>
          <a:lstStyle/>
          <a:p>
            <a:r>
              <a:rPr lang="pt-BR" b="1" dirty="0">
                <a:solidFill>
                  <a:srgbClr val="9E1D0C"/>
                </a:solidFill>
              </a:rPr>
              <a:t>Comparativo: Tradicional x Ágil (1/2)</a:t>
            </a:r>
            <a:endParaRPr lang="pt-BR" dirty="0"/>
          </a:p>
        </p:txBody>
      </p:sp>
      <p:graphicFrame>
        <p:nvGraphicFramePr>
          <p:cNvPr id="3" name="Tabela 2"/>
          <p:cNvGraphicFramePr>
            <a:graphicFrameLocks noGrp="1"/>
          </p:cNvGraphicFramePr>
          <p:nvPr>
            <p:extLst>
              <p:ext uri="{D42A27DB-BD31-4B8C-83A1-F6EECF244321}">
                <p14:modId xmlns:p14="http://schemas.microsoft.com/office/powerpoint/2010/main" val="253995767"/>
              </p:ext>
            </p:extLst>
          </p:nvPr>
        </p:nvGraphicFramePr>
        <p:xfrm>
          <a:off x="54593" y="930624"/>
          <a:ext cx="8993874" cy="5918200"/>
        </p:xfrm>
        <a:graphic>
          <a:graphicData uri="http://schemas.openxmlformats.org/drawingml/2006/table">
            <a:tbl>
              <a:tblPr firstRow="1" bandRow="1">
                <a:tableStyleId>{21E4AEA4-8DFA-4A89-87EB-49C32662AFE0}</a:tableStyleId>
              </a:tblPr>
              <a:tblGrid>
                <a:gridCol w="1409428">
                  <a:extLst>
                    <a:ext uri="{9D8B030D-6E8A-4147-A177-3AD203B41FA5}">
                      <a16:colId xmlns:a16="http://schemas.microsoft.com/office/drawing/2014/main" xmlns="" val="20000"/>
                    </a:ext>
                  </a:extLst>
                </a:gridCol>
                <a:gridCol w="3624302">
                  <a:extLst>
                    <a:ext uri="{9D8B030D-6E8A-4147-A177-3AD203B41FA5}">
                      <a16:colId xmlns:a16="http://schemas.microsoft.com/office/drawing/2014/main" xmlns="" val="20001"/>
                    </a:ext>
                  </a:extLst>
                </a:gridCol>
                <a:gridCol w="3960144">
                  <a:extLst>
                    <a:ext uri="{9D8B030D-6E8A-4147-A177-3AD203B41FA5}">
                      <a16:colId xmlns:a16="http://schemas.microsoft.com/office/drawing/2014/main" xmlns="" val="20002"/>
                    </a:ext>
                  </a:extLst>
                </a:gridCol>
              </a:tblGrid>
              <a:tr h="370840">
                <a:tc>
                  <a:txBody>
                    <a:bodyPr/>
                    <a:lstStyle/>
                    <a:p>
                      <a:endParaRPr lang="pt-BR" sz="1600" dirty="0"/>
                    </a:p>
                  </a:txBody>
                  <a:tcPr/>
                </a:tc>
                <a:tc>
                  <a:txBody>
                    <a:bodyPr/>
                    <a:lstStyle/>
                    <a:p>
                      <a:pPr algn="ctr"/>
                      <a:r>
                        <a:rPr lang="pt-BR" sz="1600" dirty="0"/>
                        <a:t>Modelo Tradicional</a:t>
                      </a:r>
                    </a:p>
                  </a:txBody>
                  <a:tcPr/>
                </a:tc>
                <a:tc>
                  <a:txBody>
                    <a:bodyPr/>
                    <a:lstStyle/>
                    <a:p>
                      <a:pPr algn="ctr"/>
                      <a:r>
                        <a:rPr lang="pt-BR" sz="1600" dirty="0"/>
                        <a:t>Modelo Ágil</a:t>
                      </a:r>
                    </a:p>
                  </a:txBody>
                  <a:tcPr/>
                </a:tc>
                <a:extLst>
                  <a:ext uri="{0D108BD9-81ED-4DB2-BD59-A6C34878D82A}">
                    <a16:rowId xmlns:a16="http://schemas.microsoft.com/office/drawing/2014/main" xmlns="" val="10000"/>
                  </a:ext>
                </a:extLst>
              </a:tr>
              <a:tr h="370840">
                <a:tc>
                  <a:txBody>
                    <a:bodyPr/>
                    <a:lstStyle/>
                    <a:p>
                      <a:pPr algn="ctr"/>
                      <a:r>
                        <a:rPr lang="pt-BR" sz="1400" b="1" dirty="0"/>
                        <a:t>Mudanças</a:t>
                      </a:r>
                    </a:p>
                  </a:txBody>
                  <a:tcPr anchor="ctr"/>
                </a:tc>
                <a:tc>
                  <a:txBody>
                    <a:bodyPr/>
                    <a:lstStyle/>
                    <a:p>
                      <a:r>
                        <a:rPr lang="pt-BR" sz="1400" dirty="0"/>
                        <a:t>Resistente a Mudanças depois que o planejamento</a:t>
                      </a:r>
                      <a:r>
                        <a:rPr lang="pt-BR" sz="1400" baseline="0" dirty="0"/>
                        <a:t> inicial foi concluído</a:t>
                      </a:r>
                      <a:endParaRPr lang="pt-BR" sz="1400" dirty="0"/>
                    </a:p>
                  </a:txBody>
                  <a:tcPr/>
                </a:tc>
                <a:tc>
                  <a:txBody>
                    <a:bodyPr/>
                    <a:lstStyle/>
                    <a:p>
                      <a:r>
                        <a:rPr lang="pt-BR" sz="1400" dirty="0"/>
                        <a:t>Aberto a mudanças em qualquer fase do projeto, mesmo perto do final.</a:t>
                      </a:r>
                    </a:p>
                  </a:txBody>
                  <a:tcPr/>
                </a:tc>
                <a:extLst>
                  <a:ext uri="{0D108BD9-81ED-4DB2-BD59-A6C34878D82A}">
                    <a16:rowId xmlns:a16="http://schemas.microsoft.com/office/drawing/2014/main" xmlns="" val="10001"/>
                  </a:ext>
                </a:extLst>
              </a:tr>
              <a:tr h="370840">
                <a:tc>
                  <a:txBody>
                    <a:bodyPr/>
                    <a:lstStyle/>
                    <a:p>
                      <a:pPr algn="ctr"/>
                      <a:r>
                        <a:rPr lang="pt-BR" sz="1400" b="1" dirty="0"/>
                        <a:t>Equipe</a:t>
                      </a:r>
                    </a:p>
                  </a:txBody>
                  <a:tcPr anchor="ctr"/>
                </a:tc>
                <a:tc>
                  <a:txBody>
                    <a:bodyPr/>
                    <a:lstStyle/>
                    <a:p>
                      <a:r>
                        <a:rPr lang="pt-BR" sz="1400" dirty="0"/>
                        <a:t>Equipe do Projeto</a:t>
                      </a:r>
                      <a:r>
                        <a:rPr lang="pt-BR" sz="1400" baseline="0" dirty="0"/>
                        <a:t> com média ou pouco autonomia, reporta ao Gerente de Projetos ou Gerentes Funcionais</a:t>
                      </a:r>
                      <a:endParaRPr lang="pt-BR" sz="1400" dirty="0"/>
                    </a:p>
                  </a:txBody>
                  <a:tcPr/>
                </a:tc>
                <a:tc>
                  <a:txBody>
                    <a:bodyPr/>
                    <a:lstStyle/>
                    <a:p>
                      <a:r>
                        <a:rPr lang="pt-BR" sz="1400" dirty="0"/>
                        <a:t>Equipe Autônoma e independente.</a:t>
                      </a:r>
                      <a:r>
                        <a:rPr lang="pt-BR" sz="1400" baseline="0" dirty="0"/>
                        <a:t>  Possui poder para a tomada de decisões</a:t>
                      </a:r>
                      <a:endParaRPr lang="pt-BR" sz="1400" dirty="0"/>
                    </a:p>
                  </a:txBody>
                  <a:tcPr/>
                </a:tc>
                <a:extLst>
                  <a:ext uri="{0D108BD9-81ED-4DB2-BD59-A6C34878D82A}">
                    <a16:rowId xmlns:a16="http://schemas.microsoft.com/office/drawing/2014/main" xmlns="" val="10002"/>
                  </a:ext>
                </a:extLst>
              </a:tr>
              <a:tr h="370840">
                <a:tc>
                  <a:txBody>
                    <a:bodyPr/>
                    <a:lstStyle/>
                    <a:p>
                      <a:pPr algn="ctr"/>
                      <a:r>
                        <a:rPr lang="pt-BR" sz="1400" b="1" dirty="0"/>
                        <a:t>Planejamento</a:t>
                      </a:r>
                    </a:p>
                  </a:txBody>
                  <a:tcPr anchor="ctr"/>
                </a:tc>
                <a:tc>
                  <a:txBody>
                    <a:bodyPr/>
                    <a:lstStyle/>
                    <a:p>
                      <a:r>
                        <a:rPr lang="pt-BR" sz="1400" dirty="0"/>
                        <a:t>Planejamento  maior e mais detalhado no início do projeto. (Metade</a:t>
                      </a:r>
                      <a:r>
                        <a:rPr lang="pt-BR" sz="1400" baseline="0" dirty="0"/>
                        <a:t> dos processos do </a:t>
                      </a:r>
                      <a:r>
                        <a:rPr lang="pt-BR" sz="1400" baseline="0" dirty="0" err="1"/>
                        <a:t>PMBoK</a:t>
                      </a:r>
                      <a:r>
                        <a:rPr lang="pt-BR" sz="1400" baseline="0" dirty="0"/>
                        <a:t> são processos de planejamento)</a:t>
                      </a:r>
                      <a:endParaRPr lang="pt-BR" sz="1400" dirty="0"/>
                    </a:p>
                  </a:txBody>
                  <a:tcPr/>
                </a:tc>
                <a:tc>
                  <a:txBody>
                    <a:bodyPr/>
                    <a:lstStyle/>
                    <a:p>
                      <a:r>
                        <a:rPr lang="pt-BR" sz="1400" dirty="0"/>
                        <a:t>Planejamento</a:t>
                      </a:r>
                      <a:r>
                        <a:rPr lang="pt-BR" sz="1400" baseline="0" dirty="0"/>
                        <a:t> ocorre em ciclos bem pequenos, um pouco no início do projeto e o mínimo necessário antes do início de cada iteração</a:t>
                      </a:r>
                      <a:endParaRPr lang="pt-BR" sz="1400" dirty="0"/>
                    </a:p>
                  </a:txBody>
                  <a:tcPr/>
                </a:tc>
                <a:extLst>
                  <a:ext uri="{0D108BD9-81ED-4DB2-BD59-A6C34878D82A}">
                    <a16:rowId xmlns:a16="http://schemas.microsoft.com/office/drawing/2014/main" xmlns="" val="10003"/>
                  </a:ext>
                </a:extLst>
              </a:tr>
              <a:tr h="370840">
                <a:tc>
                  <a:txBody>
                    <a:bodyPr/>
                    <a:lstStyle/>
                    <a:p>
                      <a:pPr algn="ctr"/>
                      <a:r>
                        <a:rPr lang="pt-BR" sz="1400" b="1" dirty="0"/>
                        <a:t>Documentação</a:t>
                      </a:r>
                    </a:p>
                  </a:txBody>
                  <a:tcPr anchor="ctr"/>
                </a:tc>
                <a:tc>
                  <a:txBody>
                    <a:bodyPr/>
                    <a:lstStyle/>
                    <a:p>
                      <a:r>
                        <a:rPr lang="pt-BR" sz="1400" dirty="0"/>
                        <a:t>Documentação</a:t>
                      </a:r>
                      <a:r>
                        <a:rPr lang="pt-BR" sz="1400" baseline="0" dirty="0"/>
                        <a:t> extensiva de cada processo de todas as áreas de conhecimento. Aprovações formais, assinaturas e minutas de todas as iterações entre as partes interessadas.</a:t>
                      </a:r>
                      <a:endParaRPr lang="pt-BR" sz="1400" dirty="0"/>
                    </a:p>
                  </a:txBody>
                  <a:tcPr/>
                </a:tc>
                <a:tc>
                  <a:txBody>
                    <a:bodyPr/>
                    <a:lstStyle/>
                    <a:p>
                      <a:r>
                        <a:rPr lang="pt-BR" sz="1400" dirty="0"/>
                        <a:t>Documentação mínima requerida para que o projeto</a:t>
                      </a:r>
                      <a:r>
                        <a:rPr lang="pt-BR" sz="1400" baseline="0" dirty="0"/>
                        <a:t> possa ser executado na próxima iteração. Documentação que não agregar valor diretamente ao produto final é descartada</a:t>
                      </a:r>
                      <a:endParaRPr lang="pt-BR" sz="1400" dirty="0"/>
                    </a:p>
                  </a:txBody>
                  <a:tcPr/>
                </a:tc>
                <a:extLst>
                  <a:ext uri="{0D108BD9-81ED-4DB2-BD59-A6C34878D82A}">
                    <a16:rowId xmlns:a16="http://schemas.microsoft.com/office/drawing/2014/main" xmlns="" val="10004"/>
                  </a:ext>
                </a:extLst>
              </a:tr>
              <a:tr h="370840">
                <a:tc>
                  <a:txBody>
                    <a:bodyPr/>
                    <a:lstStyle/>
                    <a:p>
                      <a:pPr algn="ctr"/>
                      <a:r>
                        <a:rPr lang="pt-BR" sz="1400" b="1" dirty="0"/>
                        <a:t>Escopo</a:t>
                      </a:r>
                    </a:p>
                  </a:txBody>
                  <a:tcPr anchor="ctr"/>
                </a:tc>
                <a:tc>
                  <a:txBody>
                    <a:bodyPr/>
                    <a:lstStyle/>
                    <a:p>
                      <a:r>
                        <a:rPr lang="pt-BR" sz="1400" dirty="0"/>
                        <a:t>Amplamente discutido,</a:t>
                      </a:r>
                      <a:r>
                        <a:rPr lang="pt-BR" sz="1400" baseline="0" dirty="0"/>
                        <a:t> documentado e aprovado na fase de planejamento. Após a fase de planejamento, com escopo bem definido, espera-se que não haja alterações</a:t>
                      </a:r>
                      <a:endParaRPr lang="pt-BR" sz="1400" dirty="0"/>
                    </a:p>
                  </a:txBody>
                  <a:tcPr/>
                </a:tc>
                <a:tc>
                  <a:txBody>
                    <a:bodyPr/>
                    <a:lstStyle/>
                    <a:p>
                      <a:r>
                        <a:rPr lang="pt-BR" sz="1400" dirty="0"/>
                        <a:t>Escopo</a:t>
                      </a:r>
                      <a:r>
                        <a:rPr lang="pt-BR" sz="1400" baseline="0" dirty="0"/>
                        <a:t> geral e sumarizado é aprovado no início do projeto. Detalhes, requerimentos e funcionalidades são solicitados conforme o projeto avança e o cliente possui melhor entendimento do produto</a:t>
                      </a:r>
                      <a:endParaRPr lang="pt-BR" sz="1400" dirty="0"/>
                    </a:p>
                  </a:txBody>
                  <a:tcPr/>
                </a:tc>
                <a:extLst>
                  <a:ext uri="{0D108BD9-81ED-4DB2-BD59-A6C34878D82A}">
                    <a16:rowId xmlns:a16="http://schemas.microsoft.com/office/drawing/2014/main" xmlns="" val="10005"/>
                  </a:ext>
                </a:extLst>
              </a:tr>
              <a:tr h="370840">
                <a:tc>
                  <a:txBody>
                    <a:bodyPr/>
                    <a:lstStyle/>
                    <a:p>
                      <a:pPr algn="ctr"/>
                      <a:r>
                        <a:rPr lang="pt-BR" sz="1400" b="1" dirty="0"/>
                        <a:t>Execução</a:t>
                      </a:r>
                    </a:p>
                  </a:txBody>
                  <a:tcPr anchor="ctr"/>
                </a:tc>
                <a:tc>
                  <a:txBody>
                    <a:bodyPr/>
                    <a:lstStyle/>
                    <a:p>
                      <a:r>
                        <a:rPr lang="pt-BR" sz="1400" dirty="0"/>
                        <a:t>Execução deve seguir à</a:t>
                      </a:r>
                      <a:r>
                        <a:rPr lang="pt-BR" sz="1400" baseline="0" dirty="0"/>
                        <a:t> risca o planejamento inicial, qualquer mudança deve passar por avaliação, aprovação e replanejamento.</a:t>
                      </a:r>
                      <a:endParaRPr lang="pt-BR" sz="1400" dirty="0"/>
                    </a:p>
                  </a:txBody>
                  <a:tcPr/>
                </a:tc>
                <a:tc>
                  <a:txBody>
                    <a:bodyPr/>
                    <a:lstStyle/>
                    <a:p>
                      <a:r>
                        <a:rPr lang="pt-BR" sz="1400" dirty="0"/>
                        <a:t>Execução é feita em iterações</a:t>
                      </a:r>
                      <a:r>
                        <a:rPr lang="pt-BR" sz="1400" baseline="0" dirty="0"/>
                        <a:t> (semanais, mensais, </a:t>
                      </a:r>
                      <a:r>
                        <a:rPr lang="pt-BR" sz="1400" baseline="0" dirty="0" err="1"/>
                        <a:t>etc</a:t>
                      </a:r>
                      <a:r>
                        <a:rPr lang="pt-BR" sz="1400" baseline="0" dirty="0"/>
                        <a:t>), toda mudança é bem-vinda e programada para a próxima iteração</a:t>
                      </a:r>
                      <a:endParaRPr lang="pt-BR" sz="1400" dirty="0"/>
                    </a:p>
                  </a:txBody>
                  <a:tcPr/>
                </a:tc>
                <a:extLst>
                  <a:ext uri="{0D108BD9-81ED-4DB2-BD59-A6C34878D82A}">
                    <a16:rowId xmlns:a16="http://schemas.microsoft.com/office/drawing/2014/main" xmlns="" val="10006"/>
                  </a:ext>
                </a:extLst>
              </a:tr>
              <a:tr h="370840">
                <a:tc>
                  <a:txBody>
                    <a:bodyPr/>
                    <a:lstStyle/>
                    <a:p>
                      <a:pPr algn="ctr"/>
                      <a:r>
                        <a:rPr lang="pt-BR" sz="1400" b="1" dirty="0"/>
                        <a:t>Cliente</a:t>
                      </a:r>
                    </a:p>
                  </a:txBody>
                  <a:tcPr anchor="ctr"/>
                </a:tc>
                <a:tc>
                  <a:txBody>
                    <a:bodyPr/>
                    <a:lstStyle/>
                    <a:p>
                      <a:r>
                        <a:rPr lang="pt-BR" sz="1400" dirty="0"/>
                        <a:t>Maior envolvimento do</a:t>
                      </a:r>
                      <a:r>
                        <a:rPr lang="pt-BR" sz="1400" baseline="0" dirty="0"/>
                        <a:t> cliente nas fases iniciais, principalmente na aprovação do escopo e também nas fases finais de aceitação, vistoria ou testes.</a:t>
                      </a:r>
                      <a:endParaRPr lang="pt-BR" sz="1400" dirty="0"/>
                    </a:p>
                  </a:txBody>
                  <a:tcPr/>
                </a:tc>
                <a:tc>
                  <a:txBody>
                    <a:bodyPr/>
                    <a:lstStyle/>
                    <a:p>
                      <a:r>
                        <a:rPr lang="pt-BR" sz="1400" dirty="0"/>
                        <a:t>O envolvimento do cliente acontece a todo o momento</a:t>
                      </a:r>
                      <a:r>
                        <a:rPr lang="pt-BR" sz="1400" baseline="0" dirty="0"/>
                        <a:t> com o representante do cliente (dono do produto) no mesmo local físico da equipe.</a:t>
                      </a:r>
                      <a:endParaRPr lang="pt-BR" sz="1400" dirty="0"/>
                    </a:p>
                  </a:txBody>
                  <a:tcPr/>
                </a:tc>
                <a:extLst>
                  <a:ext uri="{0D108BD9-81ED-4DB2-BD59-A6C34878D82A}">
                    <a16:rowId xmlns:a16="http://schemas.microsoft.com/office/drawing/2014/main" xmlns="" val="10007"/>
                  </a:ext>
                </a:extLst>
              </a:tr>
            </a:tbl>
          </a:graphicData>
        </a:graphic>
      </p:graphicFrame>
    </p:spTree>
    <p:extLst>
      <p:ext uri="{BB962C8B-B14F-4D97-AF65-F5344CB8AC3E}">
        <p14:creationId xmlns:p14="http://schemas.microsoft.com/office/powerpoint/2010/main" val="3458588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normAutofit fontScale="90000"/>
          </a:bodyPr>
          <a:lstStyle/>
          <a:p>
            <a:r>
              <a:rPr lang="pt-BR" b="1" dirty="0">
                <a:solidFill>
                  <a:srgbClr val="9E1D0C"/>
                </a:solidFill>
              </a:rPr>
              <a:t>Comparativo: Tradicional x Ágil (2/2)</a:t>
            </a:r>
            <a:endParaRPr lang="pt-BR" dirty="0"/>
          </a:p>
        </p:txBody>
      </p:sp>
      <p:graphicFrame>
        <p:nvGraphicFramePr>
          <p:cNvPr id="5" name="Tabela 4"/>
          <p:cNvGraphicFramePr>
            <a:graphicFrameLocks noGrp="1"/>
          </p:cNvGraphicFramePr>
          <p:nvPr>
            <p:extLst>
              <p:ext uri="{D42A27DB-BD31-4B8C-83A1-F6EECF244321}">
                <p14:modId xmlns:p14="http://schemas.microsoft.com/office/powerpoint/2010/main" val="587186077"/>
              </p:ext>
            </p:extLst>
          </p:nvPr>
        </p:nvGraphicFramePr>
        <p:xfrm>
          <a:off x="54593" y="930624"/>
          <a:ext cx="8993874" cy="5308600"/>
        </p:xfrm>
        <a:graphic>
          <a:graphicData uri="http://schemas.openxmlformats.org/drawingml/2006/table">
            <a:tbl>
              <a:tblPr firstRow="1" bandRow="1">
                <a:tableStyleId>{21E4AEA4-8DFA-4A89-87EB-49C32662AFE0}</a:tableStyleId>
              </a:tblPr>
              <a:tblGrid>
                <a:gridCol w="1409428">
                  <a:extLst>
                    <a:ext uri="{9D8B030D-6E8A-4147-A177-3AD203B41FA5}">
                      <a16:colId xmlns:a16="http://schemas.microsoft.com/office/drawing/2014/main" xmlns="" val="20000"/>
                    </a:ext>
                  </a:extLst>
                </a:gridCol>
                <a:gridCol w="3624302">
                  <a:extLst>
                    <a:ext uri="{9D8B030D-6E8A-4147-A177-3AD203B41FA5}">
                      <a16:colId xmlns:a16="http://schemas.microsoft.com/office/drawing/2014/main" xmlns="" val="20001"/>
                    </a:ext>
                  </a:extLst>
                </a:gridCol>
                <a:gridCol w="3960144">
                  <a:extLst>
                    <a:ext uri="{9D8B030D-6E8A-4147-A177-3AD203B41FA5}">
                      <a16:colId xmlns:a16="http://schemas.microsoft.com/office/drawing/2014/main" xmlns="" val="20002"/>
                    </a:ext>
                  </a:extLst>
                </a:gridCol>
              </a:tblGrid>
              <a:tr h="370840">
                <a:tc>
                  <a:txBody>
                    <a:bodyPr/>
                    <a:lstStyle/>
                    <a:p>
                      <a:endParaRPr lang="pt-BR" sz="1600" dirty="0"/>
                    </a:p>
                  </a:txBody>
                  <a:tcPr/>
                </a:tc>
                <a:tc>
                  <a:txBody>
                    <a:bodyPr/>
                    <a:lstStyle/>
                    <a:p>
                      <a:pPr algn="ctr"/>
                      <a:r>
                        <a:rPr lang="pt-BR" sz="1600" dirty="0"/>
                        <a:t>Modelo Tradicional</a:t>
                      </a:r>
                    </a:p>
                  </a:txBody>
                  <a:tcPr/>
                </a:tc>
                <a:tc>
                  <a:txBody>
                    <a:bodyPr/>
                    <a:lstStyle/>
                    <a:p>
                      <a:pPr algn="ctr"/>
                      <a:r>
                        <a:rPr lang="pt-BR" sz="1600" dirty="0"/>
                        <a:t>Modelo Ágil</a:t>
                      </a:r>
                    </a:p>
                  </a:txBody>
                  <a:tcPr/>
                </a:tc>
                <a:extLst>
                  <a:ext uri="{0D108BD9-81ED-4DB2-BD59-A6C34878D82A}">
                    <a16:rowId xmlns:a16="http://schemas.microsoft.com/office/drawing/2014/main" xmlns="" val="10000"/>
                  </a:ext>
                </a:extLst>
              </a:tr>
              <a:tr h="370840">
                <a:tc>
                  <a:txBody>
                    <a:bodyPr/>
                    <a:lstStyle/>
                    <a:p>
                      <a:pPr algn="ctr"/>
                      <a:r>
                        <a:rPr lang="pt-BR" sz="1400" b="1" dirty="0"/>
                        <a:t>Comunicação</a:t>
                      </a:r>
                    </a:p>
                  </a:txBody>
                  <a:tcPr anchor="ctr"/>
                </a:tc>
                <a:tc>
                  <a:txBody>
                    <a:bodyPr/>
                    <a:lstStyle/>
                    <a:p>
                      <a:r>
                        <a:rPr lang="pt-BR" sz="1400" dirty="0"/>
                        <a:t>Sempre formal,</a:t>
                      </a:r>
                      <a:r>
                        <a:rPr lang="pt-BR" sz="1400" baseline="0" dirty="0"/>
                        <a:t> através de documentos, e-mails, minutas de reunião e relatórios, detalhando detalhes a todas as partes interessadas</a:t>
                      </a:r>
                      <a:endParaRPr lang="pt-BR" sz="1400" dirty="0"/>
                    </a:p>
                  </a:txBody>
                  <a:tcPr/>
                </a:tc>
                <a:tc>
                  <a:txBody>
                    <a:bodyPr/>
                    <a:lstStyle/>
                    <a:p>
                      <a:r>
                        <a:rPr lang="pt-BR" sz="1400" dirty="0"/>
                        <a:t>Comunicação informal,</a:t>
                      </a:r>
                      <a:r>
                        <a:rPr lang="pt-BR" sz="1400" baseline="0" dirty="0"/>
                        <a:t> preferencialmente verbal, aberta e direta com todos os membros da equipe e cliente. Todas as informações do projeto são visíveis no local físico onde a equipe se encontra</a:t>
                      </a:r>
                      <a:endParaRPr lang="pt-BR" sz="1400" dirty="0"/>
                    </a:p>
                  </a:txBody>
                  <a:tcPr/>
                </a:tc>
                <a:extLst>
                  <a:ext uri="{0D108BD9-81ED-4DB2-BD59-A6C34878D82A}">
                    <a16:rowId xmlns:a16="http://schemas.microsoft.com/office/drawing/2014/main" xmlns="" val="10001"/>
                  </a:ext>
                </a:extLst>
              </a:tr>
              <a:tr h="370840">
                <a:tc>
                  <a:txBody>
                    <a:bodyPr/>
                    <a:lstStyle/>
                    <a:p>
                      <a:pPr algn="ctr"/>
                      <a:r>
                        <a:rPr lang="pt-BR" sz="1400" b="1" dirty="0"/>
                        <a:t>Prioridades</a:t>
                      </a:r>
                    </a:p>
                  </a:txBody>
                  <a:tcPr anchor="ctr"/>
                </a:tc>
                <a:tc>
                  <a:txBody>
                    <a:bodyPr/>
                    <a:lstStyle/>
                    <a:p>
                      <a:r>
                        <a:rPr lang="pt-BR" sz="1400" dirty="0"/>
                        <a:t>Prioridades são definidas e acordadas no início do projeto,</a:t>
                      </a:r>
                      <a:r>
                        <a:rPr lang="pt-BR" sz="1400" baseline="0" dirty="0"/>
                        <a:t> na fase de planejamento, com grandes dificuldades de mudanças posteriores</a:t>
                      </a:r>
                      <a:endParaRPr lang="pt-BR" sz="1400" dirty="0"/>
                    </a:p>
                  </a:txBody>
                  <a:tcPr/>
                </a:tc>
                <a:tc>
                  <a:txBody>
                    <a:bodyPr/>
                    <a:lstStyle/>
                    <a:p>
                      <a:r>
                        <a:rPr lang="pt-BR" sz="1400" dirty="0"/>
                        <a:t>Prioridades podem ser redefinidas a qualquer</a:t>
                      </a:r>
                      <a:r>
                        <a:rPr lang="pt-BR" sz="1400" baseline="0" dirty="0"/>
                        <a:t> momento pelo cliente (dono do produto) e incorporadas já na iteração seguinte.</a:t>
                      </a:r>
                      <a:endParaRPr lang="pt-BR" sz="1400" dirty="0"/>
                    </a:p>
                  </a:txBody>
                  <a:tcPr/>
                </a:tc>
                <a:extLst>
                  <a:ext uri="{0D108BD9-81ED-4DB2-BD59-A6C34878D82A}">
                    <a16:rowId xmlns:a16="http://schemas.microsoft.com/office/drawing/2014/main" xmlns="" val="10002"/>
                  </a:ext>
                </a:extLst>
              </a:tr>
              <a:tr h="370840">
                <a:tc>
                  <a:txBody>
                    <a:bodyPr/>
                    <a:lstStyle/>
                    <a:p>
                      <a:pPr algn="ctr"/>
                      <a:r>
                        <a:rPr lang="pt-BR" sz="1400" b="1" dirty="0"/>
                        <a:t>Foco</a:t>
                      </a:r>
                    </a:p>
                  </a:txBody>
                  <a:tcPr anchor="ctr"/>
                </a:tc>
                <a:tc>
                  <a:txBody>
                    <a:bodyPr/>
                    <a:lstStyle/>
                    <a:p>
                      <a:r>
                        <a:rPr lang="pt-BR" sz="1400" dirty="0"/>
                        <a:t>Foco em seguir</a:t>
                      </a:r>
                      <a:r>
                        <a:rPr lang="pt-BR" sz="1400" baseline="0" dirty="0"/>
                        <a:t> os processos corretos de um gerenciamento de projetos bem controlado, planejado, executado, organizado e documentado</a:t>
                      </a:r>
                      <a:endParaRPr lang="pt-BR" sz="1400" dirty="0"/>
                    </a:p>
                  </a:txBody>
                  <a:tcPr/>
                </a:tc>
                <a:tc>
                  <a:txBody>
                    <a:bodyPr/>
                    <a:lstStyle/>
                    <a:p>
                      <a:r>
                        <a:rPr lang="pt-BR" sz="1400" dirty="0"/>
                        <a:t>Foco no produto final e satisfação do cliente.</a:t>
                      </a:r>
                    </a:p>
                  </a:txBody>
                  <a:tcPr/>
                </a:tc>
                <a:extLst>
                  <a:ext uri="{0D108BD9-81ED-4DB2-BD59-A6C34878D82A}">
                    <a16:rowId xmlns:a16="http://schemas.microsoft.com/office/drawing/2014/main" xmlns="" val="10003"/>
                  </a:ext>
                </a:extLst>
              </a:tr>
              <a:tr h="370840">
                <a:tc>
                  <a:txBody>
                    <a:bodyPr/>
                    <a:lstStyle/>
                    <a:p>
                      <a:pPr algn="ctr"/>
                      <a:r>
                        <a:rPr lang="pt-BR" sz="1400" b="1" dirty="0"/>
                        <a:t>Lições aprendidas e Correções</a:t>
                      </a:r>
                    </a:p>
                  </a:txBody>
                  <a:tcPr anchor="ctr"/>
                </a:tc>
                <a:tc>
                  <a:txBody>
                    <a:bodyPr/>
                    <a:lstStyle/>
                    <a:p>
                      <a:r>
                        <a:rPr lang="pt-BR" sz="1400" dirty="0"/>
                        <a:t>Lições aprendidas são documentas e correções de desvios são geralmente feitas no final de cada fase, no final do projeto ou no momento das auditorias de qualidade</a:t>
                      </a:r>
                    </a:p>
                  </a:txBody>
                  <a:tcPr/>
                </a:tc>
                <a:tc>
                  <a:txBody>
                    <a:bodyPr/>
                    <a:lstStyle/>
                    <a:p>
                      <a:r>
                        <a:rPr lang="pt-BR" sz="1400" dirty="0"/>
                        <a:t>Lições Aprendidas são documentadas e discutidas no final de cada iteração, correções de desvios de produtividade e qualidade são feitas para</a:t>
                      </a:r>
                      <a:r>
                        <a:rPr lang="pt-BR" sz="1400" baseline="0" dirty="0"/>
                        <a:t> serem implementadas já na próxima iteração</a:t>
                      </a:r>
                      <a:endParaRPr lang="pt-BR" sz="1400" dirty="0"/>
                    </a:p>
                  </a:txBody>
                  <a:tcPr/>
                </a:tc>
                <a:extLst>
                  <a:ext uri="{0D108BD9-81ED-4DB2-BD59-A6C34878D82A}">
                    <a16:rowId xmlns:a16="http://schemas.microsoft.com/office/drawing/2014/main" xmlns="" val="10004"/>
                  </a:ext>
                </a:extLst>
              </a:tr>
              <a:tr h="370840">
                <a:tc>
                  <a:txBody>
                    <a:bodyPr/>
                    <a:lstStyle/>
                    <a:p>
                      <a:pPr algn="ctr"/>
                      <a:r>
                        <a:rPr lang="pt-BR" sz="1400" b="1" dirty="0"/>
                        <a:t>Perfil do Gerente de Projetos</a:t>
                      </a:r>
                    </a:p>
                  </a:txBody>
                  <a:tcPr anchor="ctr"/>
                </a:tc>
                <a:tc>
                  <a:txBody>
                    <a:bodyPr/>
                    <a:lstStyle/>
                    <a:p>
                      <a:r>
                        <a:rPr lang="pt-BR" sz="1400" dirty="0"/>
                        <a:t>Perfil de controlador,</a:t>
                      </a:r>
                      <a:r>
                        <a:rPr lang="pt-BR" sz="1400" baseline="0" dirty="0"/>
                        <a:t> garantir que os processos de gerenciamento de projetos sejam seguidos, controlar status do projeto a todo momento para garantir que o projeto esteja dentro do orçamento, cronograma, escopo e outras linhas de base iniciais.</a:t>
                      </a:r>
                      <a:endParaRPr lang="pt-BR" sz="1400" dirty="0"/>
                    </a:p>
                  </a:txBody>
                  <a:tcPr/>
                </a:tc>
                <a:tc>
                  <a:txBody>
                    <a:bodyPr/>
                    <a:lstStyle/>
                    <a:p>
                      <a:r>
                        <a:rPr lang="pt-BR" sz="1400" dirty="0"/>
                        <a:t>Perfil</a:t>
                      </a:r>
                      <a:r>
                        <a:rPr lang="pt-BR" sz="1400" baseline="0" dirty="0"/>
                        <a:t> de facilitador, no geral deve garantir que a equipe está livre e desimpedida para executar seu trabalho e garantir que a equipe esteja seguindo os princípios do manifesto Ágil.</a:t>
                      </a:r>
                      <a:endParaRPr lang="pt-BR" sz="1400" dirty="0"/>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344225108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solidFill>
                  <a:srgbClr val="9E1D0C"/>
                </a:solidFill>
              </a:rPr>
              <a:t>Tradicional x Ágil</a:t>
            </a:r>
            <a:endParaRPr lang="pt-BR" dirty="0"/>
          </a:p>
        </p:txBody>
      </p:sp>
      <p:sp>
        <p:nvSpPr>
          <p:cNvPr id="3" name="Espaço Reservado para Conteúdo 2"/>
          <p:cNvSpPr>
            <a:spLocks noGrp="1"/>
          </p:cNvSpPr>
          <p:nvPr>
            <p:ph idx="1"/>
          </p:nvPr>
        </p:nvSpPr>
        <p:spPr/>
        <p:txBody>
          <a:bodyPr>
            <a:normAutofit fontScale="85000" lnSpcReduction="20000"/>
          </a:bodyPr>
          <a:lstStyle/>
          <a:p>
            <a:r>
              <a:rPr lang="pt-BR" b="1" dirty="0">
                <a:solidFill>
                  <a:srgbClr val="9E1D0C"/>
                </a:solidFill>
              </a:rPr>
              <a:t>Exemplos</a:t>
            </a:r>
          </a:p>
          <a:p>
            <a:pPr lvl="1"/>
            <a:r>
              <a:rPr lang="pt-BR" b="1" dirty="0">
                <a:solidFill>
                  <a:srgbClr val="FF0000"/>
                </a:solidFill>
              </a:rPr>
              <a:t>Gestão Tradicional de Projetos</a:t>
            </a:r>
            <a:r>
              <a:rPr lang="pt-BR" dirty="0">
                <a:solidFill>
                  <a:srgbClr val="FF0000"/>
                </a:solidFill>
              </a:rPr>
              <a:t>: </a:t>
            </a:r>
          </a:p>
          <a:p>
            <a:pPr lvl="2"/>
            <a:r>
              <a:rPr lang="pt-BR" dirty="0" err="1"/>
              <a:t>PMBoK</a:t>
            </a:r>
            <a:r>
              <a:rPr lang="pt-BR" dirty="0"/>
              <a:t>; </a:t>
            </a:r>
          </a:p>
          <a:p>
            <a:pPr lvl="2"/>
            <a:r>
              <a:rPr lang="pt-BR" dirty="0"/>
              <a:t>Prince II.</a:t>
            </a:r>
          </a:p>
          <a:p>
            <a:pPr lvl="1"/>
            <a:endParaRPr lang="pt-BR" dirty="0">
              <a:solidFill>
                <a:srgbClr val="FF0000"/>
              </a:solidFill>
            </a:endParaRPr>
          </a:p>
          <a:p>
            <a:pPr lvl="1"/>
            <a:r>
              <a:rPr lang="pt-BR" b="1" dirty="0">
                <a:solidFill>
                  <a:srgbClr val="FF0000"/>
                </a:solidFill>
              </a:rPr>
              <a:t>Gestão Ágil de Projetos :</a:t>
            </a:r>
            <a:r>
              <a:rPr lang="pt-BR" b="1" dirty="0"/>
              <a:t> </a:t>
            </a:r>
          </a:p>
          <a:p>
            <a:pPr lvl="2"/>
            <a:r>
              <a:rPr lang="pt-BR" i="1" dirty="0" err="1"/>
              <a:t>Scrum</a:t>
            </a:r>
            <a:r>
              <a:rPr lang="pt-BR" dirty="0"/>
              <a:t>; </a:t>
            </a:r>
          </a:p>
          <a:p>
            <a:pPr lvl="2"/>
            <a:r>
              <a:rPr lang="pt-BR" dirty="0"/>
              <a:t>XP(</a:t>
            </a:r>
            <a:r>
              <a:rPr lang="pt-BR" i="1" dirty="0" err="1"/>
              <a:t>Extreming</a:t>
            </a:r>
            <a:r>
              <a:rPr lang="pt-BR" i="1" dirty="0"/>
              <a:t> </a:t>
            </a:r>
            <a:r>
              <a:rPr lang="pt-BR" i="1" dirty="0" err="1"/>
              <a:t>Programming</a:t>
            </a:r>
            <a:r>
              <a:rPr lang="pt-BR" dirty="0"/>
              <a:t>); </a:t>
            </a:r>
          </a:p>
          <a:p>
            <a:pPr lvl="2"/>
            <a:r>
              <a:rPr lang="pt-BR" dirty="0" err="1"/>
              <a:t>Kanban</a:t>
            </a:r>
            <a:r>
              <a:rPr lang="pt-BR" dirty="0"/>
              <a:t>; </a:t>
            </a:r>
          </a:p>
          <a:p>
            <a:pPr lvl="2"/>
            <a:r>
              <a:rPr lang="pt-BR" i="1" dirty="0"/>
              <a:t>ASD(</a:t>
            </a:r>
            <a:r>
              <a:rPr lang="pt-BR" i="1" dirty="0" err="1"/>
              <a:t>Adaptive</a:t>
            </a:r>
            <a:r>
              <a:rPr lang="pt-BR" i="1" dirty="0"/>
              <a:t> Software </a:t>
            </a:r>
            <a:r>
              <a:rPr lang="pt-BR" i="1" dirty="0" err="1"/>
              <a:t>Development</a:t>
            </a:r>
            <a:r>
              <a:rPr lang="pt-BR" dirty="0"/>
              <a:t>);  </a:t>
            </a:r>
          </a:p>
          <a:p>
            <a:pPr lvl="2"/>
            <a:r>
              <a:rPr lang="pt-BR" dirty="0"/>
              <a:t>FDD (</a:t>
            </a:r>
            <a:r>
              <a:rPr lang="pt-BR" i="1" dirty="0" err="1"/>
              <a:t>Feature-Driven</a:t>
            </a:r>
            <a:r>
              <a:rPr lang="pt-BR" i="1" dirty="0"/>
              <a:t> </a:t>
            </a:r>
            <a:r>
              <a:rPr lang="pt-BR" i="1" dirty="0" err="1"/>
              <a:t>Development</a:t>
            </a:r>
            <a:r>
              <a:rPr lang="pt-BR" dirty="0"/>
              <a:t>);  </a:t>
            </a:r>
          </a:p>
          <a:p>
            <a:pPr lvl="2"/>
            <a:r>
              <a:rPr lang="pt-BR" dirty="0"/>
              <a:t>DSDM (</a:t>
            </a:r>
            <a:r>
              <a:rPr lang="pt-BR" i="1" dirty="0" err="1"/>
              <a:t>Dynamic</a:t>
            </a:r>
            <a:r>
              <a:rPr lang="pt-BR" i="1" dirty="0"/>
              <a:t> Systems </a:t>
            </a:r>
            <a:r>
              <a:rPr lang="pt-BR" i="1" dirty="0" err="1"/>
              <a:t>Development</a:t>
            </a:r>
            <a:r>
              <a:rPr lang="pt-BR" i="1" dirty="0"/>
              <a:t> </a:t>
            </a:r>
            <a:r>
              <a:rPr lang="pt-BR" i="1" dirty="0" err="1"/>
              <a:t>Method</a:t>
            </a:r>
            <a:r>
              <a:rPr lang="pt-BR" dirty="0"/>
              <a:t>);</a:t>
            </a:r>
          </a:p>
          <a:p>
            <a:pPr lvl="2"/>
            <a:r>
              <a:rPr lang="pt-BR" dirty="0"/>
              <a:t>Crystal.</a:t>
            </a:r>
          </a:p>
          <a:p>
            <a:pPr lvl="1"/>
            <a:endParaRPr lang="pt-BR" dirty="0"/>
          </a:p>
        </p:txBody>
      </p:sp>
    </p:spTree>
    <p:extLst>
      <p:ext uri="{BB962C8B-B14F-4D97-AF65-F5344CB8AC3E}">
        <p14:creationId xmlns:p14="http://schemas.microsoft.com/office/powerpoint/2010/main" val="5747815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0312" y="104190"/>
            <a:ext cx="8229600" cy="1143000"/>
          </a:xfrm>
        </p:spPr>
        <p:txBody>
          <a:bodyPr/>
          <a:lstStyle/>
          <a:p>
            <a:r>
              <a:rPr lang="pt-BR" b="1" dirty="0">
                <a:solidFill>
                  <a:srgbClr val="9E1D0C"/>
                </a:solidFill>
              </a:rPr>
              <a:t>Tradicional    x      Ágil</a:t>
            </a:r>
          </a:p>
        </p:txBody>
      </p:sp>
      <p:pic>
        <p:nvPicPr>
          <p:cNvPr id="1032" name="Picture 8" descr="Gestão ág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0606" y="1271594"/>
            <a:ext cx="6667500" cy="4448175"/>
          </a:xfrm>
          <a:prstGeom prst="rect">
            <a:avLst/>
          </a:prstGeom>
          <a:noFill/>
          <a:extLst>
            <a:ext uri="{909E8E84-426E-40DD-AFC4-6F175D3DCCD1}">
              <a14:hiddenFill xmlns:a14="http://schemas.microsoft.com/office/drawing/2010/main">
                <a:solidFill>
                  <a:srgbClr val="FFFFFF"/>
                </a:solidFill>
              </a14:hiddenFill>
            </a:ext>
          </a:extLst>
        </p:spPr>
      </p:pic>
      <p:sp>
        <p:nvSpPr>
          <p:cNvPr id="8" name="Retângulo 7"/>
          <p:cNvSpPr/>
          <p:nvPr/>
        </p:nvSpPr>
        <p:spPr>
          <a:xfrm>
            <a:off x="177420" y="5784248"/>
            <a:ext cx="8802807" cy="101566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pt-BR" sz="2000" dirty="0"/>
              <a:t>As discussões sobre as melhores metodologias para o gerenciamento de projetos podem gerar debates acalorados, mas a verdade é que todas elas possuem prós e contras e podem ser aplicadas com resultados positivos.</a:t>
            </a:r>
          </a:p>
        </p:txBody>
      </p:sp>
    </p:spTree>
    <p:extLst>
      <p:ext uri="{BB962C8B-B14F-4D97-AF65-F5344CB8AC3E}">
        <p14:creationId xmlns:p14="http://schemas.microsoft.com/office/powerpoint/2010/main" val="3399748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lstStyle/>
          <a:p>
            <a:r>
              <a:rPr lang="pt-BR" b="1" dirty="0">
                <a:solidFill>
                  <a:srgbClr val="9E1D0C"/>
                </a:solidFill>
              </a:rPr>
              <a:t>Tradicional x Ágil</a:t>
            </a:r>
            <a:endParaRPr lang="pt-BR" dirty="0"/>
          </a:p>
        </p:txBody>
      </p:sp>
      <p:sp>
        <p:nvSpPr>
          <p:cNvPr id="4" name="Retângulo 3"/>
          <p:cNvSpPr/>
          <p:nvPr/>
        </p:nvSpPr>
        <p:spPr>
          <a:xfrm>
            <a:off x="3373045" y="1308773"/>
            <a:ext cx="2459328" cy="523220"/>
          </a:xfrm>
          <a:prstGeom prst="rect">
            <a:avLst/>
          </a:prstGeom>
          <a:solidFill>
            <a:schemeClr val="accent2"/>
          </a:solidFill>
        </p:spPr>
        <p:txBody>
          <a:bodyPr wrap="none">
            <a:spAutoFit/>
          </a:bodyPr>
          <a:lstStyle/>
          <a:p>
            <a:r>
              <a:rPr lang="pt-BR" sz="2800" b="1" dirty="0">
                <a:solidFill>
                  <a:schemeClr val="bg1"/>
                </a:solidFill>
              </a:rPr>
              <a:t>Qual utilizar?</a:t>
            </a:r>
          </a:p>
        </p:txBody>
      </p:sp>
      <p:sp>
        <p:nvSpPr>
          <p:cNvPr id="5" name="Retângulo 4"/>
          <p:cNvSpPr/>
          <p:nvPr/>
        </p:nvSpPr>
        <p:spPr>
          <a:xfrm>
            <a:off x="237024" y="2470552"/>
            <a:ext cx="8700452" cy="163121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gn="ctr"/>
            <a:r>
              <a:rPr lang="pt-BR" sz="2000" b="1" dirty="0"/>
              <a:t>Quando se está conhecendo os conceitos de gerenciamento de projetos e especificamente estudando boas práticas de gestão, sejam elas as fornecidas pelo PMI (</a:t>
            </a:r>
            <a:r>
              <a:rPr lang="pt-BR" sz="2000" b="1" i="1" dirty="0"/>
              <a:t>Project Management </a:t>
            </a:r>
            <a:r>
              <a:rPr lang="pt-BR" sz="2000" b="1" i="1" dirty="0" err="1"/>
              <a:t>Institute</a:t>
            </a:r>
            <a:r>
              <a:rPr lang="pt-BR" sz="2000" b="1" dirty="0"/>
              <a:t>) ou outras fontes ágeis e se começa a aplicá-las em projetos, não se pode cair no erro de pensar que uma seria melhor do que a outra</a:t>
            </a:r>
          </a:p>
        </p:txBody>
      </p:sp>
      <p:sp>
        <p:nvSpPr>
          <p:cNvPr id="6" name="Retângulo 5"/>
          <p:cNvSpPr/>
          <p:nvPr/>
        </p:nvSpPr>
        <p:spPr>
          <a:xfrm>
            <a:off x="237024" y="4523922"/>
            <a:ext cx="8634021" cy="1477328"/>
          </a:xfrm>
          <a:prstGeom prst="rect">
            <a:avLst/>
          </a:prstGeom>
        </p:spPr>
        <p:txBody>
          <a:bodyPr wrap="square">
            <a:spAutoFit/>
          </a:bodyPr>
          <a:lstStyle/>
          <a:p>
            <a:r>
              <a:rPr lang="pt-BR" b="1" dirty="0"/>
              <a:t>Fatores determinantes:</a:t>
            </a:r>
          </a:p>
          <a:p>
            <a:pPr marL="742950" lvl="1" indent="-285750">
              <a:buFont typeface="Arial" panose="020B0604020202020204" pitchFamily="34" charset="0"/>
              <a:buChar char="•"/>
            </a:pPr>
            <a:r>
              <a:rPr lang="pt-BR" dirty="0"/>
              <a:t>a natureza do projeto; </a:t>
            </a:r>
          </a:p>
          <a:p>
            <a:pPr marL="742950" lvl="1" indent="-285750">
              <a:buFont typeface="Arial" panose="020B0604020202020204" pitchFamily="34" charset="0"/>
              <a:buChar char="•"/>
            </a:pPr>
            <a:r>
              <a:rPr lang="pt-BR" dirty="0"/>
              <a:t>características da empresa (há empresas com características de </a:t>
            </a:r>
            <a:r>
              <a:rPr lang="pt-BR" i="1" dirty="0"/>
              <a:t>gestão ágil de projetos </a:t>
            </a:r>
            <a:r>
              <a:rPr lang="pt-BR" dirty="0"/>
              <a:t>e outras não); </a:t>
            </a:r>
          </a:p>
          <a:p>
            <a:pPr marL="742950" lvl="1" indent="-285750">
              <a:buFont typeface="Arial" panose="020B0604020202020204" pitchFamily="34" charset="0"/>
              <a:buChar char="•"/>
            </a:pPr>
            <a:r>
              <a:rPr lang="pt-BR" dirty="0"/>
              <a:t>o perfil dos gerentes de projeto.</a:t>
            </a:r>
          </a:p>
        </p:txBody>
      </p:sp>
    </p:spTree>
    <p:extLst>
      <p:ext uri="{BB962C8B-B14F-4D97-AF65-F5344CB8AC3E}">
        <p14:creationId xmlns:p14="http://schemas.microsoft.com/office/powerpoint/2010/main" val="130615992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universoprojeto.files.wordpress.com/2014/03/diagrama-de-stacey.png"/>
          <p:cNvPicPr>
            <a:picLocks noChangeAspect="1" noChangeArrowheads="1"/>
          </p:cNvPicPr>
          <p:nvPr/>
        </p:nvPicPr>
        <p:blipFill rotWithShape="1">
          <a:blip r:embed="rId2">
            <a:extLst>
              <a:ext uri="{28A0092B-C50C-407E-A947-70E740481C1C}">
                <a14:useLocalDpi xmlns:a14="http://schemas.microsoft.com/office/drawing/2010/main" val="0"/>
              </a:ext>
            </a:extLst>
          </a:blip>
          <a:srcRect b="12477"/>
          <a:stretch/>
        </p:blipFill>
        <p:spPr bwMode="auto">
          <a:xfrm>
            <a:off x="1416295" y="1358254"/>
            <a:ext cx="5947408" cy="5505677"/>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457200" y="1513"/>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a:solidFill>
                  <a:srgbClr val="9E1D0C"/>
                </a:solidFill>
              </a:rPr>
              <a:t>Tradicional x Ágil</a:t>
            </a:r>
            <a:endParaRPr lang="pt-BR" dirty="0"/>
          </a:p>
        </p:txBody>
      </p:sp>
      <p:sp>
        <p:nvSpPr>
          <p:cNvPr id="6" name="Retângulo 5"/>
          <p:cNvSpPr/>
          <p:nvPr/>
        </p:nvSpPr>
        <p:spPr>
          <a:xfrm>
            <a:off x="3646170" y="1011898"/>
            <a:ext cx="1646605" cy="369332"/>
          </a:xfrm>
          <a:prstGeom prst="rect">
            <a:avLst/>
          </a:prstGeom>
          <a:solidFill>
            <a:schemeClr val="accent2"/>
          </a:solidFill>
        </p:spPr>
        <p:txBody>
          <a:bodyPr wrap="none">
            <a:spAutoFit/>
          </a:bodyPr>
          <a:lstStyle/>
          <a:p>
            <a:r>
              <a:rPr lang="pt-BR" b="1" dirty="0">
                <a:solidFill>
                  <a:schemeClr val="bg1"/>
                </a:solidFill>
              </a:rPr>
              <a:t>Qual utilizar?</a:t>
            </a:r>
          </a:p>
        </p:txBody>
      </p:sp>
    </p:spTree>
    <p:extLst>
      <p:ext uri="{BB962C8B-B14F-4D97-AF65-F5344CB8AC3E}">
        <p14:creationId xmlns:p14="http://schemas.microsoft.com/office/powerpoint/2010/main" val="3465390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universoprojeto.files.wordpress.com/2014/03/diagrama-de-stacey.png"/>
          <p:cNvPicPr>
            <a:picLocks noChangeAspect="1" noChangeArrowheads="1"/>
          </p:cNvPicPr>
          <p:nvPr/>
        </p:nvPicPr>
        <p:blipFill rotWithShape="1">
          <a:blip r:embed="rId2">
            <a:extLst>
              <a:ext uri="{28A0092B-C50C-407E-A947-70E740481C1C}">
                <a14:useLocalDpi xmlns:a14="http://schemas.microsoft.com/office/drawing/2010/main" val="0"/>
              </a:ext>
            </a:extLst>
          </a:blip>
          <a:srcRect b="12477"/>
          <a:stretch/>
        </p:blipFill>
        <p:spPr bwMode="auto">
          <a:xfrm>
            <a:off x="1416295" y="1358254"/>
            <a:ext cx="5947408" cy="5505677"/>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457200" y="1513"/>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a:solidFill>
                  <a:srgbClr val="9E1D0C"/>
                </a:solidFill>
              </a:rPr>
              <a:t>Tradicional x Ágil</a:t>
            </a:r>
            <a:endParaRPr lang="pt-BR" dirty="0"/>
          </a:p>
        </p:txBody>
      </p:sp>
      <p:sp>
        <p:nvSpPr>
          <p:cNvPr id="6" name="Retângulo 5"/>
          <p:cNvSpPr/>
          <p:nvPr/>
        </p:nvSpPr>
        <p:spPr>
          <a:xfrm>
            <a:off x="3646170" y="1011898"/>
            <a:ext cx="1646605" cy="369332"/>
          </a:xfrm>
          <a:prstGeom prst="rect">
            <a:avLst/>
          </a:prstGeom>
          <a:solidFill>
            <a:schemeClr val="accent2"/>
          </a:solidFill>
        </p:spPr>
        <p:txBody>
          <a:bodyPr wrap="none">
            <a:spAutoFit/>
          </a:bodyPr>
          <a:lstStyle/>
          <a:p>
            <a:r>
              <a:rPr lang="pt-BR" b="1" dirty="0">
                <a:solidFill>
                  <a:schemeClr val="bg1"/>
                </a:solidFill>
              </a:rPr>
              <a:t>Qual utilizar?</a:t>
            </a:r>
          </a:p>
        </p:txBody>
      </p:sp>
      <p:sp>
        <p:nvSpPr>
          <p:cNvPr id="7" name="Elipse 6"/>
          <p:cNvSpPr/>
          <p:nvPr/>
        </p:nvSpPr>
        <p:spPr>
          <a:xfrm>
            <a:off x="2410691" y="4275116"/>
            <a:ext cx="2058781" cy="2256313"/>
          </a:xfrm>
          <a:prstGeom prst="ellipse">
            <a:avLst/>
          </a:prstGeom>
          <a:solidFill>
            <a:srgbClr val="FFFF00">
              <a:alpha val="65000"/>
            </a:srgbClr>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b="1" dirty="0">
                <a:solidFill>
                  <a:srgbClr val="C00000"/>
                </a:solidFill>
              </a:rPr>
              <a:t>Projetos Tradicionais em cascata</a:t>
            </a:r>
          </a:p>
        </p:txBody>
      </p:sp>
      <p:sp>
        <p:nvSpPr>
          <p:cNvPr id="9" name="Elipse 8"/>
          <p:cNvSpPr/>
          <p:nvPr/>
        </p:nvSpPr>
        <p:spPr>
          <a:xfrm>
            <a:off x="5379516" y="1508167"/>
            <a:ext cx="2058781" cy="2256313"/>
          </a:xfrm>
          <a:prstGeom prst="ellipse">
            <a:avLst/>
          </a:prstGeom>
          <a:solidFill>
            <a:srgbClr val="FFFF00">
              <a:alpha val="65000"/>
            </a:srgbClr>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b="1" dirty="0">
                <a:solidFill>
                  <a:srgbClr val="C00000"/>
                </a:solidFill>
              </a:rPr>
              <a:t>Projetos Tradicionais em cascata</a:t>
            </a:r>
          </a:p>
        </p:txBody>
      </p:sp>
      <p:sp>
        <p:nvSpPr>
          <p:cNvPr id="10" name="Elipse 9"/>
          <p:cNvSpPr/>
          <p:nvPr/>
        </p:nvSpPr>
        <p:spPr>
          <a:xfrm>
            <a:off x="3978228" y="2982935"/>
            <a:ext cx="2058781" cy="2256313"/>
          </a:xfrm>
          <a:prstGeom prst="ellipse">
            <a:avLst/>
          </a:prstGeom>
          <a:solidFill>
            <a:srgbClr val="FFFF00">
              <a:alpha val="65000"/>
            </a:srgbClr>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b="1" dirty="0">
                <a:solidFill>
                  <a:srgbClr val="C00000"/>
                </a:solidFill>
              </a:rPr>
              <a:t>Projetos Ágeis</a:t>
            </a:r>
          </a:p>
        </p:txBody>
      </p:sp>
    </p:spTree>
    <p:extLst>
      <p:ext uri="{BB962C8B-B14F-4D97-AF65-F5344CB8AC3E}">
        <p14:creationId xmlns:p14="http://schemas.microsoft.com/office/powerpoint/2010/main" val="177348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ChangeArrowheads="1"/>
          </p:cNvSpPr>
          <p:nvPr/>
        </p:nvSpPr>
        <p:spPr bwMode="auto">
          <a:xfrm>
            <a:off x="76200" y="0"/>
            <a:ext cx="9067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pt-BR" altLang="pt-BR" sz="2800" b="1" i="1">
              <a:solidFill>
                <a:schemeClr val="accent2"/>
              </a:solidFill>
            </a:endParaRPr>
          </a:p>
        </p:txBody>
      </p:sp>
      <p:sp>
        <p:nvSpPr>
          <p:cNvPr id="47107" name="Rectangle 77"/>
          <p:cNvSpPr>
            <a:spLocks noChangeArrowheads="1"/>
          </p:cNvSpPr>
          <p:nvPr/>
        </p:nvSpPr>
        <p:spPr bwMode="auto">
          <a:xfrm>
            <a:off x="0" y="0"/>
            <a:ext cx="9144000" cy="56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1"/>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marL="342900" indent="-342900" algn="ctr" eaLnBrk="1" hangingPunct="1">
              <a:spcBef>
                <a:spcPct val="100000"/>
              </a:spcBef>
            </a:pPr>
            <a:r>
              <a:rPr lang="en-US" altLang="pt-BR" sz="4000" b="1" dirty="0">
                <a:solidFill>
                  <a:srgbClr val="9E1D0C"/>
                </a:solidFill>
                <a:latin typeface="+mj-lt"/>
                <a:ea typeface="+mj-ea"/>
                <a:cs typeface="+mj-cs"/>
              </a:rPr>
              <a:t>O </a:t>
            </a:r>
            <a:r>
              <a:rPr lang="en-US" altLang="pt-BR" sz="4000" b="1" dirty="0" err="1">
                <a:solidFill>
                  <a:srgbClr val="9E1D0C"/>
                </a:solidFill>
                <a:latin typeface="+mj-lt"/>
                <a:ea typeface="+mj-ea"/>
                <a:cs typeface="+mj-cs"/>
              </a:rPr>
              <a:t>Guia</a:t>
            </a:r>
            <a:r>
              <a:rPr lang="en-US" altLang="pt-BR" sz="4000" b="1" dirty="0">
                <a:solidFill>
                  <a:srgbClr val="9E1D0C"/>
                </a:solidFill>
                <a:latin typeface="+mj-lt"/>
                <a:ea typeface="+mj-ea"/>
                <a:cs typeface="+mj-cs"/>
              </a:rPr>
              <a:t> PMBOK 6ª </a:t>
            </a:r>
            <a:r>
              <a:rPr lang="en-US" altLang="pt-BR" sz="4000" b="1" dirty="0" err="1">
                <a:solidFill>
                  <a:srgbClr val="9E1D0C"/>
                </a:solidFill>
                <a:latin typeface="+mj-lt"/>
                <a:ea typeface="+mj-ea"/>
                <a:cs typeface="+mj-cs"/>
              </a:rPr>
              <a:t>edição</a:t>
            </a:r>
            <a:endParaRPr lang="en-US" altLang="pt-BR" sz="4000" b="1" dirty="0">
              <a:solidFill>
                <a:srgbClr val="9E1D0C"/>
              </a:solidFill>
              <a:latin typeface="+mj-lt"/>
              <a:ea typeface="+mj-ea"/>
              <a:cs typeface="+mj-cs"/>
            </a:endParaRPr>
          </a:p>
        </p:txBody>
      </p:sp>
      <p:sp>
        <p:nvSpPr>
          <p:cNvPr id="47108" name="Rectangle 78"/>
          <p:cNvSpPr>
            <a:spLocks noChangeArrowheads="1"/>
          </p:cNvSpPr>
          <p:nvPr/>
        </p:nvSpPr>
        <p:spPr bwMode="auto">
          <a:xfrm>
            <a:off x="1892300" y="620713"/>
            <a:ext cx="5435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en-US" altLang="pt-BR" sz="2000" b="1" dirty="0">
                <a:solidFill>
                  <a:srgbClr val="FF0000"/>
                </a:solidFill>
                <a:latin typeface="Tahoma" pitchFamily="34" charset="0"/>
              </a:rPr>
              <a:t>10 </a:t>
            </a:r>
            <a:r>
              <a:rPr lang="en-US" altLang="pt-BR" sz="2000" b="1" dirty="0" err="1">
                <a:solidFill>
                  <a:srgbClr val="FF0000"/>
                </a:solidFill>
                <a:latin typeface="Tahoma" pitchFamily="34" charset="0"/>
              </a:rPr>
              <a:t>Áreas</a:t>
            </a:r>
            <a:r>
              <a:rPr lang="en-US" altLang="pt-BR" sz="2000" b="1" dirty="0">
                <a:solidFill>
                  <a:srgbClr val="FF0000"/>
                </a:solidFill>
                <a:latin typeface="Tahoma" pitchFamily="34" charset="0"/>
              </a:rPr>
              <a:t> do </a:t>
            </a:r>
            <a:r>
              <a:rPr lang="en-US" altLang="pt-BR" sz="2000" b="1" dirty="0" err="1">
                <a:solidFill>
                  <a:srgbClr val="FF0000"/>
                </a:solidFill>
                <a:latin typeface="Tahoma" pitchFamily="34" charset="0"/>
              </a:rPr>
              <a:t>Conhecimento</a:t>
            </a:r>
            <a:endParaRPr lang="pt-BR" altLang="pt-BR" sz="2000" b="1" dirty="0">
              <a:solidFill>
                <a:srgbClr val="FF0000"/>
              </a:solidFill>
              <a:latin typeface="Tahoma" pitchFamily="34" charset="0"/>
            </a:endParaRPr>
          </a:p>
        </p:txBody>
      </p:sp>
      <p:sp>
        <p:nvSpPr>
          <p:cNvPr id="2" name="Triângulo isósceles 1"/>
          <p:cNvSpPr/>
          <p:nvPr/>
        </p:nvSpPr>
        <p:spPr>
          <a:xfrm>
            <a:off x="3492500" y="1700213"/>
            <a:ext cx="2087563" cy="2160587"/>
          </a:xfrm>
          <a:prstGeom prst="triangle">
            <a:avLst/>
          </a:prstGeom>
          <a:solidFill>
            <a:srgbClr val="008000"/>
          </a:solidFill>
          <a:ln>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pt-BR" sz="2000" b="1" dirty="0"/>
              <a:t>Escopo</a:t>
            </a:r>
          </a:p>
          <a:p>
            <a:pPr algn="ctr">
              <a:defRPr/>
            </a:pPr>
            <a:endParaRPr lang="pt-BR" dirty="0"/>
          </a:p>
        </p:txBody>
      </p:sp>
      <p:sp>
        <p:nvSpPr>
          <p:cNvPr id="3" name="CaixaDeTexto 2"/>
          <p:cNvSpPr txBox="1"/>
          <p:nvPr/>
        </p:nvSpPr>
        <p:spPr>
          <a:xfrm rot="17737648">
            <a:off x="2776388" y="2429776"/>
            <a:ext cx="2091511" cy="523220"/>
          </a:xfrm>
          <a:prstGeom prst="rect">
            <a:avLst/>
          </a:prstGeom>
          <a:noFill/>
        </p:spPr>
        <p:txBody>
          <a:bodyPr wrap="square">
            <a:spAutoFit/>
          </a:bodyPr>
          <a:lstStyle/>
          <a:p>
            <a:pPr>
              <a:defRPr/>
            </a:pPr>
            <a:r>
              <a:rPr lang="pt-BR" sz="2800" b="1" dirty="0">
                <a:latin typeface="+mn-lt"/>
                <a:cs typeface="+mn-cs"/>
              </a:rPr>
              <a:t>Cronograma</a:t>
            </a:r>
          </a:p>
        </p:txBody>
      </p:sp>
      <p:sp>
        <p:nvSpPr>
          <p:cNvPr id="8" name="CaixaDeTexto 7"/>
          <p:cNvSpPr txBox="1"/>
          <p:nvPr/>
        </p:nvSpPr>
        <p:spPr>
          <a:xfrm rot="3789490">
            <a:off x="4606926" y="2662237"/>
            <a:ext cx="1511300" cy="523875"/>
          </a:xfrm>
          <a:prstGeom prst="rect">
            <a:avLst/>
          </a:prstGeom>
          <a:noFill/>
        </p:spPr>
        <p:txBody>
          <a:bodyPr>
            <a:spAutoFit/>
          </a:bodyPr>
          <a:lstStyle/>
          <a:p>
            <a:pPr>
              <a:defRPr/>
            </a:pPr>
            <a:r>
              <a:rPr lang="pt-BR" sz="2800" b="1" dirty="0">
                <a:latin typeface="+mn-lt"/>
                <a:cs typeface="+mn-cs"/>
              </a:rPr>
              <a:t>Custos</a:t>
            </a:r>
          </a:p>
        </p:txBody>
      </p:sp>
      <p:sp>
        <p:nvSpPr>
          <p:cNvPr id="9" name="CaixaDeTexto 8"/>
          <p:cNvSpPr txBox="1"/>
          <p:nvPr/>
        </p:nvSpPr>
        <p:spPr>
          <a:xfrm>
            <a:off x="3708400" y="3789363"/>
            <a:ext cx="1765300" cy="522287"/>
          </a:xfrm>
          <a:prstGeom prst="rect">
            <a:avLst/>
          </a:prstGeom>
          <a:noFill/>
        </p:spPr>
        <p:txBody>
          <a:bodyPr>
            <a:spAutoFit/>
          </a:bodyPr>
          <a:lstStyle/>
          <a:p>
            <a:pPr>
              <a:defRPr/>
            </a:pPr>
            <a:r>
              <a:rPr lang="pt-BR" sz="2800" b="1" dirty="0">
                <a:latin typeface="+mn-lt"/>
                <a:cs typeface="+mn-cs"/>
              </a:rPr>
              <a:t>Qualidade</a:t>
            </a:r>
            <a:endParaRPr lang="pt-BR" sz="2400" b="1" dirty="0">
              <a:latin typeface="+mn-lt"/>
              <a:cs typeface="+mn-cs"/>
            </a:endParaRPr>
          </a:p>
        </p:txBody>
      </p:sp>
      <p:sp>
        <p:nvSpPr>
          <p:cNvPr id="4" name="Texto explicativo em seta para cima 3"/>
          <p:cNvSpPr/>
          <p:nvPr/>
        </p:nvSpPr>
        <p:spPr>
          <a:xfrm>
            <a:off x="2535614" y="4797425"/>
            <a:ext cx="1890712" cy="1079500"/>
          </a:xfrm>
          <a:prstGeom prst="upArrowCallout">
            <a:avLst>
              <a:gd name="adj1" fmla="val 25000"/>
              <a:gd name="adj2" fmla="val 25000"/>
              <a:gd name="adj3" fmla="val 25000"/>
              <a:gd name="adj4" fmla="val 62450"/>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pt-BR" sz="2400" b="1" dirty="0">
                <a:solidFill>
                  <a:schemeClr val="bg1"/>
                </a:solidFill>
              </a:rPr>
              <a:t>Recursos</a:t>
            </a:r>
          </a:p>
        </p:txBody>
      </p:sp>
      <p:sp>
        <p:nvSpPr>
          <p:cNvPr id="11" name="Texto explicativo em seta para cima 10"/>
          <p:cNvSpPr/>
          <p:nvPr/>
        </p:nvSpPr>
        <p:spPr>
          <a:xfrm>
            <a:off x="4519989" y="4797425"/>
            <a:ext cx="1890712" cy="1079500"/>
          </a:xfrm>
          <a:prstGeom prst="upArrowCallout">
            <a:avLst>
              <a:gd name="adj1" fmla="val 25000"/>
              <a:gd name="adj2" fmla="val 25000"/>
              <a:gd name="adj3" fmla="val 25000"/>
              <a:gd name="adj4" fmla="val 62450"/>
            </a:avLst>
          </a:prstGeom>
        </p:spPr>
        <p:style>
          <a:lnRef idx="0">
            <a:schemeClr val="accent5"/>
          </a:lnRef>
          <a:fillRef idx="3">
            <a:schemeClr val="accent5"/>
          </a:fillRef>
          <a:effectRef idx="3">
            <a:schemeClr val="accent5"/>
          </a:effectRef>
          <a:fontRef idx="minor">
            <a:schemeClr val="lt1"/>
          </a:fontRef>
        </p:style>
        <p:txBody>
          <a:bodyPr anchor="ctr"/>
          <a:lstStyle/>
          <a:p>
            <a:pPr algn="ctr">
              <a:defRPr/>
            </a:pPr>
            <a:r>
              <a:rPr lang="pt-BR" sz="2400" b="1" dirty="0">
                <a:solidFill>
                  <a:schemeClr val="bg1"/>
                </a:solidFill>
              </a:rPr>
              <a:t>Aquisições</a:t>
            </a:r>
          </a:p>
        </p:txBody>
      </p:sp>
      <p:grpSp>
        <p:nvGrpSpPr>
          <p:cNvPr id="7" name="Grupo 6"/>
          <p:cNvGrpSpPr>
            <a:grpSpLocks/>
          </p:cNvGrpSpPr>
          <p:nvPr/>
        </p:nvGrpSpPr>
        <p:grpSpPr bwMode="auto">
          <a:xfrm>
            <a:off x="2668588" y="1168400"/>
            <a:ext cx="3732212" cy="3773488"/>
            <a:chOff x="-3132856" y="1038187"/>
            <a:chExt cx="3731411" cy="3772197"/>
          </a:xfrm>
        </p:grpSpPr>
        <p:sp>
          <p:nvSpPr>
            <p:cNvPr id="5" name="Rosca 4"/>
            <p:cNvSpPr/>
            <p:nvPr/>
          </p:nvSpPr>
          <p:spPr>
            <a:xfrm>
              <a:off x="-3132856" y="1038187"/>
              <a:ext cx="3731411" cy="3772197"/>
            </a:xfrm>
            <a:prstGeom prst="donut">
              <a:avLst>
                <a:gd name="adj" fmla="val 11465"/>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solidFill>
                  <a:schemeClr val="tx1"/>
                </a:solidFill>
              </a:endParaRPr>
            </a:p>
          </p:txBody>
        </p:sp>
        <p:sp>
          <p:nvSpPr>
            <p:cNvPr id="6" name="Retângulo 5"/>
            <p:cNvSpPr/>
            <p:nvPr/>
          </p:nvSpPr>
          <p:spPr>
            <a:xfrm>
              <a:off x="-2412776" y="1304144"/>
              <a:ext cx="2376264" cy="1161456"/>
            </a:xfrm>
            <a:prstGeom prst="rect">
              <a:avLst/>
            </a:prstGeom>
            <a:noFill/>
            <a:effectLst>
              <a:outerShdw blurRad="50800" dist="50800" dir="5400000" algn="ctr" rotWithShape="0">
                <a:schemeClr val="tx1"/>
              </a:outerShdw>
            </a:effectLst>
          </p:spPr>
          <p:txBody>
            <a:bodyPr spcFirstLastPara="1" wrap="none">
              <a:prstTxWarp prst="textArchUp">
                <a:avLst>
                  <a:gd name="adj" fmla="val 9046353"/>
                </a:avLst>
              </a:prstTxWarp>
              <a:spAutoFit/>
            </a:bodyPr>
            <a:lstStyle/>
            <a:p>
              <a:pPr algn="ctr">
                <a:defRPr/>
              </a:pPr>
              <a:r>
                <a:rPr lang="pt-BR" sz="2400" b="1" dirty="0">
                  <a:ln w="18415" cmpd="sng">
                    <a:solidFill>
                      <a:srgbClr val="FFFFFF"/>
                    </a:solidFill>
                    <a:prstDash val="solid"/>
                  </a:ln>
                  <a:solidFill>
                    <a:schemeClr val="bg1"/>
                  </a:solidFill>
                  <a:effectLst>
                    <a:outerShdw blurRad="38100" dist="38100" dir="2700000" algn="tl">
                      <a:srgbClr val="000000">
                        <a:alpha val="43137"/>
                      </a:srgbClr>
                    </a:outerShdw>
                  </a:effectLst>
                </a:rPr>
                <a:t>Integração</a:t>
              </a:r>
            </a:p>
          </p:txBody>
        </p:sp>
      </p:grpSp>
      <p:grpSp>
        <p:nvGrpSpPr>
          <p:cNvPr id="16" name="Grupo 15"/>
          <p:cNvGrpSpPr>
            <a:grpSpLocks/>
          </p:cNvGrpSpPr>
          <p:nvPr/>
        </p:nvGrpSpPr>
        <p:grpSpPr bwMode="auto">
          <a:xfrm>
            <a:off x="2735263" y="1268413"/>
            <a:ext cx="3708400" cy="3600450"/>
            <a:chOff x="2735066" y="1268759"/>
            <a:chExt cx="3709143" cy="3600399"/>
          </a:xfrm>
        </p:grpSpPr>
        <p:sp>
          <p:nvSpPr>
            <p:cNvPr id="10" name="Semicírculos 9"/>
            <p:cNvSpPr/>
            <p:nvPr/>
          </p:nvSpPr>
          <p:spPr>
            <a:xfrm rot="16200000">
              <a:off x="2789438" y="1214387"/>
              <a:ext cx="3600399" cy="3709143"/>
            </a:xfrm>
            <a:prstGeom prst="blockArc">
              <a:avLst>
                <a:gd name="adj1" fmla="val 10687961"/>
                <a:gd name="adj2" fmla="val 17612244"/>
                <a:gd name="adj3" fmla="val 8666"/>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solidFill>
                  <a:schemeClr val="tx1"/>
                </a:solidFill>
              </a:endParaRPr>
            </a:p>
          </p:txBody>
        </p:sp>
        <p:sp>
          <p:nvSpPr>
            <p:cNvPr id="14" name="Retângulo 13"/>
            <p:cNvSpPr/>
            <p:nvPr/>
          </p:nvSpPr>
          <p:spPr>
            <a:xfrm rot="15060172">
              <a:off x="2610344" y="2635574"/>
              <a:ext cx="2236955" cy="1472193"/>
            </a:xfrm>
            <a:prstGeom prst="rect">
              <a:avLst/>
            </a:prstGeom>
            <a:noFill/>
            <a:effectLst>
              <a:outerShdw blurRad="50800" dist="50800" dir="5400000" algn="ctr" rotWithShape="0">
                <a:schemeClr val="tx1"/>
              </a:outerShdw>
            </a:effectLst>
          </p:spPr>
          <p:txBody>
            <a:bodyPr spcFirstLastPara="1" wrap="none">
              <a:prstTxWarp prst="textArchUp">
                <a:avLst>
                  <a:gd name="adj" fmla="val 7076897"/>
                </a:avLst>
              </a:prstTxWarp>
              <a:spAutoFit/>
            </a:bodyPr>
            <a:lstStyle/>
            <a:p>
              <a:pPr algn="ctr">
                <a:defRPr/>
              </a:pPr>
              <a:r>
                <a:rPr lang="pt-BR" sz="2800" b="1" dirty="0">
                  <a:ln w="18415" cmpd="sng">
                    <a:solidFill>
                      <a:srgbClr val="FFFFFF"/>
                    </a:solidFill>
                    <a:prstDash val="solid"/>
                  </a:ln>
                  <a:solidFill>
                    <a:schemeClr val="bg1"/>
                  </a:solidFill>
                  <a:effectLst>
                    <a:outerShdw blurRad="38100" dist="38100" dir="2700000" algn="tl">
                      <a:srgbClr val="000000">
                        <a:alpha val="43137"/>
                      </a:srgbClr>
                    </a:outerShdw>
                  </a:effectLst>
                  <a:latin typeface="+mj-lt"/>
                </a:rPr>
                <a:t>Comunicações</a:t>
              </a:r>
            </a:p>
          </p:txBody>
        </p:sp>
      </p:grpSp>
      <p:grpSp>
        <p:nvGrpSpPr>
          <p:cNvPr id="15" name="Grupo 14"/>
          <p:cNvGrpSpPr>
            <a:grpSpLocks/>
          </p:cNvGrpSpPr>
          <p:nvPr/>
        </p:nvGrpSpPr>
        <p:grpSpPr bwMode="auto">
          <a:xfrm rot="-7118096">
            <a:off x="2648744" y="1226344"/>
            <a:ext cx="3709988" cy="3600450"/>
            <a:chOff x="6654561" y="952158"/>
            <a:chExt cx="3709143" cy="3600399"/>
          </a:xfrm>
        </p:grpSpPr>
        <p:sp>
          <p:nvSpPr>
            <p:cNvPr id="19" name="Semicírculos 18"/>
            <p:cNvSpPr/>
            <p:nvPr/>
          </p:nvSpPr>
          <p:spPr>
            <a:xfrm rot="16200000">
              <a:off x="6708933" y="897786"/>
              <a:ext cx="3600399" cy="3709143"/>
            </a:xfrm>
            <a:prstGeom prst="blockArc">
              <a:avLst>
                <a:gd name="adj1" fmla="val 10687961"/>
                <a:gd name="adj2" fmla="val 17612244"/>
                <a:gd name="adj3" fmla="val 8666"/>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pt-BR">
                <a:solidFill>
                  <a:schemeClr val="tx1"/>
                </a:solidFill>
              </a:endParaRPr>
            </a:p>
          </p:txBody>
        </p:sp>
        <p:sp>
          <p:nvSpPr>
            <p:cNvPr id="20" name="Retângulo 19"/>
            <p:cNvSpPr/>
            <p:nvPr/>
          </p:nvSpPr>
          <p:spPr>
            <a:xfrm rot="15060172">
              <a:off x="6529839" y="2318973"/>
              <a:ext cx="2236955" cy="1472193"/>
            </a:xfrm>
            <a:prstGeom prst="rect">
              <a:avLst/>
            </a:prstGeom>
            <a:noFill/>
            <a:effectLst>
              <a:outerShdw blurRad="50800" dist="50800" dir="5400000" algn="ctr" rotWithShape="0">
                <a:schemeClr val="tx1"/>
              </a:outerShdw>
            </a:effectLst>
          </p:spPr>
          <p:txBody>
            <a:bodyPr spcFirstLastPara="1" wrap="none">
              <a:prstTxWarp prst="textArchUp">
                <a:avLst>
                  <a:gd name="adj" fmla="val 7076897"/>
                </a:avLst>
              </a:prstTxWarp>
              <a:spAutoFit/>
            </a:bodyPr>
            <a:lstStyle/>
            <a:p>
              <a:pPr algn="ctr">
                <a:defRPr/>
              </a:pPr>
              <a:r>
                <a:rPr lang="pt-BR" sz="2800" b="1" dirty="0">
                  <a:ln w="18415" cmpd="sng">
                    <a:solidFill>
                      <a:srgbClr val="FFFFFF"/>
                    </a:solidFill>
                    <a:prstDash val="solid"/>
                  </a:ln>
                  <a:solidFill>
                    <a:schemeClr val="bg1"/>
                  </a:solidFill>
                  <a:effectLst>
                    <a:outerShdw blurRad="38100" dist="38100" dir="2700000" algn="tl">
                      <a:srgbClr val="000000">
                        <a:alpha val="43137"/>
                      </a:srgbClr>
                    </a:outerShdw>
                  </a:effectLst>
                  <a:latin typeface="+mj-lt"/>
                </a:rPr>
                <a:t>Riscos</a:t>
              </a:r>
            </a:p>
          </p:txBody>
        </p:sp>
      </p:grpSp>
      <p:sp>
        <p:nvSpPr>
          <p:cNvPr id="21" name="Texto explicativo em seta para a esquerda 5"/>
          <p:cNvSpPr/>
          <p:nvPr/>
        </p:nvSpPr>
        <p:spPr>
          <a:xfrm>
            <a:off x="6416158" y="2703697"/>
            <a:ext cx="2604977" cy="933505"/>
          </a:xfrm>
          <a:prstGeom prst="leftArrowCallout">
            <a:avLst>
              <a:gd name="adj1" fmla="val 25000"/>
              <a:gd name="adj2" fmla="val 25000"/>
              <a:gd name="adj3" fmla="val 25000"/>
              <a:gd name="adj4" fmla="val 78446"/>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pt-BR" sz="2400" b="1" dirty="0"/>
              <a:t>Partes Interessadas</a:t>
            </a:r>
          </a:p>
          <a:p>
            <a:pPr algn="ctr"/>
            <a:r>
              <a:rPr lang="pt-BR" sz="1600" b="1" dirty="0"/>
              <a:t>(</a:t>
            </a:r>
            <a:r>
              <a:rPr lang="pt-BR" sz="1600" b="1" i="1" dirty="0" err="1"/>
              <a:t>stakeholders</a:t>
            </a:r>
            <a:r>
              <a:rPr lang="pt-BR" sz="1600" b="1" dirty="0"/>
              <a:t>)</a:t>
            </a:r>
          </a:p>
        </p:txBody>
      </p:sp>
      <p:sp>
        <p:nvSpPr>
          <p:cNvPr id="22" name="Rectangle 6"/>
          <p:cNvSpPr>
            <a:spLocks noChangeArrowheads="1"/>
          </p:cNvSpPr>
          <p:nvPr/>
        </p:nvSpPr>
        <p:spPr bwMode="auto">
          <a:xfrm>
            <a:off x="5666219" y="6473563"/>
            <a:ext cx="3477781"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r"/>
            <a:r>
              <a:rPr lang="en-US" sz="1400" b="1" i="1" dirty="0">
                <a:latin typeface="Arial" pitchFamily="34" charset="0"/>
                <a:cs typeface="Arial" pitchFamily="34" charset="0"/>
              </a:rPr>
              <a:t>Fonte: PMBOK, 2018</a:t>
            </a:r>
            <a:endParaRPr lang="pt-BR" sz="1400" b="1" i="1" dirty="0">
              <a:latin typeface="Arial" pitchFamily="34" charset="0"/>
              <a:cs typeface="Arial" pitchFamily="34" charset="0"/>
            </a:endParaRPr>
          </a:p>
        </p:txBody>
      </p:sp>
    </p:spTree>
    <p:extLst>
      <p:ext uri="{BB962C8B-B14F-4D97-AF65-F5344CB8AC3E}">
        <p14:creationId xmlns:p14="http://schemas.microsoft.com/office/powerpoint/2010/main" val="30929705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8" grpId="0"/>
      <p:bldP spid="9" grpId="0"/>
      <p:bldP spid="4" grpId="0" animBg="1"/>
      <p:bldP spid="11" grpId="0" animBg="1"/>
      <p:bldP spid="21"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lstStyle/>
          <a:p>
            <a:r>
              <a:rPr lang="pt-BR" b="1" dirty="0">
                <a:solidFill>
                  <a:srgbClr val="9E1D0C"/>
                </a:solidFill>
              </a:rPr>
              <a:t>Tradicional x Ágil</a:t>
            </a:r>
            <a:endParaRPr lang="pt-BR" dirty="0"/>
          </a:p>
        </p:txBody>
      </p:sp>
      <p:sp>
        <p:nvSpPr>
          <p:cNvPr id="3" name="Espaço Reservado para Conteúdo 2"/>
          <p:cNvSpPr>
            <a:spLocks noGrp="1"/>
          </p:cNvSpPr>
          <p:nvPr>
            <p:ph idx="1"/>
          </p:nvPr>
        </p:nvSpPr>
        <p:spPr>
          <a:xfrm>
            <a:off x="0" y="1068779"/>
            <a:ext cx="9143999" cy="5789221"/>
          </a:xfrm>
        </p:spPr>
        <p:txBody>
          <a:bodyPr>
            <a:normAutofit fontScale="62500" lnSpcReduction="20000"/>
          </a:bodyPr>
          <a:lstStyle/>
          <a:p>
            <a:r>
              <a:rPr lang="pt-BR" sz="4500" b="1" dirty="0">
                <a:solidFill>
                  <a:srgbClr val="9E1D0C"/>
                </a:solidFill>
              </a:rPr>
              <a:t>Modelo tradicional: </a:t>
            </a:r>
          </a:p>
          <a:p>
            <a:pPr lvl="1"/>
            <a:r>
              <a:rPr lang="pt-BR" dirty="0"/>
              <a:t>as fases básicas geralmente são de </a:t>
            </a:r>
            <a:r>
              <a:rPr lang="pt-BR" b="1" dirty="0"/>
              <a:t>definição de escopo</a:t>
            </a:r>
            <a:r>
              <a:rPr lang="pt-BR" dirty="0"/>
              <a:t>, </a:t>
            </a:r>
            <a:r>
              <a:rPr lang="pt-BR" b="1" dirty="0"/>
              <a:t>planejamento</a:t>
            </a:r>
            <a:r>
              <a:rPr lang="pt-BR" dirty="0"/>
              <a:t>, </a:t>
            </a:r>
            <a:r>
              <a:rPr lang="pt-BR" b="1" dirty="0"/>
              <a:t>execução</a:t>
            </a:r>
            <a:r>
              <a:rPr lang="pt-BR" dirty="0"/>
              <a:t> e </a:t>
            </a:r>
            <a:r>
              <a:rPr lang="pt-BR" b="1" dirty="0"/>
              <a:t>validação</a:t>
            </a:r>
            <a:r>
              <a:rPr lang="pt-BR" dirty="0"/>
              <a:t>, podendo variar dependendo do tipo de iniciativa;</a:t>
            </a:r>
          </a:p>
          <a:p>
            <a:pPr lvl="1"/>
            <a:r>
              <a:rPr lang="pt-BR" dirty="0"/>
              <a:t>o </a:t>
            </a:r>
            <a:r>
              <a:rPr lang="pt-BR" b="1" dirty="0"/>
              <a:t>escopo  (ou requisitos) é definido no início </a:t>
            </a:r>
            <a:r>
              <a:rPr lang="pt-BR" dirty="0"/>
              <a:t>e não deve ser alterado uma vez que o desenvolvimento começou;</a:t>
            </a:r>
          </a:p>
          <a:p>
            <a:pPr lvl="1"/>
            <a:r>
              <a:rPr lang="pt-BR" dirty="0"/>
              <a:t>todas as etapas são seguidas de forma </a:t>
            </a:r>
            <a:r>
              <a:rPr lang="pt-BR" b="1" dirty="0"/>
              <a:t>sequencial</a:t>
            </a:r>
            <a:r>
              <a:rPr lang="pt-BR" dirty="0"/>
              <a:t>;</a:t>
            </a:r>
          </a:p>
          <a:p>
            <a:pPr lvl="1"/>
            <a:r>
              <a:rPr lang="pt-BR" dirty="0"/>
              <a:t>utiliza-se </a:t>
            </a:r>
            <a:r>
              <a:rPr lang="pt-BR" b="1" dirty="0"/>
              <a:t>processos bem definidos </a:t>
            </a:r>
            <a:r>
              <a:rPr lang="pt-BR" dirty="0"/>
              <a:t>e organizados;</a:t>
            </a:r>
          </a:p>
          <a:p>
            <a:pPr lvl="1"/>
            <a:r>
              <a:rPr lang="pt-BR" dirty="0"/>
              <a:t>há </a:t>
            </a:r>
            <a:r>
              <a:rPr lang="pt-BR" b="1" dirty="0"/>
              <a:t>pontos de decisão </a:t>
            </a:r>
            <a:r>
              <a:rPr lang="pt-BR" dirty="0"/>
              <a:t>em cada etapa do processo; </a:t>
            </a:r>
          </a:p>
          <a:p>
            <a:pPr lvl="1"/>
            <a:r>
              <a:rPr lang="pt-BR" dirty="0"/>
              <a:t>a cada passo é necessário </a:t>
            </a:r>
            <a:r>
              <a:rPr lang="pt-BR" b="1" dirty="0"/>
              <a:t>aprovação para passar para a próxima fase</a:t>
            </a:r>
            <a:r>
              <a:rPr lang="pt-BR" dirty="0"/>
              <a:t>;</a:t>
            </a:r>
          </a:p>
          <a:p>
            <a:pPr lvl="1"/>
            <a:r>
              <a:rPr lang="pt-BR" dirty="0"/>
              <a:t>possuem </a:t>
            </a:r>
            <a:r>
              <a:rPr lang="pt-BR" b="1" dirty="0"/>
              <a:t>baixa flexibilidade </a:t>
            </a:r>
            <a:r>
              <a:rPr lang="pt-BR" dirty="0"/>
              <a:t>e </a:t>
            </a:r>
            <a:r>
              <a:rPr lang="pt-BR" b="1" dirty="0"/>
              <a:t>pouco espaço </a:t>
            </a:r>
            <a:r>
              <a:rPr lang="pt-BR" dirty="0"/>
              <a:t>para mudanças;</a:t>
            </a:r>
          </a:p>
          <a:p>
            <a:pPr lvl="1"/>
            <a:r>
              <a:rPr lang="pt-BR" dirty="0"/>
              <a:t>maior participação do cliente no </a:t>
            </a:r>
            <a:r>
              <a:rPr lang="pt-BR" b="1" dirty="0"/>
              <a:t>início</a:t>
            </a:r>
            <a:r>
              <a:rPr lang="pt-BR" dirty="0"/>
              <a:t> e no </a:t>
            </a:r>
            <a:r>
              <a:rPr lang="pt-BR" b="1" dirty="0"/>
              <a:t>final</a:t>
            </a:r>
            <a:r>
              <a:rPr lang="pt-BR" dirty="0"/>
              <a:t> do projeto;</a:t>
            </a:r>
          </a:p>
          <a:p>
            <a:pPr lvl="1"/>
            <a:r>
              <a:rPr lang="pt-BR" dirty="0"/>
              <a:t>no desenvolvimento de sistemas, também referenciado como metodologia em cascata (</a:t>
            </a:r>
            <a:r>
              <a:rPr lang="pt-BR" b="1" i="1" dirty="0" err="1"/>
              <a:t>waterfall</a:t>
            </a:r>
            <a:r>
              <a:rPr lang="pt-BR" dirty="0"/>
              <a:t>).</a:t>
            </a:r>
          </a:p>
          <a:p>
            <a:pPr lvl="1"/>
            <a:endParaRPr lang="pt-BR" dirty="0"/>
          </a:p>
          <a:p>
            <a:pPr marL="514350" indent="-457200"/>
            <a:r>
              <a:rPr lang="pt-BR" sz="4500" b="1" dirty="0">
                <a:solidFill>
                  <a:srgbClr val="9E1D0C"/>
                </a:solidFill>
              </a:rPr>
              <a:t>Modelo Ágil: </a:t>
            </a:r>
          </a:p>
          <a:p>
            <a:pPr marL="914400" lvl="1" indent="-457200"/>
            <a:r>
              <a:rPr lang="pt-BR" b="1" dirty="0"/>
              <a:t>entregas parciais</a:t>
            </a:r>
            <a:r>
              <a:rPr lang="pt-BR" dirty="0"/>
              <a:t>, prevalecendo um menor tempo de espera para o cliente;</a:t>
            </a:r>
          </a:p>
          <a:p>
            <a:pPr marL="914400" lvl="1" indent="-457200"/>
            <a:r>
              <a:rPr lang="pt-BR" dirty="0"/>
              <a:t>o </a:t>
            </a:r>
            <a:r>
              <a:rPr lang="pt-BR" b="1" dirty="0"/>
              <a:t>escopo</a:t>
            </a:r>
            <a:r>
              <a:rPr lang="pt-BR" dirty="0"/>
              <a:t> e a </a:t>
            </a:r>
            <a:r>
              <a:rPr lang="pt-BR" b="1" dirty="0"/>
              <a:t>prioridade</a:t>
            </a:r>
            <a:r>
              <a:rPr lang="pt-BR" dirty="0"/>
              <a:t> podem ser redefinidos a cada uma ou seis semanas;</a:t>
            </a:r>
          </a:p>
          <a:p>
            <a:pPr marL="914400" lvl="1" indent="-457200"/>
            <a:r>
              <a:rPr lang="pt-BR" b="1" dirty="0"/>
              <a:t>maior participação do cliente </a:t>
            </a:r>
            <a:r>
              <a:rPr lang="pt-BR" dirty="0"/>
              <a:t>em todas as etapas do projeto;</a:t>
            </a:r>
          </a:p>
          <a:p>
            <a:pPr marL="914400" lvl="1" indent="-457200"/>
            <a:r>
              <a:rPr lang="pt-BR" b="1" dirty="0"/>
              <a:t>baseado na flexibilidade </a:t>
            </a:r>
            <a:r>
              <a:rPr lang="pt-BR" dirty="0"/>
              <a:t>e no desenvolvimento de rotinas que tornem o time apto a se adaptar rapidamente a eventuais mudanças que ocorram durante o projeto.</a:t>
            </a:r>
          </a:p>
        </p:txBody>
      </p:sp>
    </p:spTree>
    <p:extLst>
      <p:ext uri="{BB962C8B-B14F-4D97-AF65-F5344CB8AC3E}">
        <p14:creationId xmlns:p14="http://schemas.microsoft.com/office/powerpoint/2010/main" val="711651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3" end="13"/>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13388"/>
            <a:ext cx="8229600" cy="1143000"/>
          </a:xfrm>
        </p:spPr>
        <p:txBody>
          <a:bodyPr/>
          <a:lstStyle/>
          <a:p>
            <a:r>
              <a:rPr lang="pt-BR" b="1" dirty="0">
                <a:solidFill>
                  <a:srgbClr val="9E1D0C"/>
                </a:solidFill>
              </a:rPr>
              <a:t>Tradicional x Ágil</a:t>
            </a:r>
            <a:endParaRPr lang="pt-BR" dirty="0"/>
          </a:p>
        </p:txBody>
      </p:sp>
      <p:sp>
        <p:nvSpPr>
          <p:cNvPr id="3" name="Espaço Reservado para Conteúdo 2"/>
          <p:cNvSpPr>
            <a:spLocks noGrp="1"/>
          </p:cNvSpPr>
          <p:nvPr>
            <p:ph idx="1"/>
          </p:nvPr>
        </p:nvSpPr>
        <p:spPr>
          <a:xfrm>
            <a:off x="177421" y="1417638"/>
            <a:ext cx="8748215" cy="5440362"/>
          </a:xfrm>
        </p:spPr>
        <p:txBody>
          <a:bodyPr>
            <a:normAutofit fontScale="70000" lnSpcReduction="20000"/>
          </a:bodyPr>
          <a:lstStyle/>
          <a:p>
            <a:r>
              <a:rPr lang="pt-BR" sz="4000" b="1" dirty="0">
                <a:solidFill>
                  <a:srgbClr val="9E1D0C"/>
                </a:solidFill>
              </a:rPr>
              <a:t>Foco</a:t>
            </a:r>
            <a:endParaRPr lang="pt-BR" b="1" dirty="0">
              <a:solidFill>
                <a:srgbClr val="9E1D0C"/>
              </a:solidFill>
            </a:endParaRPr>
          </a:p>
          <a:p>
            <a:pPr lvl="1"/>
            <a:r>
              <a:rPr lang="pt-BR" b="1" dirty="0"/>
              <a:t>Gestão Tradicional de Projetos: </a:t>
            </a:r>
          </a:p>
          <a:p>
            <a:pPr lvl="2"/>
            <a:r>
              <a:rPr lang="pt-BR" sz="2600" dirty="0"/>
              <a:t>tem como maior foco o </a:t>
            </a:r>
            <a:r>
              <a:rPr lang="pt-BR" sz="2600" b="1" dirty="0"/>
              <a:t>planejamento</a:t>
            </a:r>
            <a:r>
              <a:rPr lang="pt-BR" sz="2600" dirty="0"/>
              <a:t>;</a:t>
            </a:r>
          </a:p>
          <a:p>
            <a:pPr lvl="2"/>
            <a:r>
              <a:rPr lang="pt-BR" sz="2600" b="1" dirty="0"/>
              <a:t>voltado aos processos</a:t>
            </a:r>
            <a:r>
              <a:rPr lang="pt-BR" sz="2600" dirty="0"/>
              <a:t>, principalmente no que diz respeito ao monitoramento do andamento do projeto.</a:t>
            </a:r>
          </a:p>
          <a:p>
            <a:pPr lvl="1"/>
            <a:r>
              <a:rPr lang="pt-BR" b="1" dirty="0"/>
              <a:t>Gestão de Projetos Ágil:  </a:t>
            </a:r>
          </a:p>
          <a:p>
            <a:pPr lvl="2"/>
            <a:r>
              <a:rPr lang="pt-BR" sz="2600" dirty="0"/>
              <a:t>foco em </a:t>
            </a:r>
            <a:r>
              <a:rPr lang="pt-BR" sz="2600" b="1" dirty="0"/>
              <a:t>entrega</a:t>
            </a:r>
            <a:r>
              <a:rPr lang="pt-BR" sz="2600" dirty="0"/>
              <a:t>;</a:t>
            </a:r>
          </a:p>
          <a:p>
            <a:pPr lvl="2"/>
            <a:r>
              <a:rPr lang="pt-BR" sz="2600" dirty="0"/>
              <a:t>trabalho </a:t>
            </a:r>
            <a:r>
              <a:rPr lang="pt-BR" sz="2600" b="1" dirty="0"/>
              <a:t>colaborativo</a:t>
            </a:r>
            <a:r>
              <a:rPr lang="pt-BR" sz="2600" dirty="0"/>
              <a:t>, concentrando a atenção nos esforços e na contribuição do time.</a:t>
            </a:r>
          </a:p>
          <a:p>
            <a:endParaRPr lang="pt-BR" dirty="0"/>
          </a:p>
          <a:p>
            <a:r>
              <a:rPr lang="pt-BR" sz="4000" b="1" dirty="0">
                <a:solidFill>
                  <a:srgbClr val="9E1D0C"/>
                </a:solidFill>
              </a:rPr>
              <a:t>Entregas</a:t>
            </a:r>
            <a:endParaRPr lang="pt-BR" b="1" dirty="0">
              <a:solidFill>
                <a:srgbClr val="9E1D0C"/>
              </a:solidFill>
            </a:endParaRPr>
          </a:p>
          <a:p>
            <a:pPr lvl="1"/>
            <a:r>
              <a:rPr lang="pt-BR" b="1" dirty="0"/>
              <a:t>Gestão Tradicional de Projetos: </a:t>
            </a:r>
          </a:p>
          <a:p>
            <a:pPr lvl="2"/>
            <a:r>
              <a:rPr lang="pt-BR" sz="2600" dirty="0"/>
              <a:t>com o maior foco é no planejamento, busca definir a maior quantidade de informações sobre o escopo do produto e do projeto o quanto antes e assim trabalhando para uma garantia maior na qualidade esperada,  alinhando previamente o que será </a:t>
            </a:r>
            <a:r>
              <a:rPr lang="pt-BR" sz="2600" dirty="0">
                <a:solidFill>
                  <a:srgbClr val="FF0000"/>
                </a:solidFill>
              </a:rPr>
              <a:t>entregue como produto final</a:t>
            </a:r>
            <a:r>
              <a:rPr lang="pt-BR" sz="2600" dirty="0"/>
              <a:t>.</a:t>
            </a:r>
          </a:p>
          <a:p>
            <a:pPr lvl="1"/>
            <a:r>
              <a:rPr lang="pt-BR" b="1" dirty="0"/>
              <a:t>Gestão de Projetos Ágil: </a:t>
            </a:r>
          </a:p>
          <a:p>
            <a:pPr lvl="2"/>
            <a:r>
              <a:rPr lang="pt-BR" sz="2600" b="1" dirty="0"/>
              <a:t>entregas em pedaços </a:t>
            </a:r>
            <a:r>
              <a:rPr lang="pt-BR" sz="2600" dirty="0"/>
              <a:t>prevalecendo um menor tempo de espera para o cliente;</a:t>
            </a:r>
          </a:p>
          <a:p>
            <a:pPr lvl="2"/>
            <a:r>
              <a:rPr lang="pt-BR" sz="2600" dirty="0"/>
              <a:t>permite a entrega de um conjunto mínimo de funcionalidades.</a:t>
            </a:r>
          </a:p>
        </p:txBody>
      </p:sp>
    </p:spTree>
    <p:extLst>
      <p:ext uri="{BB962C8B-B14F-4D97-AF65-F5344CB8AC3E}">
        <p14:creationId xmlns:p14="http://schemas.microsoft.com/office/powerpoint/2010/main" val="45263605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solidFill>
                  <a:srgbClr val="9E1D0C"/>
                </a:solidFill>
              </a:rPr>
              <a:t>Tradicional x Ágil</a:t>
            </a:r>
            <a:endParaRPr lang="pt-BR" dirty="0"/>
          </a:p>
        </p:txBody>
      </p:sp>
      <p:sp>
        <p:nvSpPr>
          <p:cNvPr id="3" name="Espaço Reservado para Conteúdo 2"/>
          <p:cNvSpPr>
            <a:spLocks noGrp="1"/>
          </p:cNvSpPr>
          <p:nvPr>
            <p:ph idx="1"/>
          </p:nvPr>
        </p:nvSpPr>
        <p:spPr>
          <a:xfrm>
            <a:off x="142505" y="1417638"/>
            <a:ext cx="8810426" cy="5215174"/>
          </a:xfrm>
        </p:spPr>
        <p:txBody>
          <a:bodyPr>
            <a:normAutofit fontScale="85000" lnSpcReduction="20000"/>
          </a:bodyPr>
          <a:lstStyle/>
          <a:p>
            <a:r>
              <a:rPr lang="pt-BR" b="1" dirty="0">
                <a:solidFill>
                  <a:srgbClr val="9E1D0C"/>
                </a:solidFill>
              </a:rPr>
              <a:t>Vantagens x Desvantagens</a:t>
            </a:r>
          </a:p>
          <a:p>
            <a:pPr lvl="1"/>
            <a:r>
              <a:rPr lang="pt-BR" dirty="0">
                <a:solidFill>
                  <a:srgbClr val="FF0000"/>
                </a:solidFill>
              </a:rPr>
              <a:t>Tradicional: </a:t>
            </a:r>
            <a:r>
              <a:rPr lang="pt-BR" dirty="0"/>
              <a:t>o cliente poderá esperar um tempo maior para ver o resultado, mas por outro lado, poderá ter um maior conhecimento  prévio do projeto através de seus planos, riscos e custos por exemplo.</a:t>
            </a:r>
          </a:p>
          <a:p>
            <a:pPr lvl="1"/>
            <a:r>
              <a:rPr lang="pt-BR" dirty="0">
                <a:solidFill>
                  <a:srgbClr val="FF0000"/>
                </a:solidFill>
              </a:rPr>
              <a:t>Tradicional: </a:t>
            </a:r>
            <a:r>
              <a:rPr lang="pt-BR" dirty="0"/>
              <a:t>para que o planejamento seja feito, é necessário avaliar e estruturar as etapas com antecedência e prever cenários variados.</a:t>
            </a:r>
          </a:p>
          <a:p>
            <a:pPr lvl="1"/>
            <a:endParaRPr lang="pt-BR" dirty="0">
              <a:solidFill>
                <a:srgbClr val="FF0000"/>
              </a:solidFill>
            </a:endParaRPr>
          </a:p>
          <a:p>
            <a:pPr lvl="1"/>
            <a:r>
              <a:rPr lang="pt-BR" dirty="0">
                <a:solidFill>
                  <a:srgbClr val="FF0000"/>
                </a:solidFill>
              </a:rPr>
              <a:t>Ágil:  </a:t>
            </a:r>
            <a:r>
              <a:rPr lang="pt-BR" dirty="0"/>
              <a:t>a expectativa na entrega para o cliente é diminuída devido ao seu produto ser entregue em curtos </a:t>
            </a:r>
            <a:r>
              <a:rPr lang="pt-BR" i="1" dirty="0" err="1"/>
              <a:t>Sprints</a:t>
            </a:r>
            <a:endParaRPr lang="pt-BR" i="1" dirty="0"/>
          </a:p>
          <a:p>
            <a:pPr lvl="1"/>
            <a:r>
              <a:rPr lang="pt-BR" dirty="0"/>
              <a:t>na </a:t>
            </a:r>
            <a:r>
              <a:rPr lang="pt-BR" dirty="0">
                <a:solidFill>
                  <a:srgbClr val="FF0000"/>
                </a:solidFill>
              </a:rPr>
              <a:t>Gestão de Projetos Ágil </a:t>
            </a:r>
            <a:r>
              <a:rPr lang="pt-BR" dirty="0"/>
              <a:t>o conhecimento sobre o projeto ampliada aos poucos e, devido ao menor foco nos controles, o conhecimento dos seus custos e data final do projeto, geralmente só irá ser definida totalmente próximo ao seu encerramento.</a:t>
            </a:r>
          </a:p>
        </p:txBody>
      </p:sp>
    </p:spTree>
    <p:extLst>
      <p:ext uri="{BB962C8B-B14F-4D97-AF65-F5344CB8AC3E}">
        <p14:creationId xmlns:p14="http://schemas.microsoft.com/office/powerpoint/2010/main" val="389781676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457200" y="1513"/>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a:solidFill>
                  <a:srgbClr val="9E1D0C"/>
                </a:solidFill>
              </a:rPr>
              <a:t>Tradicional x Ágil</a:t>
            </a:r>
            <a:endParaRPr lang="pt-BR" dirty="0"/>
          </a:p>
        </p:txBody>
      </p:sp>
      <p:sp>
        <p:nvSpPr>
          <p:cNvPr id="6" name="Retângulo 5"/>
          <p:cNvSpPr/>
          <p:nvPr/>
        </p:nvSpPr>
        <p:spPr>
          <a:xfrm>
            <a:off x="2280514" y="1011898"/>
            <a:ext cx="4647426" cy="369332"/>
          </a:xfrm>
          <a:prstGeom prst="rect">
            <a:avLst/>
          </a:prstGeom>
          <a:solidFill>
            <a:schemeClr val="accent2"/>
          </a:solidFill>
        </p:spPr>
        <p:txBody>
          <a:bodyPr wrap="none">
            <a:spAutoFit/>
          </a:bodyPr>
          <a:lstStyle/>
          <a:p>
            <a:r>
              <a:rPr lang="pt-BR" b="1" dirty="0">
                <a:solidFill>
                  <a:schemeClr val="bg1"/>
                </a:solidFill>
              </a:rPr>
              <a:t>Qual utilizar mediante o grau de incerta?</a:t>
            </a:r>
          </a:p>
        </p:txBody>
      </p:sp>
      <p:sp>
        <p:nvSpPr>
          <p:cNvPr id="2" name="Retângulo 1"/>
          <p:cNvSpPr/>
          <p:nvPr/>
        </p:nvSpPr>
        <p:spPr>
          <a:xfrm>
            <a:off x="142504" y="1626347"/>
            <a:ext cx="8847117" cy="4893647"/>
          </a:xfrm>
          <a:prstGeom prst="rect">
            <a:avLst/>
          </a:prstGeom>
        </p:spPr>
        <p:txBody>
          <a:bodyPr wrap="square">
            <a:spAutoFit/>
          </a:bodyPr>
          <a:lstStyle/>
          <a:p>
            <a:pPr marL="285750" indent="-285750">
              <a:buFont typeface="Arial" panose="020B0604020202020204" pitchFamily="34" charset="0"/>
              <a:buChar char="•"/>
            </a:pPr>
            <a:r>
              <a:rPr lang="pt-BR" sz="2000" b="1" dirty="0">
                <a:solidFill>
                  <a:srgbClr val="C00000"/>
                </a:solidFill>
              </a:rPr>
              <a:t>O modelo Tradicional: </a:t>
            </a:r>
          </a:p>
          <a:p>
            <a:pPr marL="742950" lvl="1" indent="-285750">
              <a:spcAft>
                <a:spcPts val="600"/>
              </a:spcAft>
              <a:buFont typeface="Arial" panose="020B0604020202020204" pitchFamily="34" charset="0"/>
              <a:buChar char="•"/>
            </a:pPr>
            <a:r>
              <a:rPr lang="pt-BR" dirty="0"/>
              <a:t>indicado quando há um nível elevado de certeza e consenso sobre os requisitos e especificações do produto ou serviço final. </a:t>
            </a:r>
          </a:p>
          <a:p>
            <a:pPr marL="742950" lvl="1" indent="-285750">
              <a:spcAft>
                <a:spcPts val="600"/>
              </a:spcAft>
              <a:buFont typeface="Arial" panose="020B0604020202020204" pitchFamily="34" charset="0"/>
              <a:buChar char="•"/>
            </a:pPr>
            <a:r>
              <a:rPr lang="pt-BR" dirty="0"/>
              <a:t>quando se sabe o que quer de antemão, dificilmente haverá alterações frequentes de escopo, portanto todo o planejamento do projeto pode ser feito com baixa expectativa de mudanças ao longo do projeto. </a:t>
            </a:r>
          </a:p>
          <a:p>
            <a:pPr marL="742950" lvl="1" indent="-285750">
              <a:spcAft>
                <a:spcPts val="600"/>
              </a:spcAft>
              <a:buFont typeface="Arial" panose="020B0604020202020204" pitchFamily="34" charset="0"/>
              <a:buChar char="•"/>
            </a:pPr>
            <a:r>
              <a:rPr lang="pt-BR" dirty="0"/>
              <a:t>na situação oposta, quando não há qualquer entendimento e consenso sobre o produto que se deseja, deste modo os processos metódicos de gerenciamento de projetos tradicional impõem rigidez e organização para um cenário de completo caos.</a:t>
            </a:r>
          </a:p>
          <a:p>
            <a:pPr marL="285750" indent="-285750">
              <a:buFont typeface="Arial" panose="020B0604020202020204" pitchFamily="34" charset="0"/>
              <a:buChar char="•"/>
            </a:pPr>
            <a:endParaRPr lang="pt-BR" dirty="0"/>
          </a:p>
          <a:p>
            <a:pPr marL="285750" indent="-285750">
              <a:buFont typeface="Arial" panose="020B0604020202020204" pitchFamily="34" charset="0"/>
              <a:buChar char="•"/>
            </a:pPr>
            <a:r>
              <a:rPr lang="pt-BR" sz="2000" b="1" dirty="0">
                <a:solidFill>
                  <a:srgbClr val="C00000"/>
                </a:solidFill>
              </a:rPr>
              <a:t>O modelo Ágil: </a:t>
            </a:r>
          </a:p>
          <a:p>
            <a:pPr marL="742950" lvl="1" indent="-285750">
              <a:spcAft>
                <a:spcPts val="600"/>
              </a:spcAft>
              <a:buFont typeface="Arial" panose="020B0604020202020204" pitchFamily="34" charset="0"/>
              <a:buChar char="•"/>
            </a:pPr>
            <a:r>
              <a:rPr lang="pt-BR" dirty="0"/>
              <a:t>indicado para o meio termo, projetos onde há algum nível de certeza ou consenso sobre o produto;</a:t>
            </a:r>
          </a:p>
          <a:p>
            <a:pPr marL="742950" lvl="1" indent="-285750">
              <a:spcAft>
                <a:spcPts val="600"/>
              </a:spcAft>
              <a:buFont typeface="Arial" panose="020B0604020202020204" pitchFamily="34" charset="0"/>
              <a:buChar char="•"/>
            </a:pPr>
            <a:r>
              <a:rPr lang="pt-BR" dirty="0"/>
              <a:t>onde o solicitante entende o que quer em linhas gerais, porém novos detalhes e requisitos irão surgir ao longo do tempo.</a:t>
            </a:r>
          </a:p>
        </p:txBody>
      </p:sp>
    </p:spTree>
    <p:extLst>
      <p:ext uri="{BB962C8B-B14F-4D97-AF65-F5344CB8AC3E}">
        <p14:creationId xmlns:p14="http://schemas.microsoft.com/office/powerpoint/2010/main" val="153951654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457200" y="1513"/>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a:solidFill>
                  <a:srgbClr val="9E1D0C"/>
                </a:solidFill>
              </a:rPr>
              <a:t>Tradicional x Ágil</a:t>
            </a:r>
            <a:endParaRPr lang="pt-BR" dirty="0"/>
          </a:p>
        </p:txBody>
      </p:sp>
      <p:sp>
        <p:nvSpPr>
          <p:cNvPr id="6" name="Retângulo 5"/>
          <p:cNvSpPr/>
          <p:nvPr/>
        </p:nvSpPr>
        <p:spPr>
          <a:xfrm>
            <a:off x="947122" y="1011898"/>
            <a:ext cx="7292381" cy="369332"/>
          </a:xfrm>
          <a:prstGeom prst="rect">
            <a:avLst/>
          </a:prstGeom>
          <a:solidFill>
            <a:schemeClr val="accent2"/>
          </a:solidFill>
        </p:spPr>
        <p:txBody>
          <a:bodyPr wrap="none">
            <a:spAutoFit/>
          </a:bodyPr>
          <a:lstStyle/>
          <a:p>
            <a:r>
              <a:rPr lang="pt-BR" b="1" dirty="0">
                <a:solidFill>
                  <a:schemeClr val="bg1"/>
                </a:solidFill>
              </a:rPr>
              <a:t>Qual utilizar em função do Mercado ou Segmento de Atuação?</a:t>
            </a:r>
          </a:p>
        </p:txBody>
      </p:sp>
      <p:sp>
        <p:nvSpPr>
          <p:cNvPr id="2" name="Retângulo 1"/>
          <p:cNvSpPr/>
          <p:nvPr/>
        </p:nvSpPr>
        <p:spPr>
          <a:xfrm>
            <a:off x="142504" y="1899472"/>
            <a:ext cx="8847117" cy="3539430"/>
          </a:xfrm>
          <a:prstGeom prst="rect">
            <a:avLst/>
          </a:prstGeom>
        </p:spPr>
        <p:txBody>
          <a:bodyPr wrap="square">
            <a:spAutoFit/>
          </a:bodyPr>
          <a:lstStyle/>
          <a:p>
            <a:pPr marL="285750" indent="-285750">
              <a:buFont typeface="Arial" panose="020B0604020202020204" pitchFamily="34" charset="0"/>
              <a:buChar char="•"/>
            </a:pPr>
            <a:r>
              <a:rPr lang="pt-BR" sz="2000" b="1" dirty="0">
                <a:solidFill>
                  <a:srgbClr val="9E1D0C"/>
                </a:solidFill>
              </a:rPr>
              <a:t>Modelo Tradicional:</a:t>
            </a:r>
          </a:p>
          <a:p>
            <a:pPr marL="742950" lvl="1" indent="-285750">
              <a:buFont typeface="Arial" panose="020B0604020202020204" pitchFamily="34" charset="0"/>
              <a:buChar char="•"/>
            </a:pPr>
            <a:r>
              <a:rPr lang="pt-BR" dirty="0"/>
              <a:t>mercados onde o cliente exige o detalhamento completo antes da compra ou aquisição de um produto ou serviço que será entregue no futuro</a:t>
            </a:r>
          </a:p>
          <a:p>
            <a:pPr marL="742950" lvl="1" indent="-285750">
              <a:buFont typeface="Arial" panose="020B0604020202020204" pitchFamily="34" charset="0"/>
              <a:buChar char="•"/>
            </a:pPr>
            <a:r>
              <a:rPr lang="pt-BR" dirty="0"/>
              <a:t>exemplo: produtos manufaturados e construção civil</a:t>
            </a:r>
          </a:p>
          <a:p>
            <a:pPr marL="285750" indent="-285750">
              <a:buFont typeface="Arial" panose="020B0604020202020204" pitchFamily="34" charset="0"/>
              <a:buChar char="•"/>
            </a:pPr>
            <a:endParaRPr lang="pt-BR" sz="2000" dirty="0"/>
          </a:p>
          <a:p>
            <a:pPr marL="285750" indent="-285750">
              <a:buFont typeface="Arial" panose="020B0604020202020204" pitchFamily="34" charset="0"/>
              <a:buChar char="•"/>
            </a:pPr>
            <a:endParaRPr lang="pt-BR" sz="2000" dirty="0"/>
          </a:p>
          <a:p>
            <a:pPr marL="285750" indent="-285750">
              <a:buFont typeface="Arial" panose="020B0604020202020204" pitchFamily="34" charset="0"/>
              <a:buChar char="•"/>
            </a:pPr>
            <a:r>
              <a:rPr lang="pt-BR" sz="2000" b="1" dirty="0">
                <a:solidFill>
                  <a:srgbClr val="9E1D0C"/>
                </a:solidFill>
              </a:rPr>
              <a:t>Modelo Ágil:</a:t>
            </a:r>
          </a:p>
          <a:p>
            <a:pPr marL="742950" lvl="1" indent="-285750">
              <a:buFont typeface="Arial" panose="020B0604020202020204" pitchFamily="34" charset="0"/>
              <a:buChar char="•"/>
            </a:pPr>
            <a:r>
              <a:rPr lang="pt-BR" dirty="0"/>
              <a:t>mercados onde o cliente compra customizações de um produto, onde há a necessidade de serviços constantes e repetitivos para a alteração do produto, ou ainda, produtos ou serviços que terão suas especificações e requisitos definidos em detalhes durante o andamento do projeto </a:t>
            </a:r>
          </a:p>
          <a:p>
            <a:pPr marL="742950" lvl="1" indent="-285750">
              <a:buFont typeface="Arial" panose="020B0604020202020204" pitchFamily="34" charset="0"/>
              <a:buChar char="•"/>
            </a:pPr>
            <a:r>
              <a:rPr lang="pt-BR" dirty="0"/>
              <a:t>exemplo: o desenvolvimento de sistemas.</a:t>
            </a:r>
          </a:p>
        </p:txBody>
      </p:sp>
    </p:spTree>
    <p:extLst>
      <p:ext uri="{BB962C8B-B14F-4D97-AF65-F5344CB8AC3E}">
        <p14:creationId xmlns:p14="http://schemas.microsoft.com/office/powerpoint/2010/main" val="189453482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txBox="1">
            <a:spLocks/>
          </p:cNvSpPr>
          <p:nvPr/>
        </p:nvSpPr>
        <p:spPr>
          <a:xfrm>
            <a:off x="457200" y="1513"/>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fontAlgn="auto">
              <a:spcAft>
                <a:spcPts val="0"/>
              </a:spcAft>
            </a:pPr>
            <a:r>
              <a:rPr lang="pt-BR" b="1">
                <a:solidFill>
                  <a:srgbClr val="9E1D0C"/>
                </a:solidFill>
              </a:rPr>
              <a:t>Tradicional x Ágil</a:t>
            </a:r>
            <a:endParaRPr lang="pt-BR" dirty="0"/>
          </a:p>
        </p:txBody>
      </p:sp>
      <p:sp>
        <p:nvSpPr>
          <p:cNvPr id="6" name="Retângulo 5"/>
          <p:cNvSpPr/>
          <p:nvPr/>
        </p:nvSpPr>
        <p:spPr>
          <a:xfrm>
            <a:off x="947122" y="1011898"/>
            <a:ext cx="7635424" cy="369332"/>
          </a:xfrm>
          <a:prstGeom prst="rect">
            <a:avLst/>
          </a:prstGeom>
          <a:solidFill>
            <a:schemeClr val="accent2"/>
          </a:solidFill>
        </p:spPr>
        <p:txBody>
          <a:bodyPr wrap="none">
            <a:spAutoFit/>
          </a:bodyPr>
          <a:lstStyle/>
          <a:p>
            <a:r>
              <a:rPr lang="pt-BR" b="1" dirty="0">
                <a:solidFill>
                  <a:schemeClr val="bg1"/>
                </a:solidFill>
              </a:rPr>
              <a:t>Qual utilizar em Projetos Governamentais e Requerimentos Legais?</a:t>
            </a:r>
          </a:p>
        </p:txBody>
      </p:sp>
      <p:sp>
        <p:nvSpPr>
          <p:cNvPr id="2" name="Retângulo 1"/>
          <p:cNvSpPr/>
          <p:nvPr/>
        </p:nvSpPr>
        <p:spPr>
          <a:xfrm>
            <a:off x="118750" y="2160736"/>
            <a:ext cx="8847117" cy="1785104"/>
          </a:xfrm>
          <a:prstGeom prst="rect">
            <a:avLst/>
          </a:prstGeom>
        </p:spPr>
        <p:txBody>
          <a:bodyPr wrap="square">
            <a:spAutoFit/>
          </a:bodyPr>
          <a:lstStyle/>
          <a:p>
            <a:pPr marL="285750" indent="-285750">
              <a:buFont typeface="Arial" panose="020B0604020202020204" pitchFamily="34" charset="0"/>
              <a:buChar char="•"/>
            </a:pPr>
            <a:r>
              <a:rPr lang="pt-BR" sz="2000" b="1" dirty="0">
                <a:solidFill>
                  <a:srgbClr val="9E1D0C"/>
                </a:solidFill>
              </a:rPr>
              <a:t>Modelo Tradicional:</a:t>
            </a:r>
          </a:p>
          <a:p>
            <a:pPr marL="742950" lvl="1" indent="-285750">
              <a:buFont typeface="Arial" panose="020B0604020202020204" pitchFamily="34" charset="0"/>
              <a:buChar char="•"/>
            </a:pPr>
            <a:r>
              <a:rPr lang="pt-BR" dirty="0"/>
              <a:t>pelas características dos projetos ligados a órgãos governamentais, como os requerimentos e leis de licitações, o modelo tradicional é adotado por deixar bem claro de antemão todos os mínimos detalhes do produto e seu custo e prazo finais, além de oferecer um controle mais rígido sobre o progresso do projeto.</a:t>
            </a:r>
          </a:p>
        </p:txBody>
      </p:sp>
    </p:spTree>
    <p:extLst>
      <p:ext uri="{BB962C8B-B14F-4D97-AF65-F5344CB8AC3E}">
        <p14:creationId xmlns:p14="http://schemas.microsoft.com/office/powerpoint/2010/main" val="1950808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solidFill>
                  <a:srgbClr val="9E1D0C"/>
                </a:solidFill>
              </a:rPr>
              <a:t>Tradicional x Ágil</a:t>
            </a:r>
            <a:endParaRPr lang="pt-BR" dirty="0"/>
          </a:p>
        </p:txBody>
      </p:sp>
      <p:sp>
        <p:nvSpPr>
          <p:cNvPr id="4" name="Retângulo 3"/>
          <p:cNvSpPr/>
          <p:nvPr/>
        </p:nvSpPr>
        <p:spPr>
          <a:xfrm>
            <a:off x="3520165" y="1570023"/>
            <a:ext cx="1923925" cy="523220"/>
          </a:xfrm>
          <a:prstGeom prst="rect">
            <a:avLst/>
          </a:prstGeom>
          <a:solidFill>
            <a:schemeClr val="accent2"/>
          </a:solidFill>
        </p:spPr>
        <p:txBody>
          <a:bodyPr wrap="none">
            <a:spAutoFit/>
          </a:bodyPr>
          <a:lstStyle/>
          <a:p>
            <a:r>
              <a:rPr lang="pt-BR" sz="2800" b="1" dirty="0">
                <a:solidFill>
                  <a:schemeClr val="bg1"/>
                </a:solidFill>
              </a:rPr>
              <a:t>Sugestão:</a:t>
            </a:r>
          </a:p>
        </p:txBody>
      </p:sp>
      <p:sp>
        <p:nvSpPr>
          <p:cNvPr id="5" name="Retângulo 4"/>
          <p:cNvSpPr/>
          <p:nvPr/>
        </p:nvSpPr>
        <p:spPr>
          <a:xfrm>
            <a:off x="457200" y="3671557"/>
            <a:ext cx="8413845" cy="2246769"/>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pt-BR" sz="2000" b="1" dirty="0"/>
              <a:t>Porque não planejar bem seu projeto, definir seus </a:t>
            </a:r>
            <a:r>
              <a:rPr lang="pt-BR" sz="2000" b="1" i="1" dirty="0" err="1"/>
              <a:t>miletones</a:t>
            </a:r>
            <a:r>
              <a:rPr lang="pt-BR" sz="2000" b="1" i="1" dirty="0"/>
              <a:t>,</a:t>
            </a:r>
            <a:r>
              <a:rPr lang="pt-BR" sz="2000" b="1" dirty="0"/>
              <a:t> realizar as reuniões diárias </a:t>
            </a:r>
            <a:r>
              <a:rPr lang="pt-BR" sz="2000" b="1" i="1" dirty="0"/>
              <a:t>Daily</a:t>
            </a:r>
            <a:r>
              <a:rPr lang="pt-BR" sz="2000" b="1" dirty="0"/>
              <a:t> para que a equipe do projeto expresse os possíveis impedimentos, as atividades que foram feitas no dia anterior e a sua programação do dia? </a:t>
            </a:r>
          </a:p>
          <a:p>
            <a:pPr algn="ctr"/>
            <a:endParaRPr lang="pt-BR" sz="2000" b="1" dirty="0"/>
          </a:p>
          <a:p>
            <a:pPr algn="ctr"/>
            <a:r>
              <a:rPr lang="pt-BR" sz="2000" b="1" dirty="0"/>
              <a:t>E porque não ter também um </a:t>
            </a:r>
            <a:r>
              <a:rPr lang="pt-BR" sz="2000" b="1" dirty="0" err="1"/>
              <a:t>Kanban</a:t>
            </a:r>
            <a:r>
              <a:rPr lang="pt-BR" sz="2000" b="1" dirty="0"/>
              <a:t>, onde ao invés de conter as atividades de um </a:t>
            </a:r>
            <a:r>
              <a:rPr lang="pt-BR" sz="2000" b="1" i="1" dirty="0" err="1"/>
              <a:t>Product</a:t>
            </a:r>
            <a:r>
              <a:rPr lang="pt-BR" sz="2000" b="1" i="1" dirty="0"/>
              <a:t> </a:t>
            </a:r>
            <a:r>
              <a:rPr lang="pt-BR" sz="2000" b="1" i="1" dirty="0" err="1"/>
              <a:t>Backlog</a:t>
            </a:r>
            <a:r>
              <a:rPr lang="pt-BR" sz="2000" b="1" dirty="0"/>
              <a:t> conter as tarefas do projeto, porque não?</a:t>
            </a:r>
          </a:p>
        </p:txBody>
      </p:sp>
      <p:sp>
        <p:nvSpPr>
          <p:cNvPr id="3" name="Retângulo 2"/>
          <p:cNvSpPr/>
          <p:nvPr/>
        </p:nvSpPr>
        <p:spPr>
          <a:xfrm>
            <a:off x="2180055" y="2667295"/>
            <a:ext cx="4604146" cy="584775"/>
          </a:xfrm>
          <a:prstGeom prst="rect">
            <a:avLst/>
          </a:prstGeom>
        </p:spPr>
        <p:style>
          <a:lnRef idx="0">
            <a:schemeClr val="accent1"/>
          </a:lnRef>
          <a:fillRef idx="3">
            <a:schemeClr val="accent1"/>
          </a:fillRef>
          <a:effectRef idx="3">
            <a:schemeClr val="accent1"/>
          </a:effectRef>
          <a:fontRef idx="minor">
            <a:schemeClr val="lt1"/>
          </a:fontRef>
        </p:style>
        <p:txBody>
          <a:bodyPr wrap="none">
            <a:spAutoFit/>
          </a:bodyPr>
          <a:lstStyle/>
          <a:p>
            <a:r>
              <a:rPr lang="pt-BR" sz="3200" dirty="0"/>
              <a:t>O melhor de dois mundos:</a:t>
            </a:r>
          </a:p>
        </p:txBody>
      </p:sp>
    </p:spTree>
    <p:extLst>
      <p:ext uri="{BB962C8B-B14F-4D97-AF65-F5344CB8AC3E}">
        <p14:creationId xmlns:p14="http://schemas.microsoft.com/office/powerpoint/2010/main" val="86958235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b="1" dirty="0">
                <a:solidFill>
                  <a:srgbClr val="9E1D0C"/>
                </a:solidFill>
              </a:rPr>
              <a:t>Métodos Ágeis</a:t>
            </a:r>
          </a:p>
        </p:txBody>
      </p:sp>
      <p:sp>
        <p:nvSpPr>
          <p:cNvPr id="3" name="Espaço Reservado para Conteúdo 2"/>
          <p:cNvSpPr>
            <a:spLocks noGrp="1"/>
          </p:cNvSpPr>
          <p:nvPr>
            <p:ph idx="1"/>
          </p:nvPr>
        </p:nvSpPr>
        <p:spPr>
          <a:xfrm>
            <a:off x="213757" y="1600200"/>
            <a:ext cx="8728362" cy="4525963"/>
          </a:xfrm>
        </p:spPr>
        <p:txBody>
          <a:bodyPr>
            <a:normAutofit fontScale="70000" lnSpcReduction="20000"/>
          </a:bodyPr>
          <a:lstStyle/>
          <a:p>
            <a:r>
              <a:rPr lang="pt-BR" b="1" dirty="0">
                <a:solidFill>
                  <a:srgbClr val="C00000"/>
                </a:solidFill>
                <a:latin typeface="Arial" panose="020B0604020202020204" pitchFamily="34" charset="0"/>
                <a:cs typeface="Arial" panose="020B0604020202020204" pitchFamily="34" charset="0"/>
              </a:rPr>
              <a:t>Estratégia de entregas:</a:t>
            </a:r>
          </a:p>
          <a:p>
            <a:pPr lvl="1"/>
            <a:r>
              <a:rPr lang="pt-BR" sz="2600" dirty="0">
                <a:latin typeface="Arial" panose="020B0604020202020204" pitchFamily="34" charset="0"/>
                <a:cs typeface="Arial" panose="020B0604020202020204" pitchFamily="34" charset="0"/>
              </a:rPr>
              <a:t> iterativas, curtas e incrementais, combinada com ciclo adaptativo que permite mudanças ao plano original e que ajuda a mitigar os riscos derivados do cenário complexo;</a:t>
            </a:r>
          </a:p>
          <a:p>
            <a:endParaRPr lang="pt-BR" dirty="0">
              <a:latin typeface="Arial" panose="020B0604020202020204" pitchFamily="34" charset="0"/>
              <a:cs typeface="Arial" panose="020B0604020202020204" pitchFamily="34" charset="0"/>
            </a:endParaRPr>
          </a:p>
          <a:p>
            <a:r>
              <a:rPr lang="pt-BR" dirty="0">
                <a:latin typeface="Arial" panose="020B0604020202020204" pitchFamily="34" charset="0"/>
                <a:cs typeface="Arial" panose="020B0604020202020204" pitchFamily="34" charset="0"/>
              </a:rPr>
              <a:t>Um exemplo de uma boa aplicação de métodos ágeis poderia ser um projeto para o lançamento de um novo e inovador modelo de aparelho celular. </a:t>
            </a:r>
          </a:p>
          <a:p>
            <a:pPr lvl="1"/>
            <a:r>
              <a:rPr lang="pt-BR" sz="2600" dirty="0">
                <a:latin typeface="Arial" panose="020B0604020202020204" pitchFamily="34" charset="0"/>
                <a:cs typeface="Arial" panose="020B0604020202020204" pitchFamily="34" charset="0"/>
              </a:rPr>
              <a:t>Será que é necessário conhecer todos os requisitos detalhadamente no início do projeto? </a:t>
            </a:r>
          </a:p>
          <a:p>
            <a:pPr lvl="1"/>
            <a:r>
              <a:rPr lang="pt-BR" sz="2600" dirty="0">
                <a:latin typeface="Arial" panose="020B0604020202020204" pitchFamily="34" charset="0"/>
                <a:cs typeface="Arial" panose="020B0604020202020204" pitchFamily="34" charset="0"/>
              </a:rPr>
              <a:t>Será que a visão inicial do produto corresponderá às expectativas do cliente ou de mercado, durante a execução do projeto? </a:t>
            </a:r>
          </a:p>
          <a:p>
            <a:pPr lvl="1"/>
            <a:r>
              <a:rPr lang="pt-BR" sz="2600" dirty="0">
                <a:latin typeface="Arial" panose="020B0604020202020204" pitchFamily="34" charset="0"/>
                <a:cs typeface="Arial" panose="020B0604020202020204" pitchFamily="34" charset="0"/>
              </a:rPr>
              <a:t>Vale a pena lançar uma versão inicial do celular no mercado antes do fim do projeto, porém, com um mínimo de funcionalidades diferenciais, para obter antecipadamente </a:t>
            </a:r>
            <a:r>
              <a:rPr lang="pt-BR" sz="2600" i="1" dirty="0">
                <a:latin typeface="Arial" panose="020B0604020202020204" pitchFamily="34" charset="0"/>
                <a:cs typeface="Arial" panose="020B0604020202020204" pitchFamily="34" charset="0"/>
              </a:rPr>
              <a:t>feedback </a:t>
            </a:r>
            <a:r>
              <a:rPr lang="pt-BR" sz="2600" dirty="0">
                <a:latin typeface="Arial" panose="020B0604020202020204" pitchFamily="34" charset="0"/>
                <a:cs typeface="Arial" panose="020B0604020202020204" pitchFamily="34" charset="0"/>
              </a:rPr>
              <a:t>e retorno financeiro?</a:t>
            </a:r>
          </a:p>
        </p:txBody>
      </p:sp>
    </p:spTree>
    <p:extLst>
      <p:ext uri="{BB962C8B-B14F-4D97-AF65-F5344CB8AC3E}">
        <p14:creationId xmlns:p14="http://schemas.microsoft.com/office/powerpoint/2010/main" val="21293735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b="1" dirty="0">
                <a:solidFill>
                  <a:srgbClr val="9E1D0C"/>
                </a:solidFill>
              </a:rPr>
              <a:t>Métodos Tradicionais</a:t>
            </a:r>
          </a:p>
        </p:txBody>
      </p:sp>
      <p:sp>
        <p:nvSpPr>
          <p:cNvPr id="3" name="Espaço Reservado para Conteúdo 2"/>
          <p:cNvSpPr>
            <a:spLocks noGrp="1"/>
          </p:cNvSpPr>
          <p:nvPr>
            <p:ph idx="1"/>
          </p:nvPr>
        </p:nvSpPr>
        <p:spPr/>
        <p:txBody>
          <a:bodyPr>
            <a:normAutofit/>
          </a:bodyPr>
          <a:lstStyle/>
          <a:p>
            <a:r>
              <a:rPr lang="pt-BR" sz="2000" dirty="0">
                <a:latin typeface="Arial" panose="020B0604020202020204" pitchFamily="34" charset="0"/>
                <a:cs typeface="Arial" panose="020B0604020202020204" pitchFamily="34" charset="0"/>
              </a:rPr>
              <a:t>Para projetos onde os requisitos, recursos e/ou tecnologias são bem conhecidos adota-se uma estratégia tradicional com longas fases de planejamento e execução, chamado também de planejamento “em cascata” ou </a:t>
            </a:r>
            <a:r>
              <a:rPr lang="pt-BR" sz="2000" i="1" dirty="0" err="1">
                <a:latin typeface="Arial" panose="020B0604020202020204" pitchFamily="34" charset="0"/>
                <a:cs typeface="Arial" panose="020B0604020202020204" pitchFamily="34" charset="0"/>
              </a:rPr>
              <a:t>waterfall</a:t>
            </a:r>
            <a:r>
              <a:rPr lang="pt-BR" sz="2000" dirty="0">
                <a:latin typeface="Arial" panose="020B0604020202020204" pitchFamily="34" charset="0"/>
                <a:cs typeface="Arial" panose="020B0604020202020204" pitchFamily="34" charset="0"/>
              </a:rPr>
              <a:t>.</a:t>
            </a:r>
          </a:p>
          <a:p>
            <a:r>
              <a:rPr lang="pt-BR" sz="2000" dirty="0">
                <a:latin typeface="Arial" panose="020B0604020202020204" pitchFamily="34" charset="0"/>
                <a:cs typeface="Arial" panose="020B0604020202020204" pitchFamily="34" charset="0"/>
              </a:rPr>
              <a:t>Indicado para casos onde o escopo é bem conhecido e as chances de mudanças são mínimas.</a:t>
            </a:r>
          </a:p>
          <a:p>
            <a:r>
              <a:rPr lang="pt-BR" sz="2000" dirty="0">
                <a:latin typeface="Arial" panose="020B0604020202020204" pitchFamily="34" charset="0"/>
                <a:cs typeface="Arial" panose="020B0604020202020204" pitchFamily="34" charset="0"/>
              </a:rPr>
              <a:t>Exemplos: </a:t>
            </a:r>
          </a:p>
          <a:p>
            <a:pPr lvl="1"/>
            <a:r>
              <a:rPr lang="pt-BR" sz="1800" dirty="0">
                <a:latin typeface="Arial" panose="020B0604020202020204" pitchFamily="34" charset="0"/>
                <a:cs typeface="Arial" panose="020B0604020202020204" pitchFamily="34" charset="0"/>
              </a:rPr>
              <a:t>Um edifício, uma ponte grande, o atendimento a uma norma governamental, uma licitação de grande porte no setor público. </a:t>
            </a:r>
          </a:p>
        </p:txBody>
      </p:sp>
    </p:spTree>
    <p:extLst>
      <p:ext uri="{BB962C8B-B14F-4D97-AF65-F5344CB8AC3E}">
        <p14:creationId xmlns:p14="http://schemas.microsoft.com/office/powerpoint/2010/main" val="146809636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ou.gohorseprocess.com.br/wp-content/uploads/2017/05/horse2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687" y="1078694"/>
            <a:ext cx="4392675" cy="4971225"/>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p:cNvSpPr txBox="1"/>
          <p:nvPr/>
        </p:nvSpPr>
        <p:spPr>
          <a:xfrm>
            <a:off x="3693230" y="1365666"/>
            <a:ext cx="2493819" cy="4508927"/>
          </a:xfrm>
          <a:prstGeom prst="rect">
            <a:avLst/>
          </a:prstGeom>
          <a:noFill/>
        </p:spPr>
        <p:txBody>
          <a:bodyPr wrap="square" rtlCol="0">
            <a:spAutoFit/>
          </a:bodyPr>
          <a:lstStyle/>
          <a:p>
            <a:r>
              <a:rPr lang="pt-BR" sz="28700" dirty="0">
                <a:solidFill>
                  <a:srgbClr val="FF0000"/>
                </a:solidFill>
              </a:rPr>
              <a:t>?</a:t>
            </a:r>
          </a:p>
        </p:txBody>
      </p:sp>
      <p:pic>
        <p:nvPicPr>
          <p:cNvPr id="2052" name="Picture 4" descr="http://sou.gohorseprocess.com.br/wp-content/uploads/2017/05/xgh-e133043362526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68299" y="2010414"/>
            <a:ext cx="3028950" cy="35623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Conector reto 5"/>
          <p:cNvCxnSpPr/>
          <p:nvPr/>
        </p:nvCxnSpPr>
        <p:spPr>
          <a:xfrm>
            <a:off x="163773" y="341194"/>
            <a:ext cx="8707272" cy="6291618"/>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Conector reto 8"/>
          <p:cNvCxnSpPr/>
          <p:nvPr/>
        </p:nvCxnSpPr>
        <p:spPr>
          <a:xfrm flipV="1">
            <a:off x="316173" y="614149"/>
            <a:ext cx="8418394" cy="58139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2188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ChangeArrowheads="1"/>
          </p:cNvSpPr>
          <p:nvPr/>
        </p:nvSpPr>
        <p:spPr bwMode="auto">
          <a:xfrm>
            <a:off x="306388" y="1270000"/>
            <a:ext cx="8642350" cy="4401205"/>
          </a:xfrm>
          <a:prstGeom prst="rect">
            <a:avLst/>
          </a:prstGeom>
          <a:noFill/>
          <a:ln w="9525">
            <a:noFill/>
            <a:miter lim="800000"/>
            <a:headEnd/>
            <a:tailEnd/>
          </a:ln>
        </p:spPr>
        <p:txBody>
          <a:bodyPr>
            <a:spAutoFit/>
          </a:bodyPr>
          <a:lstStyle/>
          <a:p>
            <a:pPr marL="457200" indent="-457200">
              <a:spcBef>
                <a:spcPct val="50000"/>
              </a:spcBef>
              <a:buSzPct val="90000"/>
              <a:buFont typeface="+mj-lt"/>
              <a:buAutoNum type="arabicPeriod"/>
            </a:pPr>
            <a:r>
              <a:rPr lang="pt-BR" sz="2000" b="1" dirty="0">
                <a:solidFill>
                  <a:srgbClr val="C00000"/>
                </a:solidFill>
                <a:latin typeface="Tahoma" pitchFamily="34" charset="0"/>
              </a:rPr>
              <a:t>Iniciação </a:t>
            </a:r>
            <a:r>
              <a:rPr lang="pt-BR" sz="2000" dirty="0">
                <a:latin typeface="Tahoma" pitchFamily="34" charset="0"/>
              </a:rPr>
              <a:t>(</a:t>
            </a:r>
            <a:r>
              <a:rPr lang="pt-BR" sz="2000" dirty="0">
                <a:solidFill>
                  <a:srgbClr val="FF0000"/>
                </a:solidFill>
                <a:latin typeface="Tahoma" pitchFamily="34" charset="0"/>
              </a:rPr>
              <a:t>2</a:t>
            </a:r>
            <a:r>
              <a:rPr lang="pt-BR" sz="2000" dirty="0">
                <a:latin typeface="Tahoma" pitchFamily="34" charset="0"/>
              </a:rPr>
              <a:t> </a:t>
            </a:r>
            <a:r>
              <a:rPr lang="pt-BR" sz="2000" dirty="0">
                <a:solidFill>
                  <a:srgbClr val="FF0000"/>
                </a:solidFill>
                <a:latin typeface="Tahoma" pitchFamily="34" charset="0"/>
              </a:rPr>
              <a:t>processos</a:t>
            </a:r>
            <a:r>
              <a:rPr lang="pt-BR" sz="2000" dirty="0">
                <a:latin typeface="Tahoma" pitchFamily="34" charset="0"/>
              </a:rPr>
              <a:t>) : define e autoriza o projeto ou uma fase do projeto.</a:t>
            </a:r>
          </a:p>
          <a:p>
            <a:pPr marL="457200" indent="-457200">
              <a:spcBef>
                <a:spcPct val="50000"/>
              </a:spcBef>
              <a:buSzPct val="90000"/>
              <a:buFont typeface="+mj-lt"/>
              <a:buAutoNum type="arabicPeriod"/>
            </a:pPr>
            <a:r>
              <a:rPr lang="pt-BR" sz="2000" b="1" dirty="0">
                <a:solidFill>
                  <a:srgbClr val="C00000"/>
                </a:solidFill>
                <a:latin typeface="Tahoma" pitchFamily="34" charset="0"/>
              </a:rPr>
              <a:t>Planejamento</a:t>
            </a:r>
            <a:r>
              <a:rPr lang="pt-BR" sz="2000" b="1" dirty="0">
                <a:latin typeface="Tahoma" pitchFamily="34" charset="0"/>
              </a:rPr>
              <a:t> </a:t>
            </a:r>
            <a:r>
              <a:rPr lang="pt-BR" sz="2000" dirty="0">
                <a:latin typeface="Tahoma" pitchFamily="34" charset="0"/>
              </a:rPr>
              <a:t>(</a:t>
            </a:r>
            <a:r>
              <a:rPr lang="pt-BR" sz="2000" dirty="0">
                <a:solidFill>
                  <a:srgbClr val="FF0000"/>
                </a:solidFill>
                <a:latin typeface="Tahoma" pitchFamily="34" charset="0"/>
              </a:rPr>
              <a:t>24 processos</a:t>
            </a:r>
            <a:r>
              <a:rPr lang="pt-BR" sz="2000" dirty="0">
                <a:latin typeface="Tahoma" pitchFamily="34" charset="0"/>
              </a:rPr>
              <a:t>) : define e refina os objetivos e planeja a ação necessária para alcançar os objetivos e o escopo do projeto.</a:t>
            </a:r>
          </a:p>
          <a:p>
            <a:pPr marL="457200" indent="-457200">
              <a:spcBef>
                <a:spcPct val="50000"/>
              </a:spcBef>
              <a:buSzPct val="90000"/>
              <a:buFont typeface="+mj-lt"/>
              <a:buAutoNum type="arabicPeriod"/>
            </a:pPr>
            <a:r>
              <a:rPr lang="pt-BR" sz="2000" b="1" dirty="0">
                <a:solidFill>
                  <a:srgbClr val="C00000"/>
                </a:solidFill>
                <a:latin typeface="Tahoma" pitchFamily="34" charset="0"/>
              </a:rPr>
              <a:t>Execução</a:t>
            </a:r>
            <a:r>
              <a:rPr lang="pt-BR" sz="2000" b="1" dirty="0">
                <a:latin typeface="Tahoma" pitchFamily="34" charset="0"/>
              </a:rPr>
              <a:t> </a:t>
            </a:r>
            <a:r>
              <a:rPr lang="pt-BR" sz="2000" dirty="0">
                <a:latin typeface="Tahoma" pitchFamily="34" charset="0"/>
              </a:rPr>
              <a:t>(</a:t>
            </a:r>
            <a:r>
              <a:rPr lang="pt-BR" sz="2000" dirty="0">
                <a:solidFill>
                  <a:srgbClr val="FF0000"/>
                </a:solidFill>
                <a:latin typeface="Tahoma" pitchFamily="34" charset="0"/>
              </a:rPr>
              <a:t>10 processos</a:t>
            </a:r>
            <a:r>
              <a:rPr lang="pt-BR" sz="2000" dirty="0">
                <a:latin typeface="Tahoma" pitchFamily="34" charset="0"/>
              </a:rPr>
              <a:t>) : integra pessoas e outros recursos para realizar o plano de gerenciamento do projeto.</a:t>
            </a:r>
          </a:p>
          <a:p>
            <a:pPr marL="457200" indent="-457200">
              <a:spcBef>
                <a:spcPct val="50000"/>
              </a:spcBef>
              <a:buSzPct val="90000"/>
              <a:buFont typeface="+mj-lt"/>
              <a:buAutoNum type="arabicPeriod"/>
            </a:pPr>
            <a:r>
              <a:rPr lang="pt-BR" sz="2000" b="1" dirty="0">
                <a:solidFill>
                  <a:srgbClr val="C00000"/>
                </a:solidFill>
                <a:latin typeface="Tahoma" pitchFamily="34" charset="0"/>
              </a:rPr>
              <a:t>Monitoramento e Controle </a:t>
            </a:r>
            <a:r>
              <a:rPr lang="pt-BR" sz="2000" dirty="0">
                <a:latin typeface="Tahoma" pitchFamily="34" charset="0"/>
              </a:rPr>
              <a:t>(</a:t>
            </a:r>
            <a:r>
              <a:rPr lang="pt-BR" sz="2000" dirty="0">
                <a:solidFill>
                  <a:srgbClr val="FF0000"/>
                </a:solidFill>
                <a:latin typeface="Tahoma" pitchFamily="34" charset="0"/>
              </a:rPr>
              <a:t>12 processos</a:t>
            </a:r>
            <a:r>
              <a:rPr lang="pt-BR" sz="2000" dirty="0">
                <a:latin typeface="Tahoma" pitchFamily="34" charset="0"/>
              </a:rPr>
              <a:t>) : mede e monitora regularmente o progresso do projeto, identificando e corrigindo desvios dos seus objetivos.</a:t>
            </a:r>
          </a:p>
          <a:p>
            <a:pPr marL="457200" indent="-457200">
              <a:spcBef>
                <a:spcPct val="50000"/>
              </a:spcBef>
              <a:buSzPct val="90000"/>
              <a:buFont typeface="+mj-lt"/>
              <a:buAutoNum type="arabicPeriod"/>
            </a:pPr>
            <a:r>
              <a:rPr lang="pt-BR" sz="2000" b="1" dirty="0">
                <a:solidFill>
                  <a:srgbClr val="C00000"/>
                </a:solidFill>
                <a:latin typeface="Tahoma" pitchFamily="34" charset="0"/>
              </a:rPr>
              <a:t>Encerramento</a:t>
            </a:r>
            <a:r>
              <a:rPr lang="pt-BR" sz="2000" b="1" dirty="0">
                <a:latin typeface="Tahoma" pitchFamily="34" charset="0"/>
              </a:rPr>
              <a:t> </a:t>
            </a:r>
            <a:r>
              <a:rPr lang="pt-BR" sz="2000" dirty="0">
                <a:latin typeface="Tahoma" pitchFamily="34" charset="0"/>
              </a:rPr>
              <a:t>(</a:t>
            </a:r>
            <a:r>
              <a:rPr lang="pt-BR" sz="2000" dirty="0">
                <a:solidFill>
                  <a:srgbClr val="FF0000"/>
                </a:solidFill>
                <a:latin typeface="Tahoma" pitchFamily="34" charset="0"/>
              </a:rPr>
              <a:t>1 processo</a:t>
            </a:r>
            <a:r>
              <a:rPr lang="pt-BR" sz="2000" dirty="0">
                <a:latin typeface="Tahoma" pitchFamily="34" charset="0"/>
              </a:rPr>
              <a:t>) : formaliza a aceitação do produto, serviço ou resultado e conduz o projeto ou uma fase a um final ordenado.</a:t>
            </a:r>
          </a:p>
        </p:txBody>
      </p:sp>
      <p:sp>
        <p:nvSpPr>
          <p:cNvPr id="40963" name="Rectangle 3"/>
          <p:cNvSpPr>
            <a:spLocks noChangeArrowheads="1"/>
          </p:cNvSpPr>
          <p:nvPr/>
        </p:nvSpPr>
        <p:spPr bwMode="auto">
          <a:xfrm>
            <a:off x="55563" y="55562"/>
            <a:ext cx="9144000" cy="576263"/>
          </a:xfrm>
          <a:prstGeom prst="rect">
            <a:avLst/>
          </a:prstGeom>
          <a:noFill/>
          <a:ln w="9525">
            <a:noFill/>
            <a:miter lim="800000"/>
            <a:headEnd/>
            <a:tailEnd/>
          </a:ln>
        </p:spPr>
        <p:txBody>
          <a:bodyPr anchor="ctr" anchorCtr="1"/>
          <a:lstStyle/>
          <a:p>
            <a:pPr algn="ctr"/>
            <a:r>
              <a:rPr lang="en-US" sz="2800" b="1" dirty="0">
                <a:solidFill>
                  <a:srgbClr val="9E1D0C"/>
                </a:solidFill>
                <a:latin typeface="Tahoma" pitchFamily="34" charset="0"/>
              </a:rPr>
              <a:t>O </a:t>
            </a:r>
            <a:r>
              <a:rPr lang="en-US" sz="2800" b="1" dirty="0" err="1">
                <a:solidFill>
                  <a:srgbClr val="9E1D0C"/>
                </a:solidFill>
                <a:latin typeface="Tahoma" pitchFamily="34" charset="0"/>
              </a:rPr>
              <a:t>Guia</a:t>
            </a:r>
            <a:r>
              <a:rPr lang="en-US" sz="2800" b="1" dirty="0">
                <a:solidFill>
                  <a:srgbClr val="9E1D0C"/>
                </a:solidFill>
                <a:latin typeface="Tahoma" pitchFamily="34" charset="0"/>
              </a:rPr>
              <a:t> PMBOK 6ª </a:t>
            </a:r>
            <a:r>
              <a:rPr lang="en-US" sz="2800" b="1" dirty="0" err="1">
                <a:solidFill>
                  <a:srgbClr val="9E1D0C"/>
                </a:solidFill>
                <a:latin typeface="Tahoma" pitchFamily="34" charset="0"/>
              </a:rPr>
              <a:t>edição</a:t>
            </a:r>
            <a:endParaRPr lang="en-US" sz="2800" b="1" dirty="0">
              <a:solidFill>
                <a:srgbClr val="9E1D0C"/>
              </a:solidFill>
              <a:latin typeface="Tahoma" pitchFamily="34" charset="0"/>
            </a:endParaRPr>
          </a:p>
        </p:txBody>
      </p:sp>
      <p:sp>
        <p:nvSpPr>
          <p:cNvPr id="40964" name="Rectangle 4"/>
          <p:cNvSpPr>
            <a:spLocks noChangeArrowheads="1"/>
          </p:cNvSpPr>
          <p:nvPr/>
        </p:nvSpPr>
        <p:spPr bwMode="auto">
          <a:xfrm>
            <a:off x="2024358" y="631825"/>
            <a:ext cx="5435600" cy="400110"/>
          </a:xfrm>
          <a:prstGeom prst="rect">
            <a:avLst/>
          </a:prstGeom>
          <a:noFill/>
          <a:ln w="9525">
            <a:noFill/>
            <a:miter lim="800000"/>
            <a:headEnd/>
            <a:tailEnd/>
          </a:ln>
        </p:spPr>
        <p:txBody>
          <a:bodyPr>
            <a:spAutoFit/>
          </a:bodyPr>
          <a:lstStyle/>
          <a:p>
            <a:pPr algn="ctr"/>
            <a:r>
              <a:rPr lang="en-US" sz="2000" b="1" dirty="0">
                <a:solidFill>
                  <a:srgbClr val="FF0000"/>
                </a:solidFill>
                <a:latin typeface="Tahoma" pitchFamily="34" charset="0"/>
              </a:rPr>
              <a:t>5 </a:t>
            </a:r>
            <a:r>
              <a:rPr lang="en-US" sz="2000" b="1" dirty="0" err="1">
                <a:solidFill>
                  <a:srgbClr val="FF0000"/>
                </a:solidFill>
                <a:latin typeface="Tahoma" pitchFamily="34" charset="0"/>
              </a:rPr>
              <a:t>Grupos</a:t>
            </a:r>
            <a:r>
              <a:rPr lang="en-US" sz="2000" b="1" dirty="0">
                <a:solidFill>
                  <a:srgbClr val="FF0000"/>
                </a:solidFill>
                <a:latin typeface="Tahoma" pitchFamily="34" charset="0"/>
              </a:rPr>
              <a:t> de </a:t>
            </a:r>
            <a:r>
              <a:rPr lang="en-US" sz="2000" b="1" dirty="0" err="1">
                <a:solidFill>
                  <a:srgbClr val="FF0000"/>
                </a:solidFill>
                <a:latin typeface="Tahoma" pitchFamily="34" charset="0"/>
              </a:rPr>
              <a:t>Processos</a:t>
            </a:r>
            <a:r>
              <a:rPr lang="en-US" sz="2000" b="1" dirty="0">
                <a:solidFill>
                  <a:srgbClr val="FF0000"/>
                </a:solidFill>
                <a:latin typeface="Tahoma" pitchFamily="34" charset="0"/>
              </a:rPr>
              <a:t>:</a:t>
            </a:r>
            <a:endParaRPr lang="pt-BR" sz="2000" b="1" dirty="0">
              <a:solidFill>
                <a:srgbClr val="FF0000"/>
              </a:solidFill>
              <a:latin typeface="Tahoma" pitchFamily="34" charset="0"/>
            </a:endParaRPr>
          </a:p>
        </p:txBody>
      </p:sp>
      <p:sp>
        <p:nvSpPr>
          <p:cNvPr id="5" name="Rectangle 6"/>
          <p:cNvSpPr>
            <a:spLocks noChangeArrowheads="1"/>
          </p:cNvSpPr>
          <p:nvPr/>
        </p:nvSpPr>
        <p:spPr bwMode="auto">
          <a:xfrm>
            <a:off x="5666219" y="6473563"/>
            <a:ext cx="3477781" cy="308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spAutoFit/>
          </a:bodyPr>
          <a:lstStyle/>
          <a:p>
            <a:pPr algn="r"/>
            <a:r>
              <a:rPr lang="en-US" sz="1400" b="1" i="1" dirty="0">
                <a:latin typeface="Arial" pitchFamily="34" charset="0"/>
                <a:cs typeface="Arial" pitchFamily="34" charset="0"/>
              </a:rPr>
              <a:t>Fonte: PMBOK, 2018</a:t>
            </a:r>
            <a:endParaRPr lang="pt-BR" sz="1400" b="1" i="1" dirty="0">
              <a:latin typeface="Arial" pitchFamily="34" charset="0"/>
              <a:cs typeface="Arial" pitchFamily="34" charset="0"/>
            </a:endParaRPr>
          </a:p>
        </p:txBody>
      </p:sp>
    </p:spTree>
    <p:extLst>
      <p:ext uri="{BB962C8B-B14F-4D97-AF65-F5344CB8AC3E}">
        <p14:creationId xmlns:p14="http://schemas.microsoft.com/office/powerpoint/2010/main" val="60413270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ChangeArrowheads="1"/>
          </p:cNvSpPr>
          <p:nvPr/>
        </p:nvSpPr>
        <p:spPr bwMode="auto">
          <a:xfrm>
            <a:off x="520981" y="1583930"/>
            <a:ext cx="8080744" cy="3022366"/>
          </a:xfrm>
          <a:prstGeom prst="rect">
            <a:avLst/>
          </a:prstGeom>
          <a:noFill/>
          <a:ln w="9525">
            <a:noFill/>
            <a:miter lim="800000"/>
            <a:headEnd/>
            <a:tailEnd/>
          </a:ln>
        </p:spPr>
        <p:txBody>
          <a:bodyPr wrap="square">
            <a:spAutoFit/>
          </a:bodyPr>
          <a:lstStyle/>
          <a:p>
            <a:pPr marL="457200" indent="-457200">
              <a:lnSpc>
                <a:spcPct val="80000"/>
              </a:lnSpc>
              <a:spcBef>
                <a:spcPct val="60000"/>
              </a:spcBef>
              <a:buFont typeface="Arial" panose="020B0604020202020204" pitchFamily="34" charset="0"/>
              <a:buChar char="•"/>
            </a:pPr>
            <a:r>
              <a:rPr lang="pt-BR" sz="2800" b="1" dirty="0">
                <a:latin typeface="Tahoma" pitchFamily="34" charset="0"/>
                <a:cs typeface="Times New Roman" pitchFamily="18" charset="0"/>
              </a:rPr>
              <a:t>Alinhamento inicial</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de Projetos</a:t>
            </a:r>
          </a:p>
          <a:p>
            <a:pPr marL="914400" lvl="1"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Métodos Ágeis</a:t>
            </a:r>
          </a:p>
          <a:p>
            <a:pPr marL="1371600" lvl="2" indent="-457200">
              <a:lnSpc>
                <a:spcPct val="80000"/>
              </a:lnSpc>
              <a:spcBef>
                <a:spcPct val="60000"/>
              </a:spcBef>
              <a:buFont typeface="Arial" panose="020B0604020202020204" pitchFamily="34" charset="0"/>
              <a:buChar char="•"/>
            </a:pPr>
            <a:r>
              <a:rPr lang="pt-BR" sz="2400" b="1" i="1" dirty="0" err="1">
                <a:latin typeface="Tahoma" pitchFamily="34" charset="0"/>
                <a:cs typeface="Times New Roman" pitchFamily="18" charset="0"/>
              </a:rPr>
              <a:t>Scrum</a:t>
            </a:r>
            <a:endParaRPr lang="pt-BR" sz="2400" b="1" i="1" dirty="0">
              <a:latin typeface="Tahoma" pitchFamily="34" charset="0"/>
              <a:cs typeface="Times New Roman" pitchFamily="18" charset="0"/>
            </a:endParaRPr>
          </a:p>
          <a:p>
            <a:pPr marL="457200"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Gestão Tradicional X Métodos Ágeis</a:t>
            </a:r>
          </a:p>
          <a:p>
            <a:pPr marL="457200" indent="-457200">
              <a:lnSpc>
                <a:spcPct val="80000"/>
              </a:lnSpc>
              <a:spcBef>
                <a:spcPct val="60000"/>
              </a:spcBef>
              <a:buFont typeface="Arial" panose="020B0604020202020204" pitchFamily="34" charset="0"/>
              <a:buChar char="•"/>
            </a:pPr>
            <a:r>
              <a:rPr lang="pt-BR" sz="2400" b="1" dirty="0">
                <a:latin typeface="Tahoma" pitchFamily="34" charset="0"/>
                <a:cs typeface="Times New Roman" pitchFamily="18" charset="0"/>
              </a:rPr>
              <a:t>Considerações Finais</a:t>
            </a:r>
          </a:p>
        </p:txBody>
      </p:sp>
      <p:sp>
        <p:nvSpPr>
          <p:cNvPr id="16387" name="Rectangle 4"/>
          <p:cNvSpPr>
            <a:spLocks noChangeArrowheads="1"/>
          </p:cNvSpPr>
          <p:nvPr/>
        </p:nvSpPr>
        <p:spPr bwMode="auto">
          <a:xfrm>
            <a:off x="0" y="342900"/>
            <a:ext cx="9144000" cy="685800"/>
          </a:xfrm>
          <a:prstGeom prst="rect">
            <a:avLst/>
          </a:prstGeom>
          <a:noFill/>
          <a:ln w="12700">
            <a:noFill/>
            <a:miter lim="800000"/>
            <a:headEnd/>
            <a:tailEnd/>
          </a:ln>
        </p:spPr>
        <p:txBody>
          <a:bodyPr lIns="90488" tIns="44450" rIns="90488" bIns="44450"/>
          <a:lstStyle/>
          <a:p>
            <a:pPr marL="342900" indent="-342900" algn="ctr">
              <a:spcBef>
                <a:spcPct val="100000"/>
              </a:spcBef>
            </a:pPr>
            <a:r>
              <a:rPr lang="en-US" sz="4000" b="1" dirty="0">
                <a:solidFill>
                  <a:srgbClr val="9E1D0C"/>
                </a:solidFill>
                <a:latin typeface="Tahoma" pitchFamily="34" charset="0"/>
              </a:rPr>
              <a:t>Agenda</a:t>
            </a:r>
          </a:p>
        </p:txBody>
      </p:sp>
    </p:spTree>
    <p:extLst>
      <p:ext uri="{BB962C8B-B14F-4D97-AF65-F5344CB8AC3E}">
        <p14:creationId xmlns:p14="http://schemas.microsoft.com/office/powerpoint/2010/main" val="119412552"/>
      </p:ext>
    </p:extLst>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2808288"/>
            <a:ext cx="8229600" cy="1143000"/>
          </a:xfrm>
        </p:spPr>
        <p:style>
          <a:lnRef idx="0">
            <a:schemeClr val="accent2"/>
          </a:lnRef>
          <a:fillRef idx="3">
            <a:schemeClr val="accent2"/>
          </a:fillRef>
          <a:effectRef idx="3">
            <a:schemeClr val="accent2"/>
          </a:effectRef>
          <a:fontRef idx="minor">
            <a:schemeClr val="lt1"/>
          </a:fontRef>
        </p:style>
        <p:txBody>
          <a:bodyPr>
            <a:normAutofit fontScale="90000"/>
          </a:bodyPr>
          <a:lstStyle/>
          <a:p>
            <a:r>
              <a:rPr lang="pt-BR" dirty="0"/>
              <a:t>Considerações para ambientes Ágeis/Adaptativos</a:t>
            </a:r>
          </a:p>
        </p:txBody>
      </p:sp>
    </p:spTree>
    <p:extLst>
      <p:ext uri="{BB962C8B-B14F-4D97-AF65-F5344CB8AC3E}">
        <p14:creationId xmlns:p14="http://schemas.microsoft.com/office/powerpoint/2010/main" val="197523007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2808288"/>
            <a:ext cx="8229600" cy="1143000"/>
          </a:xfrm>
        </p:spPr>
        <p:style>
          <a:lnRef idx="0">
            <a:schemeClr val="accent2"/>
          </a:lnRef>
          <a:fillRef idx="3">
            <a:schemeClr val="accent2"/>
          </a:fillRef>
          <a:effectRef idx="3">
            <a:schemeClr val="accent2"/>
          </a:effectRef>
          <a:fontRef idx="minor">
            <a:schemeClr val="lt1"/>
          </a:fontRef>
        </p:style>
        <p:txBody>
          <a:bodyPr/>
          <a:lstStyle/>
          <a:p>
            <a:r>
              <a:rPr lang="pt-BR" dirty="0"/>
              <a:t>1. Grupos de Processos</a:t>
            </a:r>
          </a:p>
        </p:txBody>
      </p:sp>
    </p:spTree>
    <p:extLst>
      <p:ext uri="{BB962C8B-B14F-4D97-AF65-F5344CB8AC3E}">
        <p14:creationId xmlns:p14="http://schemas.microsoft.com/office/powerpoint/2010/main" val="1889255725"/>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7938"/>
            <a:ext cx="9144000" cy="1143000"/>
          </a:xfrm>
        </p:spPr>
        <p:txBody>
          <a:bodyPr>
            <a:noAutofit/>
          </a:bodyPr>
          <a:lstStyle/>
          <a:p>
            <a:r>
              <a:rPr lang="pt-BR" sz="3200" b="1" dirty="0">
                <a:solidFill>
                  <a:srgbClr val="C00000"/>
                </a:solidFill>
              </a:rPr>
              <a:t>Grupos de Processos em Ambientes Adaptativos (Ágeis)	</a:t>
            </a:r>
          </a:p>
        </p:txBody>
      </p:sp>
      <p:sp>
        <p:nvSpPr>
          <p:cNvPr id="3" name="Espaço Reservado para Conteúdo 2"/>
          <p:cNvSpPr>
            <a:spLocks noGrp="1"/>
          </p:cNvSpPr>
          <p:nvPr>
            <p:ph idx="1"/>
          </p:nvPr>
        </p:nvSpPr>
        <p:spPr>
          <a:xfrm>
            <a:off x="0" y="1333500"/>
            <a:ext cx="9144000" cy="5524500"/>
          </a:xfrm>
        </p:spPr>
        <p:txBody>
          <a:bodyPr>
            <a:normAutofit fontScale="92500" lnSpcReduction="10000"/>
          </a:bodyPr>
          <a:lstStyle/>
          <a:p>
            <a:r>
              <a:rPr lang="pt-BR" b="1" dirty="0">
                <a:solidFill>
                  <a:srgbClr val="C00000"/>
                </a:solidFill>
              </a:rPr>
              <a:t>Processos de Iniciação</a:t>
            </a:r>
          </a:p>
          <a:p>
            <a:pPr lvl="1"/>
            <a:r>
              <a:rPr lang="pt-BR" dirty="0"/>
              <a:t>Projetos adaptativos </a:t>
            </a:r>
            <a:r>
              <a:rPr lang="pt-BR" dirty="0">
                <a:solidFill>
                  <a:srgbClr val="FF0000"/>
                </a:solidFill>
              </a:rPr>
              <a:t>revisitam e validam </a:t>
            </a:r>
            <a:r>
              <a:rPr lang="pt-BR" dirty="0"/>
              <a:t>o termo de abertura do projeto </a:t>
            </a:r>
            <a:r>
              <a:rPr lang="pt-BR" dirty="0">
                <a:solidFill>
                  <a:srgbClr val="FF0000"/>
                </a:solidFill>
              </a:rPr>
              <a:t>frequentemente</a:t>
            </a:r>
            <a:r>
              <a:rPr lang="pt-BR" dirty="0"/>
              <a:t>.</a:t>
            </a:r>
          </a:p>
          <a:p>
            <a:pPr lvl="1"/>
            <a:r>
              <a:rPr lang="pt-BR" dirty="0"/>
              <a:t>À medida que o projeto progride, as </a:t>
            </a:r>
            <a:r>
              <a:rPr lang="pt-BR" dirty="0">
                <a:solidFill>
                  <a:srgbClr val="FF0000"/>
                </a:solidFill>
              </a:rPr>
              <a:t>prioridades concorrentes e as alterações na dinâmica </a:t>
            </a:r>
            <a:r>
              <a:rPr lang="pt-BR" dirty="0"/>
              <a:t>podem fazer com que as restrições os critérios de sucesso do projeto se tornem obsoletos</a:t>
            </a:r>
          </a:p>
          <a:p>
            <a:pPr lvl="1"/>
            <a:r>
              <a:rPr lang="pt-BR" dirty="0"/>
              <a:t>Processos de </a:t>
            </a:r>
            <a:r>
              <a:rPr lang="pt-BR" dirty="0">
                <a:solidFill>
                  <a:srgbClr val="FF0000"/>
                </a:solidFill>
              </a:rPr>
              <a:t>iniciação são executados regularmente </a:t>
            </a:r>
            <a:r>
              <a:rPr lang="pt-BR" dirty="0"/>
              <a:t>nos projetos adaptativos para garantir o andamento do projeto dentro dos limites e em direção às metas que reflitam as informações mais recentes</a:t>
            </a:r>
          </a:p>
          <a:p>
            <a:pPr lvl="1"/>
            <a:r>
              <a:rPr lang="pt-BR" dirty="0"/>
              <a:t>A  </a:t>
            </a:r>
            <a:r>
              <a:rPr lang="pt-BR" dirty="0">
                <a:solidFill>
                  <a:srgbClr val="FF0000"/>
                </a:solidFill>
              </a:rPr>
              <a:t>identificação da parte interessada se torna vital no início do projeto </a:t>
            </a:r>
            <a:r>
              <a:rPr lang="pt-BR" dirty="0"/>
              <a:t>para permitir interações frequentes durante a realização dos processos.</a:t>
            </a:r>
          </a:p>
        </p:txBody>
      </p:sp>
    </p:spTree>
    <p:extLst>
      <p:ext uri="{BB962C8B-B14F-4D97-AF65-F5344CB8AC3E}">
        <p14:creationId xmlns:p14="http://schemas.microsoft.com/office/powerpoint/2010/main" val="214852042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6988"/>
            <a:ext cx="9144000" cy="1143000"/>
          </a:xfrm>
        </p:spPr>
        <p:txBody>
          <a:bodyPr>
            <a:noAutofit/>
          </a:bodyPr>
          <a:lstStyle/>
          <a:p>
            <a:r>
              <a:rPr lang="pt-BR" sz="3200" b="1" dirty="0">
                <a:solidFill>
                  <a:srgbClr val="C00000"/>
                </a:solidFill>
              </a:rPr>
              <a:t>Grupos de Processos em Ambientes Adaptativos (Ágeis)	</a:t>
            </a:r>
          </a:p>
        </p:txBody>
      </p:sp>
      <p:sp>
        <p:nvSpPr>
          <p:cNvPr id="3" name="Espaço Reservado para Conteúdo 2"/>
          <p:cNvSpPr>
            <a:spLocks noGrp="1"/>
          </p:cNvSpPr>
          <p:nvPr>
            <p:ph idx="1"/>
          </p:nvPr>
        </p:nvSpPr>
        <p:spPr>
          <a:xfrm>
            <a:off x="0" y="1600200"/>
            <a:ext cx="9144000" cy="5257800"/>
          </a:xfrm>
        </p:spPr>
        <p:txBody>
          <a:bodyPr>
            <a:normAutofit/>
          </a:bodyPr>
          <a:lstStyle/>
          <a:p>
            <a:r>
              <a:rPr lang="pt-BR" sz="3000" b="1" dirty="0">
                <a:solidFill>
                  <a:srgbClr val="C00000"/>
                </a:solidFill>
              </a:rPr>
              <a:t>Processos de Planejamento</a:t>
            </a:r>
          </a:p>
          <a:p>
            <a:pPr lvl="1"/>
            <a:r>
              <a:rPr lang="pt-BR" dirty="0"/>
              <a:t>Ciclos de vida adaptativo </a:t>
            </a:r>
            <a:r>
              <a:rPr lang="pt-BR" dirty="0">
                <a:solidFill>
                  <a:srgbClr val="FF0000"/>
                </a:solidFill>
              </a:rPr>
              <a:t>desenvolvem um conjunto de planos de alto nível para os requisitos iniciais </a:t>
            </a:r>
            <a:r>
              <a:rPr lang="pt-BR" dirty="0"/>
              <a:t>e, progressivamente, elaboram requisitos em um nível apropriado de detalhe para o ciclo de planejamento</a:t>
            </a:r>
          </a:p>
          <a:p>
            <a:pPr lvl="1"/>
            <a:r>
              <a:rPr lang="pt-BR" dirty="0"/>
              <a:t>Projetos com </a:t>
            </a:r>
            <a:r>
              <a:rPr lang="pt-BR" dirty="0">
                <a:solidFill>
                  <a:srgbClr val="FF0000"/>
                </a:solidFill>
              </a:rPr>
              <a:t>alto grau de complexidade e incerteza devem envolver o maior número possível de membros de equipes e partes interessadas </a:t>
            </a:r>
            <a:r>
              <a:rPr lang="pt-BR" dirty="0"/>
              <a:t>nos processos de planejamento.</a:t>
            </a:r>
          </a:p>
        </p:txBody>
      </p:sp>
    </p:spTree>
    <p:extLst>
      <p:ext uri="{BB962C8B-B14F-4D97-AF65-F5344CB8AC3E}">
        <p14:creationId xmlns:p14="http://schemas.microsoft.com/office/powerpoint/2010/main" val="82077679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26988"/>
            <a:ext cx="9144000" cy="1143000"/>
          </a:xfrm>
        </p:spPr>
        <p:txBody>
          <a:bodyPr>
            <a:noAutofit/>
          </a:bodyPr>
          <a:lstStyle/>
          <a:p>
            <a:r>
              <a:rPr lang="pt-BR" sz="3200" b="1" dirty="0">
                <a:solidFill>
                  <a:srgbClr val="C00000"/>
                </a:solidFill>
              </a:rPr>
              <a:t>Grupos de Processos em Ambientes Adaptativos (Ágeis)	</a:t>
            </a:r>
          </a:p>
        </p:txBody>
      </p:sp>
      <p:sp>
        <p:nvSpPr>
          <p:cNvPr id="3" name="Espaço Reservado para Conteúdo 2"/>
          <p:cNvSpPr>
            <a:spLocks noGrp="1"/>
          </p:cNvSpPr>
          <p:nvPr>
            <p:ph idx="1"/>
          </p:nvPr>
        </p:nvSpPr>
        <p:spPr>
          <a:xfrm>
            <a:off x="0" y="1504950"/>
            <a:ext cx="9144000" cy="5257800"/>
          </a:xfrm>
        </p:spPr>
        <p:txBody>
          <a:bodyPr>
            <a:normAutofit lnSpcReduction="10000"/>
          </a:bodyPr>
          <a:lstStyle/>
          <a:p>
            <a:r>
              <a:rPr lang="pt-BR" b="1" dirty="0">
                <a:solidFill>
                  <a:srgbClr val="C00000"/>
                </a:solidFill>
              </a:rPr>
              <a:t>Processos de Execução</a:t>
            </a:r>
          </a:p>
          <a:p>
            <a:pPr lvl="1"/>
            <a:r>
              <a:rPr lang="pt-BR" sz="2400" dirty="0"/>
              <a:t>Os trabalhos em ciclos de vida adaptativo são </a:t>
            </a:r>
            <a:r>
              <a:rPr lang="pt-BR" sz="2400" b="1" dirty="0">
                <a:solidFill>
                  <a:srgbClr val="FF0000"/>
                </a:solidFill>
              </a:rPr>
              <a:t>gerenciados e conduzidos através de iterações;</a:t>
            </a:r>
          </a:p>
          <a:p>
            <a:pPr lvl="1"/>
            <a:r>
              <a:rPr lang="pt-BR" sz="2400" b="1" dirty="0">
                <a:solidFill>
                  <a:srgbClr val="FF0000"/>
                </a:solidFill>
              </a:rPr>
              <a:t>Cada iteração é um período curto</a:t>
            </a:r>
            <a:r>
              <a:rPr lang="pt-BR" sz="2400" dirty="0"/>
              <a:t>, fixo, para realizar o trabalho, seguido de uma demonstração da funcionalidade ou do design</a:t>
            </a:r>
          </a:p>
          <a:p>
            <a:pPr lvl="1"/>
            <a:r>
              <a:rPr lang="pt-BR" sz="2400" dirty="0">
                <a:solidFill>
                  <a:srgbClr val="FF0000"/>
                </a:solidFill>
              </a:rPr>
              <a:t>Com base na demonstração</a:t>
            </a:r>
            <a:r>
              <a:rPr lang="pt-BR" sz="2400" dirty="0"/>
              <a:t>, partes interessadas relevantes e a equipe realizam uma revisão retrospectiva.</a:t>
            </a:r>
          </a:p>
          <a:p>
            <a:pPr lvl="1"/>
            <a:r>
              <a:rPr lang="pt-BR" sz="2400" dirty="0"/>
              <a:t>A demonstração e a revisão ajudam a verificar o andamento em relação ao plano e determinam se são necessárias quaisquer </a:t>
            </a:r>
            <a:r>
              <a:rPr lang="pt-BR" sz="2400" dirty="0">
                <a:solidFill>
                  <a:srgbClr val="FF0000"/>
                </a:solidFill>
              </a:rPr>
              <a:t>mudanças no escopo ou no cronograma </a:t>
            </a:r>
            <a:r>
              <a:rPr lang="pt-BR" sz="2400" dirty="0"/>
              <a:t>do projeto ou nos processos de execução</a:t>
            </a:r>
          </a:p>
          <a:p>
            <a:pPr lvl="1"/>
            <a:r>
              <a:rPr lang="pt-BR" sz="2400" dirty="0"/>
              <a:t>Essas seções também </a:t>
            </a:r>
            <a:r>
              <a:rPr lang="pt-BR" sz="2400" dirty="0">
                <a:solidFill>
                  <a:srgbClr val="FF0000"/>
                </a:solidFill>
              </a:rPr>
              <a:t>ajudam a gerenciar o engajamento das partes interessadas </a:t>
            </a:r>
            <a:r>
              <a:rPr lang="pt-BR" sz="2400" dirty="0"/>
              <a:t>mostrando incrementos do trabalho realizado e discutindo o trabalho futuro.</a:t>
            </a:r>
          </a:p>
        </p:txBody>
      </p:sp>
    </p:spTree>
    <p:extLst>
      <p:ext uri="{BB962C8B-B14F-4D97-AF65-F5344CB8AC3E}">
        <p14:creationId xmlns:p14="http://schemas.microsoft.com/office/powerpoint/2010/main" val="363727846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9144000" cy="1143000"/>
          </a:xfrm>
        </p:spPr>
        <p:txBody>
          <a:bodyPr>
            <a:noAutofit/>
          </a:bodyPr>
          <a:lstStyle/>
          <a:p>
            <a:r>
              <a:rPr lang="pt-BR" sz="3200" b="1" dirty="0">
                <a:solidFill>
                  <a:srgbClr val="9E1D0C"/>
                </a:solidFill>
              </a:rPr>
              <a:t>Grupos de Processos em Ambientes Adaptativos (Ágeis)	</a:t>
            </a:r>
          </a:p>
        </p:txBody>
      </p:sp>
      <p:sp>
        <p:nvSpPr>
          <p:cNvPr id="3" name="Espaço Reservado para Conteúdo 2"/>
          <p:cNvSpPr>
            <a:spLocks noGrp="1"/>
          </p:cNvSpPr>
          <p:nvPr>
            <p:ph idx="1"/>
          </p:nvPr>
        </p:nvSpPr>
        <p:spPr>
          <a:xfrm>
            <a:off x="0" y="1276350"/>
            <a:ext cx="9144000" cy="5086350"/>
          </a:xfrm>
        </p:spPr>
        <p:txBody>
          <a:bodyPr>
            <a:noAutofit/>
          </a:bodyPr>
          <a:lstStyle/>
          <a:p>
            <a:r>
              <a:rPr lang="pt-BR" sz="2800" b="1" dirty="0">
                <a:solidFill>
                  <a:srgbClr val="C00000"/>
                </a:solidFill>
              </a:rPr>
              <a:t>Processos de Execução</a:t>
            </a:r>
          </a:p>
          <a:p>
            <a:pPr lvl="1"/>
            <a:r>
              <a:rPr lang="pt-BR" sz="2400" dirty="0"/>
              <a:t>Enquanto o </a:t>
            </a:r>
            <a:r>
              <a:rPr lang="pt-BR" sz="2400" b="1" dirty="0">
                <a:solidFill>
                  <a:srgbClr val="FF0000"/>
                </a:solidFill>
              </a:rPr>
              <a:t>trabalho é realizado por meio de iterações curtas</a:t>
            </a:r>
            <a:r>
              <a:rPr lang="pt-BR" sz="2400" dirty="0"/>
              <a:t>, também é acompanhado e gerenciado de acordo com os prazos de </a:t>
            </a:r>
            <a:r>
              <a:rPr lang="pt-BR" sz="2400" b="1" dirty="0">
                <a:solidFill>
                  <a:srgbClr val="FF0000"/>
                </a:solidFill>
              </a:rPr>
              <a:t>entrega do projeto a longo prazo</a:t>
            </a:r>
          </a:p>
          <a:p>
            <a:pPr lvl="1"/>
            <a:r>
              <a:rPr lang="pt-BR" sz="2400" dirty="0"/>
              <a:t>Tendências de velocidade de desenvolvimento, despesas, taxas de defeito e capacidade da equipe que são acompanhados em um </a:t>
            </a:r>
            <a:r>
              <a:rPr lang="pt-BR" sz="2400" b="1" dirty="0">
                <a:solidFill>
                  <a:srgbClr val="FF0000"/>
                </a:solidFill>
              </a:rPr>
              <a:t>nível de iteração são somados e extrapolados no nível de projeto </a:t>
            </a:r>
            <a:r>
              <a:rPr lang="pt-BR" sz="2400" dirty="0"/>
              <a:t>para acompanhar o desempenho para conclusão</a:t>
            </a:r>
          </a:p>
          <a:p>
            <a:pPr lvl="1"/>
            <a:r>
              <a:rPr lang="pt-BR" sz="2400" b="1" dirty="0">
                <a:solidFill>
                  <a:srgbClr val="FF0000"/>
                </a:solidFill>
              </a:rPr>
              <a:t>Equipes menos experientes</a:t>
            </a:r>
            <a:r>
              <a:rPr lang="pt-BR" sz="2400" dirty="0"/>
              <a:t>, trabalhando em projetos altamente adaptativos, normalmente </a:t>
            </a:r>
            <a:r>
              <a:rPr lang="pt-BR" sz="2400" b="1" dirty="0">
                <a:solidFill>
                  <a:srgbClr val="FF0000"/>
                </a:solidFill>
              </a:rPr>
              <a:t>precisam de orientação e atribuições de trabalho</a:t>
            </a:r>
            <a:r>
              <a:rPr lang="pt-BR" sz="2400" dirty="0"/>
              <a:t> antes de alcançar este estado de equipe capacitada</a:t>
            </a:r>
          </a:p>
          <a:p>
            <a:pPr lvl="2"/>
            <a:r>
              <a:rPr lang="pt-BR" sz="2000" dirty="0"/>
              <a:t>No entanto, com testes progressivos dentro dos limites de uma iteração curta, as equipes são analisadas como parte da retrospectiva para determinar se eles  adquiriram as competências exigidas para executar as tarefas sem orientação.</a:t>
            </a:r>
            <a:endParaRPr lang="pt-BR" dirty="0"/>
          </a:p>
          <a:p>
            <a:pPr marL="457200" lvl="1" indent="0">
              <a:buNone/>
            </a:pPr>
            <a:endParaRPr lang="pt-BR" sz="2400" dirty="0"/>
          </a:p>
        </p:txBody>
      </p:sp>
    </p:spTree>
    <p:extLst>
      <p:ext uri="{BB962C8B-B14F-4D97-AF65-F5344CB8AC3E}">
        <p14:creationId xmlns:p14="http://schemas.microsoft.com/office/powerpoint/2010/main" val="3843550237"/>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9144000" cy="1143000"/>
          </a:xfrm>
        </p:spPr>
        <p:txBody>
          <a:bodyPr>
            <a:noAutofit/>
          </a:bodyPr>
          <a:lstStyle/>
          <a:p>
            <a:r>
              <a:rPr lang="pt-BR" sz="3200" b="1" dirty="0">
                <a:solidFill>
                  <a:srgbClr val="9E1D0C"/>
                </a:solidFill>
              </a:rPr>
              <a:t>Grupos de Processos em Ambientes Adaptativos (Ágeis)	</a:t>
            </a:r>
          </a:p>
        </p:txBody>
      </p:sp>
      <p:sp>
        <p:nvSpPr>
          <p:cNvPr id="3" name="Espaço Reservado para Conteúdo 2"/>
          <p:cNvSpPr>
            <a:spLocks noGrp="1"/>
          </p:cNvSpPr>
          <p:nvPr>
            <p:ph idx="1"/>
          </p:nvPr>
        </p:nvSpPr>
        <p:spPr>
          <a:xfrm>
            <a:off x="0" y="1600200"/>
            <a:ext cx="9144000" cy="5086350"/>
          </a:xfrm>
        </p:spPr>
        <p:txBody>
          <a:bodyPr>
            <a:normAutofit/>
          </a:bodyPr>
          <a:lstStyle/>
          <a:p>
            <a:r>
              <a:rPr lang="pt-BR" b="1" dirty="0">
                <a:solidFill>
                  <a:srgbClr val="C00000"/>
                </a:solidFill>
              </a:rPr>
              <a:t>Monitoramento e controle</a:t>
            </a:r>
          </a:p>
          <a:p>
            <a:pPr lvl="1"/>
            <a:r>
              <a:rPr lang="pt-BR" dirty="0">
                <a:solidFill>
                  <a:srgbClr val="9E1D0C"/>
                </a:solidFill>
              </a:rPr>
              <a:t>Abordagens iterativas </a:t>
            </a:r>
            <a:r>
              <a:rPr lang="pt-BR" dirty="0"/>
              <a:t>acompanham, analisam e ajustam o progresso e o desempenho, mantendo uma lista de pendências (</a:t>
            </a:r>
            <a:r>
              <a:rPr lang="pt-BR" i="1" dirty="0" err="1"/>
              <a:t>backlog</a:t>
            </a:r>
            <a:r>
              <a:rPr lang="pt-BR" dirty="0"/>
              <a:t>)</a:t>
            </a:r>
          </a:p>
          <a:p>
            <a:pPr lvl="1"/>
            <a:r>
              <a:rPr lang="pt-BR" dirty="0"/>
              <a:t>As </a:t>
            </a:r>
            <a:r>
              <a:rPr lang="pt-BR" dirty="0">
                <a:solidFill>
                  <a:srgbClr val="9E1D0C"/>
                </a:solidFill>
              </a:rPr>
              <a:t>prioridades da lista de pendências são definidas por um representante</a:t>
            </a:r>
            <a:r>
              <a:rPr lang="pt-BR" dirty="0"/>
              <a:t> de negócios com a ajuda da equipe do projeto que estima e fornece informações sobre dependências técnicas</a:t>
            </a:r>
          </a:p>
          <a:p>
            <a:pPr marL="457200" lvl="1" indent="0">
              <a:buNone/>
            </a:pPr>
            <a:endParaRPr lang="pt-BR" dirty="0"/>
          </a:p>
          <a:p>
            <a:pPr lvl="1"/>
            <a:endParaRPr lang="pt-BR" dirty="0"/>
          </a:p>
        </p:txBody>
      </p:sp>
    </p:spTree>
    <p:extLst>
      <p:ext uri="{BB962C8B-B14F-4D97-AF65-F5344CB8AC3E}">
        <p14:creationId xmlns:p14="http://schemas.microsoft.com/office/powerpoint/2010/main" val="217853727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9144000" cy="1143000"/>
          </a:xfrm>
        </p:spPr>
        <p:txBody>
          <a:bodyPr>
            <a:noAutofit/>
          </a:bodyPr>
          <a:lstStyle/>
          <a:p>
            <a:r>
              <a:rPr lang="pt-BR" sz="3200" b="1" dirty="0">
                <a:solidFill>
                  <a:srgbClr val="9E1D0C"/>
                </a:solidFill>
              </a:rPr>
              <a:t>Grupos de Processos em Ambientes Adaptativos (Ágeis)	</a:t>
            </a:r>
          </a:p>
        </p:txBody>
      </p:sp>
      <p:sp>
        <p:nvSpPr>
          <p:cNvPr id="3" name="Espaço Reservado para Conteúdo 2"/>
          <p:cNvSpPr>
            <a:spLocks noGrp="1"/>
          </p:cNvSpPr>
          <p:nvPr>
            <p:ph idx="1"/>
          </p:nvPr>
        </p:nvSpPr>
        <p:spPr>
          <a:xfrm>
            <a:off x="0" y="1600200"/>
            <a:ext cx="9144000" cy="5086350"/>
          </a:xfrm>
        </p:spPr>
        <p:txBody>
          <a:bodyPr>
            <a:normAutofit/>
          </a:bodyPr>
          <a:lstStyle/>
          <a:p>
            <a:r>
              <a:rPr lang="pt-BR" b="1" dirty="0">
                <a:solidFill>
                  <a:srgbClr val="C00000"/>
                </a:solidFill>
              </a:rPr>
              <a:t>Encerramento</a:t>
            </a:r>
          </a:p>
          <a:p>
            <a:pPr lvl="1"/>
            <a:r>
              <a:rPr lang="pt-BR" dirty="0"/>
              <a:t>É priorizado para realizar primeiro os itens de mais alto valor para o negócio</a:t>
            </a:r>
          </a:p>
          <a:p>
            <a:pPr lvl="1"/>
            <a:r>
              <a:rPr lang="pt-BR" dirty="0"/>
              <a:t>Assim, ao se concluir um projeto ou uma fase prematuramente, existe uma grande uma grande chance de que algum valor útil para o negócio já tenha sido gerado</a:t>
            </a:r>
          </a:p>
          <a:p>
            <a:pPr lvl="1"/>
            <a:endParaRPr lang="pt-BR" dirty="0"/>
          </a:p>
        </p:txBody>
      </p:sp>
    </p:spTree>
    <p:extLst>
      <p:ext uri="{BB962C8B-B14F-4D97-AF65-F5344CB8AC3E}">
        <p14:creationId xmlns:p14="http://schemas.microsoft.com/office/powerpoint/2010/main" val="218481630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7200" y="2808288"/>
            <a:ext cx="8229600" cy="1143000"/>
          </a:xfrm>
        </p:spPr>
        <p:style>
          <a:lnRef idx="0">
            <a:schemeClr val="accent2"/>
          </a:lnRef>
          <a:fillRef idx="3">
            <a:schemeClr val="accent2"/>
          </a:fillRef>
          <a:effectRef idx="3">
            <a:schemeClr val="accent2"/>
          </a:effectRef>
          <a:fontRef idx="minor">
            <a:schemeClr val="lt1"/>
          </a:fontRef>
        </p:style>
        <p:txBody>
          <a:bodyPr>
            <a:noAutofit/>
          </a:bodyPr>
          <a:lstStyle/>
          <a:p>
            <a:r>
              <a:rPr lang="pt-BR" sz="2800" dirty="0"/>
              <a:t>2. Relação das Áreas de Conhecimento com  projetos </a:t>
            </a:r>
            <a:br>
              <a:rPr lang="pt-BR" sz="2800" dirty="0"/>
            </a:br>
            <a:r>
              <a:rPr lang="pt-BR" sz="2800" dirty="0"/>
              <a:t>Ágeis/Adaptativos</a:t>
            </a:r>
          </a:p>
        </p:txBody>
      </p:sp>
    </p:spTree>
    <p:extLst>
      <p:ext uri="{BB962C8B-B14F-4D97-AF65-F5344CB8AC3E}">
        <p14:creationId xmlns:p14="http://schemas.microsoft.com/office/powerpoint/2010/main" val="3195408431"/>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4896</TotalTime>
  <Words>7383</Words>
  <Application>Microsoft Office PowerPoint</Application>
  <PresentationFormat>Apresentação na tela (4:3)</PresentationFormat>
  <Paragraphs>1134</Paragraphs>
  <Slides>119</Slides>
  <Notes>26</Notes>
  <HiddenSlides>0</HiddenSlides>
  <MMClips>0</MMClips>
  <ScaleCrop>false</ScaleCrop>
  <HeadingPairs>
    <vt:vector size="8" baseType="variant">
      <vt:variant>
        <vt:lpstr>Fontes usadas</vt:lpstr>
      </vt:variant>
      <vt:variant>
        <vt:i4>13</vt:i4>
      </vt:variant>
      <vt:variant>
        <vt:lpstr>Tema</vt:lpstr>
      </vt:variant>
      <vt:variant>
        <vt:i4>1</vt:i4>
      </vt:variant>
      <vt:variant>
        <vt:lpstr>Servidores OLE inseridos</vt:lpstr>
      </vt:variant>
      <vt:variant>
        <vt:i4>1</vt:i4>
      </vt:variant>
      <vt:variant>
        <vt:lpstr>Títulos de slides</vt:lpstr>
      </vt:variant>
      <vt:variant>
        <vt:i4>119</vt:i4>
      </vt:variant>
    </vt:vector>
  </HeadingPairs>
  <TitlesOfParts>
    <vt:vector size="134" baseType="lpstr">
      <vt:lpstr>ＭＳ Ｐゴシック</vt:lpstr>
      <vt:lpstr>Aharoni</vt:lpstr>
      <vt:lpstr>Arial</vt:lpstr>
      <vt:lpstr>Arial Black</vt:lpstr>
      <vt:lpstr>Arial Unicode MS</vt:lpstr>
      <vt:lpstr>Batang</vt:lpstr>
      <vt:lpstr>Berlin Sans FB Demi</vt:lpstr>
      <vt:lpstr>Calibri</vt:lpstr>
      <vt:lpstr>Courier New</vt:lpstr>
      <vt:lpstr>Lucida Calligraphy</vt:lpstr>
      <vt:lpstr>Tahoma</vt:lpstr>
      <vt:lpstr>Times New Roman</vt:lpstr>
      <vt:lpstr>Wingdings</vt:lpstr>
      <vt:lpstr>Tema do Office</vt:lpstr>
      <vt:lpstr>Chart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Gestão Tradicional de Projetos 1/2</vt:lpstr>
      <vt:lpstr>Gestão Tradicional de Projetos (2/2)</vt:lpstr>
      <vt:lpstr>Gestão Tradicional x Desenvolvimento de softwares</vt:lpstr>
      <vt:lpstr>Apresentação do PowerPoint</vt:lpstr>
      <vt:lpstr>Ciclo da Inovação</vt:lpstr>
      <vt:lpstr>Apresentação do PowerPoint</vt:lpstr>
      <vt:lpstr>Apresentação do PowerPoint</vt:lpstr>
      <vt:lpstr>Apresentação do PowerPoint</vt:lpstr>
      <vt:lpstr>Apresentação do PowerPoint</vt:lpstr>
      <vt:lpstr>Tradicional x Ágil: ciclos de vida</vt:lpstr>
      <vt:lpstr>Gestão Ágil de Projetos</vt:lpstr>
      <vt:lpstr>Apresentação do PowerPoint</vt:lpstr>
      <vt:lpstr>Apresentação do PowerPoint</vt:lpstr>
      <vt:lpstr>Scrum</vt:lpstr>
      <vt:lpstr>Origens de Scrum</vt:lpstr>
      <vt:lpstr>Origens de Scrum</vt:lpstr>
      <vt:lpstr>Fundamentos de Scrum</vt:lpstr>
      <vt:lpstr>Quando Utilizar</vt:lpstr>
      <vt:lpstr>Ênfases do Scrum</vt:lpstr>
      <vt:lpstr>Pilares Fundamentais do Scrum</vt:lpstr>
      <vt:lpstr>Práticas do Scrum</vt:lpstr>
      <vt:lpstr>Papéis Fundamentais</vt:lpstr>
      <vt:lpstr>Papéis Fundamentais</vt:lpstr>
      <vt:lpstr>Product Owner</vt:lpstr>
      <vt:lpstr>Scrum Master</vt:lpstr>
      <vt:lpstr>Time de Desenvolvimento</vt:lpstr>
      <vt:lpstr>Atividades Básicas (cerimônias)</vt:lpstr>
      <vt:lpstr>Documentos (artefatos)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Backlog</vt:lpstr>
      <vt:lpstr>O Backlog Inicial</vt:lpstr>
      <vt:lpstr>Equipes</vt:lpstr>
      <vt:lpstr>Sprint</vt:lpstr>
      <vt:lpstr>Encontro Scrum 1/2</vt:lpstr>
      <vt:lpstr>Encontro Scrum 2/2</vt:lpstr>
      <vt:lpstr>Local do Encontro</vt:lpstr>
      <vt:lpstr>Revisão do Sprint</vt:lpstr>
      <vt:lpstr>Retrospectiva</vt:lpstr>
      <vt:lpstr>Scrum Master 1/2</vt:lpstr>
      <vt:lpstr>Scrum Master 2/2</vt:lpstr>
      <vt:lpstr>Exemplo real</vt:lpstr>
      <vt:lpstr>Apresentação do PowerPoint</vt:lpstr>
      <vt:lpstr>Scrum de Forma Gráfica</vt:lpstr>
      <vt:lpstr>Mais Informações</vt:lpstr>
      <vt:lpstr>Apresentação do PowerPoint</vt:lpstr>
      <vt:lpstr>Comparativo: Tradicional x Ágil (1/2)</vt:lpstr>
      <vt:lpstr>Comparativo: Tradicional x Ágil (2/2)</vt:lpstr>
      <vt:lpstr>Tradicional x Ágil</vt:lpstr>
      <vt:lpstr>Tradicional    x      Ágil</vt:lpstr>
      <vt:lpstr>Tradicional x Ágil</vt:lpstr>
      <vt:lpstr>Apresentação do PowerPoint</vt:lpstr>
      <vt:lpstr>Apresentação do PowerPoint</vt:lpstr>
      <vt:lpstr>Tradicional x Ágil</vt:lpstr>
      <vt:lpstr>Tradicional x Ágil</vt:lpstr>
      <vt:lpstr>Tradicional x Ágil</vt:lpstr>
      <vt:lpstr>Apresentação do PowerPoint</vt:lpstr>
      <vt:lpstr>Apresentação do PowerPoint</vt:lpstr>
      <vt:lpstr>Apresentação do PowerPoint</vt:lpstr>
      <vt:lpstr>Tradicional x Ágil</vt:lpstr>
      <vt:lpstr>Métodos Ágeis</vt:lpstr>
      <vt:lpstr>Métodos Tradicionais</vt:lpstr>
      <vt:lpstr>Apresentação do PowerPoint</vt:lpstr>
      <vt:lpstr>Apresentação do PowerPoint</vt:lpstr>
      <vt:lpstr>Considerações para ambientes Ágeis/Adaptativos</vt:lpstr>
      <vt:lpstr>1. Grupos de Processos</vt:lpstr>
      <vt:lpstr>Grupos de Processos em Ambientes Adaptativos (Ágeis) </vt:lpstr>
      <vt:lpstr>Grupos de Processos em Ambientes Adaptativos (Ágeis) </vt:lpstr>
      <vt:lpstr>Grupos de Processos em Ambientes Adaptativos (Ágeis) </vt:lpstr>
      <vt:lpstr>Grupos de Processos em Ambientes Adaptativos (Ágeis) </vt:lpstr>
      <vt:lpstr>Grupos de Processos em Ambientes Adaptativos (Ágeis) </vt:lpstr>
      <vt:lpstr>Grupos de Processos em Ambientes Adaptativos (Ágeis) </vt:lpstr>
      <vt:lpstr>2. Relação das Áreas de Conhecimento com  projetos  Ágeis/Adaptativos</vt:lpstr>
      <vt:lpstr>Gerenciamento da Integração</vt:lpstr>
      <vt:lpstr>Gerenciamento de Escopo</vt:lpstr>
      <vt:lpstr>Gerenciamento de Cronograma</vt:lpstr>
      <vt:lpstr>Gerenciamento de Custo</vt:lpstr>
      <vt:lpstr>Gerenciamento da Qualidade</vt:lpstr>
      <vt:lpstr>Gerenciamento de Recursos</vt:lpstr>
      <vt:lpstr>Gerenciamento das Comunicações</vt:lpstr>
      <vt:lpstr>Gerenciamento dos Riscos</vt:lpstr>
      <vt:lpstr>Gerenciamento das Aquisições</vt:lpstr>
      <vt:lpstr>Apresentação do PowerPoint</vt:lpstr>
      <vt:lpstr>Dinâmica</vt:lpstr>
      <vt:lpstr>Preparo</vt:lpstr>
      <vt:lpstr>Preparo - Processo</vt:lpstr>
      <vt:lpstr>Desafio</vt:lpstr>
      <vt:lpstr>Preparo</vt:lpstr>
      <vt:lpstr>Preparo</vt:lpstr>
      <vt:lpstr>Preparo</vt:lpstr>
      <vt:lpstr>Resultado - Esperado</vt:lpstr>
      <vt:lpstr>Apresentação do PowerPoint</vt:lpstr>
      <vt:lpstr>Apresentação do PowerPoint</vt:lpstr>
    </vt:vector>
  </TitlesOfParts>
  <Company>Universidade Presbiteriana Mackenzie/FGV</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Mackenzie</dc:title>
  <dc:creator>Pallesi</dc:creator>
  <cp:lastModifiedBy>rpallesi@fgvmail.br</cp:lastModifiedBy>
  <cp:revision>250</cp:revision>
  <cp:lastPrinted>2018-01-31T20:31:22Z</cp:lastPrinted>
  <dcterms:created xsi:type="dcterms:W3CDTF">2009-11-10T10:17:41Z</dcterms:created>
  <dcterms:modified xsi:type="dcterms:W3CDTF">2020-09-11T22:43:05Z</dcterms:modified>
</cp:coreProperties>
</file>

<file path=docProps/thumbnail.jpeg>
</file>